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" ContentType="application/msword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0413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EA62F-6AA6-469F-8168-618BF4471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F8D45-BE75-43DD-95D0-4FEF373B6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E31FE-EDE2-4522-ACE9-5CCEF715F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FC254-0315-4537-AB34-E84416DB8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3F3B71-8592-484A-B289-F959EE54D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99866-6FB7-454F-A301-1ED153254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E67F98-593A-4772-822D-78F496F93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05FE2-4954-4674-9F6E-EF3C513E1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2EFD4-EE9D-401A-84B6-1D9A92214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2B170-AF13-49BD-96F1-6C779F9F6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96215-2A06-4CD8-A1AE-20D87683A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3802" y="1122363"/>
            <a:ext cx="9142810" cy="2387600"/>
          </a:xfrm>
        </p:spPr>
        <p:txBody>
          <a:bodyPr anchor="b"/>
          <a:lstStyle>
            <a:lvl1pPr algn="ctr">
              <a:defRPr sz="5999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802" y="3602038"/>
            <a:ext cx="914281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54" indent="0" algn="ctr">
              <a:buNone/>
              <a:defRPr sz="2000"/>
            </a:lvl2pPr>
            <a:lvl3pPr marL="914309" indent="0" algn="ctr">
              <a:buNone/>
              <a:defRPr sz="1800"/>
            </a:lvl3pPr>
            <a:lvl4pPr marL="1371463" indent="0" algn="ctr">
              <a:buNone/>
              <a:defRPr sz="1600"/>
            </a:lvl4pPr>
            <a:lvl5pPr marL="1828617" indent="0" algn="ctr">
              <a:buNone/>
              <a:defRPr sz="1600"/>
            </a:lvl5pPr>
            <a:lvl6pPr marL="2285771" indent="0" algn="ctr">
              <a:buNone/>
              <a:defRPr sz="1600"/>
            </a:lvl6pPr>
            <a:lvl7pPr marL="2742926" indent="0" algn="ctr">
              <a:buNone/>
              <a:defRPr sz="1600"/>
            </a:lvl7pPr>
            <a:lvl8pPr marL="3200080" indent="0" algn="ctr">
              <a:buNone/>
              <a:defRPr sz="1600"/>
            </a:lvl8pPr>
            <a:lvl9pPr marL="3657234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82240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832886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742" y="1709739"/>
            <a:ext cx="10514231" cy="2852737"/>
          </a:xfrm>
        </p:spPr>
        <p:txBody>
          <a:bodyPr anchor="b"/>
          <a:lstStyle>
            <a:lvl1pPr>
              <a:defRPr sz="5999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742" y="4589464"/>
            <a:ext cx="1051423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5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0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46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61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77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9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08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23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119021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091" y="1825625"/>
            <a:ext cx="5180926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1396" y="1825625"/>
            <a:ext cx="5180926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2/23/2024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73886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679" y="365126"/>
            <a:ext cx="10514231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679" y="1681163"/>
            <a:ext cx="51571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54" indent="0">
              <a:buNone/>
              <a:defRPr sz="2000" b="1"/>
            </a:lvl2pPr>
            <a:lvl3pPr marL="914309" indent="0">
              <a:buNone/>
              <a:defRPr sz="1800" b="1"/>
            </a:lvl3pPr>
            <a:lvl4pPr marL="1371463" indent="0">
              <a:buNone/>
              <a:defRPr sz="1600" b="1"/>
            </a:lvl4pPr>
            <a:lvl5pPr marL="1828617" indent="0">
              <a:buNone/>
              <a:defRPr sz="1600" b="1"/>
            </a:lvl5pPr>
            <a:lvl6pPr marL="2285771" indent="0">
              <a:buNone/>
              <a:defRPr sz="1600" b="1"/>
            </a:lvl6pPr>
            <a:lvl7pPr marL="2742926" indent="0">
              <a:buNone/>
              <a:defRPr sz="1600" b="1"/>
            </a:lvl7pPr>
            <a:lvl8pPr marL="3200080" indent="0">
              <a:buNone/>
              <a:defRPr sz="1600" b="1"/>
            </a:lvl8pPr>
            <a:lvl9pPr marL="3657234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679" y="2505075"/>
            <a:ext cx="51571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1397" y="1681163"/>
            <a:ext cx="5182513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54" indent="0">
              <a:buNone/>
              <a:defRPr sz="2000" b="1"/>
            </a:lvl2pPr>
            <a:lvl3pPr marL="914309" indent="0">
              <a:buNone/>
              <a:defRPr sz="1800" b="1"/>
            </a:lvl3pPr>
            <a:lvl4pPr marL="1371463" indent="0">
              <a:buNone/>
              <a:defRPr sz="1600" b="1"/>
            </a:lvl4pPr>
            <a:lvl5pPr marL="1828617" indent="0">
              <a:buNone/>
              <a:defRPr sz="1600" b="1"/>
            </a:lvl5pPr>
            <a:lvl6pPr marL="2285771" indent="0">
              <a:buNone/>
              <a:defRPr sz="1600" b="1"/>
            </a:lvl6pPr>
            <a:lvl7pPr marL="2742926" indent="0">
              <a:buNone/>
              <a:defRPr sz="1600" b="1"/>
            </a:lvl7pPr>
            <a:lvl8pPr marL="3200080" indent="0">
              <a:buNone/>
              <a:defRPr sz="1600" b="1"/>
            </a:lvl8pPr>
            <a:lvl9pPr marL="3657234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1397" y="2505075"/>
            <a:ext cx="5182513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2/23/2024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21544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2/23/2024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84928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2/23/2024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981179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679" y="457200"/>
            <a:ext cx="39317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2513" y="987426"/>
            <a:ext cx="6171397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679" y="2057400"/>
            <a:ext cx="39317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54" indent="0">
              <a:buNone/>
              <a:defRPr sz="1400"/>
            </a:lvl2pPr>
            <a:lvl3pPr marL="914309" indent="0">
              <a:buNone/>
              <a:defRPr sz="1200"/>
            </a:lvl3pPr>
            <a:lvl4pPr marL="1371463" indent="0">
              <a:buNone/>
              <a:defRPr sz="1000"/>
            </a:lvl4pPr>
            <a:lvl5pPr marL="1828617" indent="0">
              <a:buNone/>
              <a:defRPr sz="1000"/>
            </a:lvl5pPr>
            <a:lvl6pPr marL="2285771" indent="0">
              <a:buNone/>
              <a:defRPr sz="1000"/>
            </a:lvl6pPr>
            <a:lvl7pPr marL="2742926" indent="0">
              <a:buNone/>
              <a:defRPr sz="1000"/>
            </a:lvl7pPr>
            <a:lvl8pPr marL="3200080" indent="0">
              <a:buNone/>
              <a:defRPr sz="1000"/>
            </a:lvl8pPr>
            <a:lvl9pPr marL="3657234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2/23/2024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857335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679" y="457200"/>
            <a:ext cx="39317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2513" y="987426"/>
            <a:ext cx="6171397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154" indent="0">
              <a:buNone/>
              <a:defRPr sz="2800"/>
            </a:lvl2pPr>
            <a:lvl3pPr marL="914309" indent="0">
              <a:buNone/>
              <a:defRPr sz="2400"/>
            </a:lvl3pPr>
            <a:lvl4pPr marL="1371463" indent="0">
              <a:buNone/>
              <a:defRPr sz="2000"/>
            </a:lvl4pPr>
            <a:lvl5pPr marL="1828617" indent="0">
              <a:buNone/>
              <a:defRPr sz="2000"/>
            </a:lvl5pPr>
            <a:lvl6pPr marL="2285771" indent="0">
              <a:buNone/>
              <a:defRPr sz="2000"/>
            </a:lvl6pPr>
            <a:lvl7pPr marL="2742926" indent="0">
              <a:buNone/>
              <a:defRPr sz="2000"/>
            </a:lvl7pPr>
            <a:lvl8pPr marL="3200080" indent="0">
              <a:buNone/>
              <a:defRPr sz="2000"/>
            </a:lvl8pPr>
            <a:lvl9pPr marL="3657234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679" y="2057400"/>
            <a:ext cx="39317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54" indent="0">
              <a:buNone/>
              <a:defRPr sz="1400"/>
            </a:lvl2pPr>
            <a:lvl3pPr marL="914309" indent="0">
              <a:buNone/>
              <a:defRPr sz="1200"/>
            </a:lvl3pPr>
            <a:lvl4pPr marL="1371463" indent="0">
              <a:buNone/>
              <a:defRPr sz="1000"/>
            </a:lvl4pPr>
            <a:lvl5pPr marL="1828617" indent="0">
              <a:buNone/>
              <a:defRPr sz="1000"/>
            </a:lvl5pPr>
            <a:lvl6pPr marL="2285771" indent="0">
              <a:buNone/>
              <a:defRPr sz="1000"/>
            </a:lvl6pPr>
            <a:lvl7pPr marL="2742926" indent="0">
              <a:buNone/>
              <a:defRPr sz="1000"/>
            </a:lvl7pPr>
            <a:lvl8pPr marL="3200080" indent="0">
              <a:buNone/>
              <a:defRPr sz="1000"/>
            </a:lvl8pPr>
            <a:lvl9pPr marL="3657234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2/23/2024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775231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37843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3764" y="365125"/>
            <a:ext cx="2628558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091" y="365125"/>
            <a:ext cx="7733293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100226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091" y="365126"/>
            <a:ext cx="1051423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091" y="1825625"/>
            <a:ext cx="1051423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091" y="6356351"/>
            <a:ext cx="274284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200" b="0" i="0" u="none" baseline="0">
                <a:solidFill>
                  <a:schemeClr val="tx1">
                    <a:tint val="75000"/>
                  </a:schemeClr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fld id="{C764DE79-268F-4C1A-8933-263129D2AF90}" type="datetimeFigureOut">
              <a:rPr lang="en-US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075" y="6356351"/>
            <a:ext cx="41142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200" b="0" i="0" u="none" baseline="0">
                <a:solidFill>
                  <a:schemeClr val="tx1">
                    <a:tint val="75000"/>
                  </a:schemeClr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09479" y="6356351"/>
            <a:ext cx="274284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200" b="0" i="0" u="none" baseline="0">
                <a:solidFill>
                  <a:schemeClr val="tx1">
                    <a:tint val="75000"/>
                  </a:schemeClr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31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ransition/>
  <p:timing/>
  <p:txStyles>
    <p:titleStyle>
      <a:lvl1pPr algn="l" defTabSz="914309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77" indent="-228577" algn="l" defTabSz="914309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31" indent="-228577" algn="l" defTabSz="914309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886" indent="-228577" algn="l" defTabSz="914309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040" indent="-228577" algn="l" defTabSz="914309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194" indent="-228577" algn="l" defTabSz="914309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349" indent="-228577" algn="l" defTabSz="914309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503" indent="-228577" algn="l" defTabSz="914309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657" indent="-228577" algn="l" defTabSz="914309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811" indent="-228577" algn="l" defTabSz="914309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54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09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63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17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771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26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80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234" algn="l" defTabSz="91430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10&#22530;&#22530;&#28165;.TIF" TargetMode="Externa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Microsoft_Word_97_-_2003___1.doc" TargetMode="Internal" /><Relationship Id="rId3" Type="http://schemas.openxmlformats.org/officeDocument/2006/relationships/oleObject" Target="../embeddings/oleObject1.bin" /><Relationship Id="rId4" Type="http://schemas.openxmlformats.org/officeDocument/2006/relationships/image" Target="../media/image2.emf" /><Relationship Id="rId5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Microsoft_Word_97_-_2003___2.doc" TargetMode="Internal" /><Relationship Id="rId3" Type="http://schemas.openxmlformats.org/officeDocument/2006/relationships/oleObject" Target="../embeddings/oleObject2.bin" /><Relationship Id="rId4" Type="http://schemas.openxmlformats.org/officeDocument/2006/relationships/image" Target="../media/image3.emf" /><Relationship Id="rId5" Type="http://schemas.openxmlformats.org/officeDocument/2006/relationships/vmlDrawing" Target="../drawings/vmlDrawing2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Microsoft_Word_97_-_2003___3.doc" TargetMode="Internal" /><Relationship Id="rId3" Type="http://schemas.openxmlformats.org/officeDocument/2006/relationships/oleObject" Target="../embeddings/oleObject3.bin" /><Relationship Id="rId4" Type="http://schemas.openxmlformats.org/officeDocument/2006/relationships/image" Target="../media/image5.emf" /><Relationship Id="rId5" Type="http://schemas.openxmlformats.org/officeDocument/2006/relationships/vmlDrawing" Target="../drawings/vmlDrawing3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Microsoft_Word_97_-_2003___4.doc" TargetMode="Internal" /><Relationship Id="rId3" Type="http://schemas.openxmlformats.org/officeDocument/2006/relationships/oleObject" Target="../embeddings/oleObject4.bin" /><Relationship Id="rId4" Type="http://schemas.openxmlformats.org/officeDocument/2006/relationships/image" Target="../media/image6.emf" /><Relationship Id="rId5" Type="http://schemas.openxmlformats.org/officeDocument/2006/relationships/vmlDrawing" Target="../drawings/vmlDrawing4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30123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TextBox 9"/>
          <p:cNvSpPr txBox="1"/>
          <p:nvPr/>
        </p:nvSpPr>
        <p:spPr>
          <a:xfrm>
            <a:off x="3276600" y="3733800"/>
            <a:ext cx="2089150" cy="549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en-US" sz="3000" b="1">
                <a:solidFill>
                  <a:srgbClr val="FF0000"/>
                </a:solidFill>
                <a:latin typeface="汉仪粗宋简" pitchFamily="49" charset="-122"/>
                <a:ea typeface="汉仪粗宋简" pitchFamily="49" charset="-122"/>
              </a:rPr>
              <a:t>13．卖油翁</a:t>
            </a:r>
            <a:endParaRPr lang="zh-CN" altLang="en-US" sz="3000" b="1">
              <a:solidFill>
                <a:srgbClr val="FF0000"/>
              </a:solidFill>
              <a:latin typeface="汉仪粗宋简" pitchFamily="49" charset="-122"/>
              <a:ea typeface="汉仪粗宋简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7" name="Picture 11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1295400" y="2895600"/>
            <a:ext cx="9448800" cy="10033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361" name="Object 3"/>
          <p:cNvGraphicFramePr>
            <a:graphicFrameLocks noChangeAspect="1"/>
          </p:cNvGraphicFramePr>
          <p:nvPr/>
        </p:nvGraphicFramePr>
        <p:xfrm>
          <a:off x="990600" y="2438400"/>
          <a:ext cx="6124575" cy="22780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6124575" imgH="2278063" progId="Word.Document.8">
                  <p:embed/>
                </p:oleObj>
              </mc:Choice>
              <mc:Fallback>
                <p:oleObj r:id="rId2" imgW="6124575" imgH="2278063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90600" y="2438400"/>
                        <a:ext cx="6124575" cy="22780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62" name="Rectangle 4"/>
          <p:cNvSpPr/>
          <p:nvPr/>
        </p:nvSpPr>
        <p:spPr>
          <a:xfrm>
            <a:off x="1600200" y="2819400"/>
            <a:ext cx="685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itchFamily="18" charset="0"/>
              </a:rPr>
              <a:t>jīn</a:t>
            </a:r>
            <a:r>
              <a:rPr lang="en-US" altLang="zh-CN">
                <a:solidFill>
                  <a:srgbClr val="FF0000"/>
                </a:solidFill>
                <a:latin typeface="Times New Roman" pitchFamily="18" charset="0"/>
              </a:rPr>
              <a:t> </a:t>
            </a:r>
          </a:p>
        </p:txBody>
      </p:sp>
      <p:sp>
        <p:nvSpPr>
          <p:cNvPr id="15363" name="Rectangle 5"/>
          <p:cNvSpPr/>
          <p:nvPr/>
        </p:nvSpPr>
        <p:spPr>
          <a:xfrm>
            <a:off x="3200400" y="2819400"/>
            <a:ext cx="5842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itchFamily="18" charset="0"/>
              </a:rPr>
              <a:t>pǔ</a:t>
            </a:r>
            <a:r>
              <a:rPr lang="en-US" altLang="zh-CN">
                <a:solidFill>
                  <a:srgbClr val="FF0000"/>
                </a:solidFill>
                <a:latin typeface="Times New Roman" pitchFamily="18" charset="0"/>
              </a:rPr>
              <a:t> </a:t>
            </a:r>
          </a:p>
        </p:txBody>
      </p:sp>
      <p:sp>
        <p:nvSpPr>
          <p:cNvPr id="15364" name="Rectangle 6"/>
          <p:cNvSpPr/>
          <p:nvPr/>
        </p:nvSpPr>
        <p:spPr>
          <a:xfrm>
            <a:off x="5181600" y="2819400"/>
            <a:ext cx="514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itchFamily="18" charset="0"/>
              </a:rPr>
              <a:t>nì</a:t>
            </a:r>
            <a:r>
              <a:rPr lang="en-US" altLang="zh-CN">
                <a:solidFill>
                  <a:srgbClr val="FF0000"/>
                </a:solidFill>
                <a:latin typeface="Times New Roman" pitchFamily="18" charset="0"/>
              </a:rPr>
              <a:t> </a:t>
            </a:r>
          </a:p>
        </p:txBody>
      </p:sp>
      <p:sp>
        <p:nvSpPr>
          <p:cNvPr id="15365" name="Rectangle 7"/>
          <p:cNvSpPr/>
          <p:nvPr/>
        </p:nvSpPr>
        <p:spPr>
          <a:xfrm>
            <a:off x="1676400" y="3276600"/>
            <a:ext cx="75088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itchFamily="18" charset="0"/>
              </a:rPr>
              <a:t>hàn</a:t>
            </a:r>
            <a:r>
              <a:rPr lang="en-US" altLang="zh-CN">
                <a:solidFill>
                  <a:srgbClr val="FF0000"/>
                </a:solidFill>
                <a:latin typeface="Times New Roman" pitchFamily="18" charset="0"/>
              </a:rPr>
              <a:t> </a:t>
            </a:r>
          </a:p>
        </p:txBody>
      </p:sp>
      <p:sp>
        <p:nvSpPr>
          <p:cNvPr id="15366" name="Rectangle 8"/>
          <p:cNvSpPr/>
          <p:nvPr/>
        </p:nvSpPr>
        <p:spPr>
          <a:xfrm>
            <a:off x="3733800" y="3276600"/>
            <a:ext cx="6667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itchFamily="18" charset="0"/>
              </a:rPr>
              <a:t>fèn</a:t>
            </a:r>
            <a:r>
              <a:rPr lang="en-US" altLang="zh-CN">
                <a:solidFill>
                  <a:srgbClr val="FF0000"/>
                </a:solidFill>
                <a:latin typeface="Times New Roman" pitchFamily="18" charset="0"/>
              </a:rPr>
              <a:t> </a:t>
            </a:r>
          </a:p>
        </p:txBody>
      </p:sp>
      <p:sp>
        <p:nvSpPr>
          <p:cNvPr id="15367" name="Rectangle 9"/>
          <p:cNvSpPr/>
          <p:nvPr/>
        </p:nvSpPr>
        <p:spPr>
          <a:xfrm>
            <a:off x="5791200" y="3276600"/>
            <a:ext cx="887413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itchFamily="18" charset="0"/>
              </a:rPr>
              <a:t>zhuó</a:t>
            </a:r>
            <a:r>
              <a:rPr lang="en-US" altLang="zh-CN">
                <a:solidFill>
                  <a:srgbClr val="FF0000"/>
                </a:solidFill>
                <a:latin typeface="Times New Roman" pitchFamily="18" charset="0"/>
              </a:rPr>
              <a:t> </a:t>
            </a:r>
          </a:p>
        </p:txBody>
      </p:sp>
      <p:sp>
        <p:nvSpPr>
          <p:cNvPr id="15368" name="Rectangle 10"/>
          <p:cNvSpPr/>
          <p:nvPr/>
        </p:nvSpPr>
        <p:spPr>
          <a:xfrm>
            <a:off x="1676400" y="3810000"/>
            <a:ext cx="4286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itchFamily="18" charset="0"/>
              </a:rPr>
              <a:t>lì</a:t>
            </a:r>
            <a:r>
              <a:rPr lang="en-US" altLang="zh-CN">
                <a:solidFill>
                  <a:srgbClr val="FF0000"/>
                </a:solidFill>
                <a:latin typeface="Times New Roman" pitchFamily="18" charset="0"/>
              </a:rPr>
              <a:t> </a:t>
            </a:r>
          </a:p>
        </p:txBody>
      </p:sp>
      <p:sp>
        <p:nvSpPr>
          <p:cNvPr id="15369" name="Rectangle 11"/>
          <p:cNvSpPr/>
          <p:nvPr/>
        </p:nvSpPr>
        <p:spPr>
          <a:xfrm>
            <a:off x="3352800" y="3810000"/>
            <a:ext cx="8382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en-US" altLang="zh-CN" b="1">
                <a:solidFill>
                  <a:srgbClr val="FF0000"/>
                </a:solidFill>
                <a:latin typeface="Times New Roman" pitchFamily="18" charset="0"/>
              </a:rPr>
              <a:t>qiǎn</a:t>
            </a:r>
            <a:r>
              <a:rPr lang="en-US" altLang="zh-CN">
                <a:solidFill>
                  <a:srgbClr val="FF0000"/>
                </a:solidFill>
                <a:latin typeface="Times New Roman" pitchFamily="18" charset="0"/>
              </a:rPr>
              <a:t> 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/>
      <p:bldP spid="15364" grpId="0"/>
      <p:bldP spid="15365" grpId="0"/>
      <p:bldP spid="15366" grpId="0"/>
      <p:bldP spid="15367" grpId="0"/>
      <p:bldP spid="15368" grpId="0"/>
      <p:bldP spid="1536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385" name="Object 3"/>
          <p:cNvGraphicFramePr>
            <a:graphicFrameLocks noChangeAspect="1"/>
          </p:cNvGraphicFramePr>
          <p:nvPr/>
        </p:nvGraphicFramePr>
        <p:xfrm>
          <a:off x="838200" y="838200"/>
          <a:ext cx="7885113" cy="57356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7885113" imgH="5735638" progId="Word.Document.8">
                  <p:embed/>
                </p:oleObj>
              </mc:Choice>
              <mc:Fallback>
                <p:oleObj r:id="rId2" imgW="7885113" imgH="5735638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38200" y="838200"/>
                        <a:ext cx="7885113" cy="57356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86" name="Rectangle 4"/>
          <p:cNvSpPr/>
          <p:nvPr/>
        </p:nvSpPr>
        <p:spPr>
          <a:xfrm>
            <a:off x="3089275" y="1219200"/>
            <a:ext cx="873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擅长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16387" name="Rectangle 5"/>
          <p:cNvSpPr/>
          <p:nvPr/>
        </p:nvSpPr>
        <p:spPr>
          <a:xfrm>
            <a:off x="3048000" y="1676400"/>
            <a:ext cx="873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夸耀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16388" name="Rectangle 6"/>
          <p:cNvSpPr/>
          <p:nvPr/>
        </p:nvSpPr>
        <p:spPr>
          <a:xfrm>
            <a:off x="2743200" y="2209800"/>
            <a:ext cx="873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曾经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16389" name="Rectangle 7"/>
          <p:cNvSpPr/>
          <p:nvPr/>
        </p:nvSpPr>
        <p:spPr>
          <a:xfrm>
            <a:off x="3698875" y="2743200"/>
            <a:ext cx="873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放下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16390" name="Rectangle 8"/>
          <p:cNvSpPr/>
          <p:nvPr/>
        </p:nvSpPr>
        <p:spPr>
          <a:xfrm>
            <a:off x="3124200" y="3200400"/>
            <a:ext cx="4856163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斜着眼看，这里形容不在意的样子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16391" name="Rectangle 9"/>
          <p:cNvSpPr/>
          <p:nvPr/>
        </p:nvSpPr>
        <p:spPr>
          <a:xfrm>
            <a:off x="2743200" y="3657600"/>
            <a:ext cx="179228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气愤的样子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16392" name="Rectangle 10"/>
          <p:cNvSpPr/>
          <p:nvPr/>
        </p:nvSpPr>
        <p:spPr>
          <a:xfrm>
            <a:off x="3733800" y="4191000"/>
            <a:ext cx="14859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于是，就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16393" name="Rectangle 11"/>
          <p:cNvSpPr/>
          <p:nvPr/>
        </p:nvSpPr>
        <p:spPr>
          <a:xfrm>
            <a:off x="2743200" y="4648200"/>
            <a:ext cx="56673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盖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16394" name="Rectangle 12"/>
          <p:cNvSpPr/>
          <p:nvPr/>
        </p:nvSpPr>
        <p:spPr>
          <a:xfrm>
            <a:off x="3429000" y="5181600"/>
            <a:ext cx="1179513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慢慢地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16395" name="Rectangle 13"/>
          <p:cNvSpPr/>
          <p:nvPr/>
        </p:nvSpPr>
        <p:spPr>
          <a:xfrm>
            <a:off x="2590800" y="5638800"/>
            <a:ext cx="873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只是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/>
      <p:bldP spid="16388" grpId="0"/>
      <p:bldP spid="16389" grpId="0"/>
      <p:bldP spid="16390" grpId="0"/>
      <p:bldP spid="16391" grpId="0"/>
      <p:bldP spid="16392" grpId="0"/>
      <p:bldP spid="16393" grpId="0"/>
      <p:bldP spid="16394" grpId="0"/>
      <p:bldP spid="1639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Rectangle 2"/>
          <p:cNvSpPr/>
          <p:nvPr/>
        </p:nvSpPr>
        <p:spPr>
          <a:xfrm>
            <a:off x="431800" y="2519363"/>
            <a:ext cx="8331200" cy="1763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1890" tIns="60945" rIns="121890" bIns="60945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355600" defTabSz="1219200">
              <a:lnSpc>
                <a:spcPct val="150000"/>
              </a:lnSpc>
            </a:pP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3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．通假字。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(4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分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)</a:t>
            </a:r>
          </a:p>
          <a:p>
            <a:pPr marL="0" lvl="0" indent="355600" defTabSz="1219200">
              <a:lnSpc>
                <a:spcPct val="150000"/>
              </a:lnSpc>
            </a:pP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(1)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但手熟尔　</a:t>
            </a:r>
            <a:r>
              <a:rPr lang="zh-CN" altLang="en-US" b="1">
                <a:solidFill>
                  <a:srgbClr val="000000"/>
                </a:solidFill>
                <a:latin typeface="Courier New" pitchFamily="49" charset="0"/>
                <a:ea typeface="宋体" pitchFamily="2" charset="-122"/>
              </a:rPr>
              <a:t>“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____</a:t>
            </a:r>
            <a:r>
              <a:rPr lang="en-US" altLang="zh-CN" b="1">
                <a:solidFill>
                  <a:srgbClr val="000000"/>
                </a:solidFill>
                <a:latin typeface="Courier New" pitchFamily="49" charset="0"/>
              </a:rPr>
              <a:t>”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同</a:t>
            </a:r>
            <a:r>
              <a:rPr lang="zh-CN" altLang="en-US" b="1">
                <a:solidFill>
                  <a:srgbClr val="000000"/>
                </a:solidFill>
                <a:latin typeface="Courier New" pitchFamily="49" charset="0"/>
                <a:ea typeface="宋体" pitchFamily="2" charset="-122"/>
              </a:rPr>
              <a:t>“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____</a:t>
            </a:r>
            <a:r>
              <a:rPr lang="en-US" altLang="zh-CN" b="1">
                <a:solidFill>
                  <a:srgbClr val="000000"/>
                </a:solidFill>
                <a:latin typeface="Courier New" pitchFamily="49" charset="0"/>
              </a:rPr>
              <a:t>”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，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_____</a:t>
            </a:r>
          </a:p>
          <a:p>
            <a:pPr marL="0" lvl="0" indent="355600" defTabSz="1219200">
              <a:lnSpc>
                <a:spcPct val="150000"/>
              </a:lnSpc>
            </a:pP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(2)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徐以杓酌油沥之　</a:t>
            </a:r>
            <a:r>
              <a:rPr lang="zh-CN" altLang="en-US" b="1">
                <a:solidFill>
                  <a:srgbClr val="000000"/>
                </a:solidFill>
                <a:latin typeface="Courier New" pitchFamily="49" charset="0"/>
                <a:ea typeface="宋体" pitchFamily="2" charset="-122"/>
              </a:rPr>
              <a:t>“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____</a:t>
            </a:r>
            <a:r>
              <a:rPr lang="en-US" altLang="zh-CN" b="1">
                <a:solidFill>
                  <a:srgbClr val="000000"/>
                </a:solidFill>
                <a:latin typeface="Courier New" pitchFamily="49" charset="0"/>
              </a:rPr>
              <a:t>”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同</a:t>
            </a:r>
            <a:r>
              <a:rPr lang="zh-CN" altLang="en-US" b="1">
                <a:solidFill>
                  <a:srgbClr val="000000"/>
                </a:solidFill>
                <a:latin typeface="Courier New" pitchFamily="49" charset="0"/>
                <a:ea typeface="宋体" pitchFamily="2" charset="-122"/>
              </a:rPr>
              <a:t>“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____</a:t>
            </a:r>
            <a:r>
              <a:rPr lang="en-US" altLang="zh-CN" b="1">
                <a:solidFill>
                  <a:srgbClr val="000000"/>
                </a:solidFill>
                <a:latin typeface="Courier New" pitchFamily="49" charset="0"/>
              </a:rPr>
              <a:t>”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，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_____</a:t>
            </a:r>
            <a:endParaRPr lang="en-US" altLang="zh-CN" b="1">
              <a:solidFill>
                <a:srgbClr val="00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17410" name="Rectangle 3"/>
          <p:cNvSpPr/>
          <p:nvPr/>
        </p:nvSpPr>
        <p:spPr>
          <a:xfrm>
            <a:off x="3048000" y="3200400"/>
            <a:ext cx="49053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尔</a:t>
            </a:r>
          </a:p>
        </p:txBody>
      </p:sp>
      <p:sp>
        <p:nvSpPr>
          <p:cNvPr id="17411" name="Rectangle 4"/>
          <p:cNvSpPr/>
          <p:nvPr/>
        </p:nvSpPr>
        <p:spPr>
          <a:xfrm>
            <a:off x="4343400" y="3200400"/>
            <a:ext cx="49053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耳</a:t>
            </a:r>
          </a:p>
        </p:txBody>
      </p:sp>
      <p:sp>
        <p:nvSpPr>
          <p:cNvPr id="17412" name="Rectangle 5"/>
          <p:cNvSpPr/>
          <p:nvPr/>
        </p:nvSpPr>
        <p:spPr>
          <a:xfrm>
            <a:off x="5375275" y="3200400"/>
            <a:ext cx="7969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罢了</a:t>
            </a:r>
          </a:p>
        </p:txBody>
      </p:sp>
      <p:sp>
        <p:nvSpPr>
          <p:cNvPr id="17413" name="Rectangle 6"/>
          <p:cNvSpPr/>
          <p:nvPr/>
        </p:nvSpPr>
        <p:spPr>
          <a:xfrm>
            <a:off x="3962400" y="3733800"/>
            <a:ext cx="49053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杓</a:t>
            </a:r>
          </a:p>
        </p:txBody>
      </p:sp>
      <p:sp>
        <p:nvSpPr>
          <p:cNvPr id="17414" name="Rectangle 7"/>
          <p:cNvSpPr/>
          <p:nvPr/>
        </p:nvSpPr>
        <p:spPr>
          <a:xfrm>
            <a:off x="5257800" y="3733800"/>
            <a:ext cx="49053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勺</a:t>
            </a:r>
          </a:p>
        </p:txBody>
      </p:sp>
      <p:sp>
        <p:nvSpPr>
          <p:cNvPr id="17415" name="Rectangle 8"/>
          <p:cNvSpPr/>
          <p:nvPr/>
        </p:nvSpPr>
        <p:spPr>
          <a:xfrm>
            <a:off x="6248400" y="3733800"/>
            <a:ext cx="7969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勺子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/>
      <p:bldP spid="17412" grpId="0"/>
      <p:bldP spid="17413" grpId="0"/>
      <p:bldP spid="17414" grpId="0"/>
      <p:bldP spid="174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838200"/>
            <a:ext cx="6378575" cy="51720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34" name="Text Box 4"/>
          <p:cNvSpPr txBox="1"/>
          <p:nvPr/>
        </p:nvSpPr>
        <p:spPr>
          <a:xfrm>
            <a:off x="4572000" y="1295400"/>
            <a:ext cx="1447800" cy="3762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zh-CN" sz="18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8435" name="Text Box 5"/>
          <p:cNvSpPr txBox="1"/>
          <p:nvPr/>
        </p:nvSpPr>
        <p:spPr>
          <a:xfrm>
            <a:off x="4800600" y="1752600"/>
            <a:ext cx="1905000" cy="3762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zh-CN" sz="18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8436" name="Text Box 6"/>
          <p:cNvSpPr txBox="1"/>
          <p:nvPr/>
        </p:nvSpPr>
        <p:spPr>
          <a:xfrm>
            <a:off x="4800600" y="2209800"/>
            <a:ext cx="2438400" cy="3762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zh-CN" sz="18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8437" name="Text Box 7"/>
          <p:cNvSpPr txBox="1"/>
          <p:nvPr/>
        </p:nvSpPr>
        <p:spPr>
          <a:xfrm>
            <a:off x="3886200" y="2667000"/>
            <a:ext cx="2743200" cy="3762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zh-CN" sz="18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8438" name="Text Box 8"/>
          <p:cNvSpPr txBox="1"/>
          <p:nvPr/>
        </p:nvSpPr>
        <p:spPr>
          <a:xfrm>
            <a:off x="4191000" y="3200400"/>
            <a:ext cx="1524000" cy="3762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zh-CN" sz="18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8439" name="Text Box 9"/>
          <p:cNvSpPr txBox="1"/>
          <p:nvPr/>
        </p:nvSpPr>
        <p:spPr>
          <a:xfrm>
            <a:off x="4572000" y="3657600"/>
            <a:ext cx="2438400" cy="3762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zh-CN" sz="18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8440" name="Text Box 10"/>
          <p:cNvSpPr txBox="1"/>
          <p:nvPr/>
        </p:nvSpPr>
        <p:spPr>
          <a:xfrm>
            <a:off x="4495800" y="4114800"/>
            <a:ext cx="2514600" cy="3762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zh-CN" sz="18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8441" name="Text Box 11"/>
          <p:cNvSpPr txBox="1"/>
          <p:nvPr/>
        </p:nvSpPr>
        <p:spPr>
          <a:xfrm>
            <a:off x="3886200" y="4572000"/>
            <a:ext cx="2971800" cy="3762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zh-CN" sz="18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8442" name="Text Box 12"/>
          <p:cNvSpPr txBox="1"/>
          <p:nvPr/>
        </p:nvSpPr>
        <p:spPr>
          <a:xfrm>
            <a:off x="4495800" y="5029200"/>
            <a:ext cx="1524000" cy="3762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zh-CN" sz="18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8443" name="Text Box 13"/>
          <p:cNvSpPr txBox="1"/>
          <p:nvPr/>
        </p:nvSpPr>
        <p:spPr>
          <a:xfrm>
            <a:off x="4191000" y="5486400"/>
            <a:ext cx="1219200" cy="37623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zh-CN" sz="1800"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/>
      <p:bldP spid="18436" grpId="0"/>
      <p:bldP spid="18437" grpId="0"/>
      <p:bldP spid="18438" grpId="0"/>
      <p:bldP spid="18439" grpId="0"/>
      <p:bldP spid="18440" grpId="0"/>
      <p:bldP spid="18441" grpId="0"/>
      <p:bldP spid="18442" grpId="0"/>
      <p:bldP spid="184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9457" name="Object 3"/>
          <p:cNvGraphicFramePr>
            <a:graphicFrameLocks noChangeAspect="1"/>
          </p:cNvGraphicFramePr>
          <p:nvPr/>
        </p:nvGraphicFramePr>
        <p:xfrm>
          <a:off x="990600" y="914400"/>
          <a:ext cx="5184775" cy="51419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5184775" imgH="5141913" progId="Word.Document.8">
                  <p:embed/>
                </p:oleObj>
              </mc:Choice>
              <mc:Fallback>
                <p:oleObj r:id="rId2" imgW="5184775" imgH="5141913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90600" y="914400"/>
                        <a:ext cx="5184775" cy="514191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58" name="Rectangle 4"/>
          <p:cNvSpPr/>
          <p:nvPr/>
        </p:nvSpPr>
        <p:spPr>
          <a:xfrm>
            <a:off x="4343400" y="1371600"/>
            <a:ext cx="873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曾经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19459" name="Rectangle 5"/>
          <p:cNvSpPr/>
          <p:nvPr/>
        </p:nvSpPr>
        <p:spPr>
          <a:xfrm>
            <a:off x="4308475" y="1752600"/>
            <a:ext cx="873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尝试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19460" name="Rectangle 6"/>
          <p:cNvSpPr/>
          <p:nvPr/>
        </p:nvSpPr>
        <p:spPr>
          <a:xfrm>
            <a:off x="4038600" y="2514600"/>
            <a:ext cx="873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离开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19461" name="Rectangle 7"/>
          <p:cNvSpPr/>
          <p:nvPr/>
        </p:nvSpPr>
        <p:spPr>
          <a:xfrm>
            <a:off x="4038600" y="2971800"/>
            <a:ext cx="1179513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到某处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19462" name="Rectangle 8"/>
          <p:cNvSpPr/>
          <p:nvPr/>
        </p:nvSpPr>
        <p:spPr>
          <a:xfrm>
            <a:off x="4114800" y="3733800"/>
            <a:ext cx="873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只是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19463" name="Rectangle 9"/>
          <p:cNvSpPr/>
          <p:nvPr/>
        </p:nvSpPr>
        <p:spPr>
          <a:xfrm>
            <a:off x="4114800" y="4191000"/>
            <a:ext cx="14859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转折连词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19464" name="Rectangle 10"/>
          <p:cNvSpPr/>
          <p:nvPr/>
        </p:nvSpPr>
        <p:spPr>
          <a:xfrm>
            <a:off x="4648200" y="4876800"/>
            <a:ext cx="873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怎么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19465" name="Rectangle 11"/>
          <p:cNvSpPr/>
          <p:nvPr/>
        </p:nvSpPr>
        <p:spPr>
          <a:xfrm>
            <a:off x="4613275" y="5334000"/>
            <a:ext cx="8731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平安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/>
      <p:bldP spid="19460" grpId="0"/>
      <p:bldP spid="19461" grpId="0"/>
      <p:bldP spid="19462" grpId="0"/>
      <p:bldP spid="19463" grpId="0"/>
      <p:bldP spid="19464" grpId="0"/>
      <p:bldP spid="1946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0481" name="Object 3"/>
          <p:cNvGraphicFramePr>
            <a:graphicFrameLocks noChangeAspect="1"/>
          </p:cNvGraphicFramePr>
          <p:nvPr/>
        </p:nvGraphicFramePr>
        <p:xfrm>
          <a:off x="992188" y="2743200"/>
          <a:ext cx="5978525" cy="13795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2" imgW="5978525" imgH="1379538" progId="Word.Document.8">
                  <p:embed/>
                </p:oleObj>
              </mc:Choice>
              <mc:Fallback>
                <p:oleObj r:id="rId2" imgW="5978525" imgH="1379538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992188" y="2743200"/>
                        <a:ext cx="5978525" cy="137953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482" name="Rectangle 4"/>
          <p:cNvSpPr/>
          <p:nvPr/>
        </p:nvSpPr>
        <p:spPr>
          <a:xfrm>
            <a:off x="2590800" y="3124200"/>
            <a:ext cx="27114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名词作动词，点头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  <p:sp>
        <p:nvSpPr>
          <p:cNvPr id="20483" name="Rectangle 5"/>
          <p:cNvSpPr/>
          <p:nvPr/>
        </p:nvSpPr>
        <p:spPr>
          <a:xfrm>
            <a:off x="3230563" y="3581400"/>
            <a:ext cx="3017837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形容词作动词，轻视</a:t>
            </a:r>
            <a:r>
              <a:rPr lang="zh-CN" altLang="en-US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 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Rectangle 2"/>
          <p:cNvSpPr/>
          <p:nvPr/>
        </p:nvSpPr>
        <p:spPr>
          <a:xfrm>
            <a:off x="431800" y="1423988"/>
            <a:ext cx="9779000" cy="3954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1890" tIns="60945" rIns="121890" bIns="60945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355600" defTabSz="1219200">
              <a:lnSpc>
                <a:spcPct val="150000"/>
              </a:lnSpc>
            </a:pP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7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．重点句子翻译。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(6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分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)</a:t>
            </a:r>
          </a:p>
          <a:p>
            <a:pPr marL="0" lvl="0" indent="355600" defTabSz="1219200">
              <a:lnSpc>
                <a:spcPct val="150000"/>
              </a:lnSpc>
            </a:pP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(1)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当世无双，公亦以此自矜。</a:t>
            </a:r>
          </a:p>
          <a:p>
            <a:pPr marL="0" lvl="0" indent="355600" defTabSz="1219200">
              <a:lnSpc>
                <a:spcPct val="150000"/>
              </a:lnSpc>
            </a:pPr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当时没有人能和他相比，他也因此而自夸。</a:t>
            </a:r>
          </a:p>
          <a:p>
            <a:pPr marL="0" lvl="0" indent="355600" defTabSz="1219200">
              <a:lnSpc>
                <a:spcPct val="150000"/>
              </a:lnSpc>
            </a:pP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(2)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见其发矢十中八九，但微颔之。</a:t>
            </a:r>
          </a:p>
          <a:p>
            <a:pPr marL="0" lvl="0" indent="355600" defTabSz="1219200">
              <a:lnSpc>
                <a:spcPct val="150000"/>
              </a:lnSpc>
            </a:pPr>
            <a:r>
              <a:rPr lang="en-US" altLang="zh-CN" b="1">
                <a:solidFill>
                  <a:srgbClr val="FF0000"/>
                </a:solidFill>
                <a:latin typeface="Times New Roman" pitchFamily="18" charset="0"/>
              </a:rPr>
              <a:t>(</a:t>
            </a:r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卖油翁</a:t>
            </a:r>
            <a:r>
              <a:rPr lang="en-US" altLang="zh-CN" b="1">
                <a:solidFill>
                  <a:srgbClr val="FF0000"/>
                </a:solidFill>
                <a:latin typeface="Times New Roman" pitchFamily="18" charset="0"/>
              </a:rPr>
              <a:t>)</a:t>
            </a:r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看见他射出的箭，十支能中八九支，只是对他微微点点头。</a:t>
            </a:r>
          </a:p>
          <a:p>
            <a:pPr marL="0" lvl="0" indent="355600" defTabSz="1219200">
              <a:lnSpc>
                <a:spcPct val="150000"/>
              </a:lnSpc>
            </a:pP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(3)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汝亦知射乎？吾射不亦精乎？</a:t>
            </a:r>
          </a:p>
          <a:p>
            <a:pPr marL="0" lvl="0" indent="355600" defTabSz="1219200">
              <a:lnSpc>
                <a:spcPct val="150000"/>
              </a:lnSpc>
            </a:pPr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你也懂得射箭吗？我射箭的本领不是很精湛吗？</a:t>
            </a:r>
            <a:endParaRPr lang="zh-CN" altLang="en-US" b="1">
              <a:solidFill>
                <a:srgbClr val="FF0000"/>
              </a:solidFill>
              <a:latin typeface="Times New Roman" pitchFamily="18" charset="0"/>
              <a:ea typeface="Times New Roman" pitchFamily="18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Rectangle 2"/>
          <p:cNvSpPr/>
          <p:nvPr/>
        </p:nvSpPr>
        <p:spPr>
          <a:xfrm>
            <a:off x="431800" y="2244725"/>
            <a:ext cx="11134725" cy="2311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121890" tIns="60945" rIns="121890" bIns="60945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355600" defTabSz="1219200">
              <a:lnSpc>
                <a:spcPct val="150000"/>
              </a:lnSpc>
            </a:pP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8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．作家作品。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(4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分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)</a:t>
            </a:r>
          </a:p>
          <a:p>
            <a:pPr marL="0" lvl="0" indent="355600" defTabSz="1219200">
              <a:lnSpc>
                <a:spcPct val="150000"/>
              </a:lnSpc>
            </a:pP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欧阳修，字永叔，号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_____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，晚号六一居士，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_____(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朝代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)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政治家、文学家，且在政治上负有盛名，“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___________</a:t>
            </a:r>
            <a:r>
              <a:rPr lang="en-US" altLang="zh-CN" b="1">
                <a:solidFill>
                  <a:srgbClr val="000000"/>
                </a:solidFill>
                <a:latin typeface="Courier New" pitchFamily="49" charset="0"/>
              </a:rPr>
              <a:t>”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之一。本文是欧阳修所著的一则写事明理的寓言故事，形象地说明了“</a:t>
            </a:r>
            <a:r>
              <a:rPr lang="en-US" altLang="zh-CN" b="1">
                <a:solidFill>
                  <a:srgbClr val="000000"/>
                </a:solidFill>
                <a:latin typeface="Times New Roman" pitchFamily="18" charset="0"/>
              </a:rPr>
              <a:t>_________</a:t>
            </a:r>
            <a:r>
              <a:rPr lang="en-US" altLang="zh-CN" b="1">
                <a:solidFill>
                  <a:srgbClr val="000000"/>
                </a:solidFill>
                <a:latin typeface="Courier New" pitchFamily="49" charset="0"/>
              </a:rPr>
              <a:t>”</a:t>
            </a:r>
            <a:r>
              <a:rPr lang="zh-CN" altLang="en-US" b="1">
                <a:solidFill>
                  <a:srgbClr val="000000"/>
                </a:solidFill>
                <a:latin typeface="Times New Roman" pitchFamily="18" charset="0"/>
                <a:ea typeface="宋体" pitchFamily="2" charset="-122"/>
              </a:rPr>
              <a:t>的道理。</a:t>
            </a:r>
            <a:endParaRPr lang="zh-CN" altLang="en-US" b="1">
              <a:solidFill>
                <a:srgbClr val="000000"/>
              </a:solidFill>
              <a:latin typeface="Times New Roman" pitchFamily="18" charset="0"/>
              <a:ea typeface="Times New Roman" pitchFamily="18" charset="0"/>
            </a:endParaRPr>
          </a:p>
        </p:txBody>
      </p:sp>
      <p:sp>
        <p:nvSpPr>
          <p:cNvPr id="22530" name="Rectangle 3"/>
          <p:cNvSpPr/>
          <p:nvPr/>
        </p:nvSpPr>
        <p:spPr>
          <a:xfrm>
            <a:off x="3657600" y="2971800"/>
            <a:ext cx="7969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醉翁</a:t>
            </a:r>
          </a:p>
        </p:txBody>
      </p:sp>
      <p:sp>
        <p:nvSpPr>
          <p:cNvPr id="22531" name="Rectangle 4"/>
          <p:cNvSpPr/>
          <p:nvPr/>
        </p:nvSpPr>
        <p:spPr>
          <a:xfrm>
            <a:off x="6858000" y="2971800"/>
            <a:ext cx="79692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北宋</a:t>
            </a:r>
          </a:p>
        </p:txBody>
      </p:sp>
      <p:sp>
        <p:nvSpPr>
          <p:cNvPr id="22532" name="Rectangle 5"/>
          <p:cNvSpPr/>
          <p:nvPr/>
        </p:nvSpPr>
        <p:spPr>
          <a:xfrm>
            <a:off x="3429000" y="3429000"/>
            <a:ext cx="171608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唐宋八大家</a:t>
            </a:r>
          </a:p>
        </p:txBody>
      </p:sp>
      <p:sp>
        <p:nvSpPr>
          <p:cNvPr id="22533" name="Rectangle 6"/>
          <p:cNvSpPr/>
          <p:nvPr/>
        </p:nvSpPr>
        <p:spPr>
          <a:xfrm>
            <a:off x="4076700" y="4038600"/>
            <a:ext cx="14097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熟能生巧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/>
      <p:bldP spid="22532" grpId="0"/>
      <p:bldP spid="2253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https://d.book118.com/085030123311011111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 panose="020f0302020204030204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Calibri Light</vt:lpstr>
      <vt:lpstr>宋体</vt:lpstr>
      <vt:lpstr>Times New Roman</vt:lpstr>
      <vt:lpstr>汉仪粗宋简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2024-09-17T18:10:14.134</cp:lastPrinted>
  <dcterms:created xsi:type="dcterms:W3CDTF">2024-09-17T10:10:14Z</dcterms:created>
  <dcterms:modified xsi:type="dcterms:W3CDTF">2024-09-17T10:10:16Z</dcterms:modified>
</cp:coreProperties>
</file>