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18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206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.xml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.xml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image" Target="../media/image3.png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tags" Target="../tags/tag24.xml" /><Relationship Id="rId9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.xml" /><Relationship Id="rId2" Type="http://schemas.openxmlformats.org/officeDocument/2006/relationships/tags" Target="../tags/tag26.xml" /><Relationship Id="rId3" Type="http://schemas.openxmlformats.org/officeDocument/2006/relationships/tags" Target="../tags/tag27.xml" /><Relationship Id="rId4" Type="http://schemas.openxmlformats.org/officeDocument/2006/relationships/tags" Target="../tags/tag28.xml" /><Relationship Id="rId5" Type="http://schemas.openxmlformats.org/officeDocument/2006/relationships/tags" Target="../tags/tag29.xml" /><Relationship Id="rId6" Type="http://schemas.openxmlformats.org/officeDocument/2006/relationships/tags" Target="../tags/tag30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9.xml" /><Relationship Id="rId2" Type="http://schemas.openxmlformats.org/officeDocument/2006/relationships/tags" Target="../tags/tag40.xml" /><Relationship Id="rId3" Type="http://schemas.openxmlformats.org/officeDocument/2006/relationships/tags" Target="../tags/tag41.xml" /><Relationship Id="rId4" Type="http://schemas.openxmlformats.org/officeDocument/2006/relationships/tags" Target="../tags/tag42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image" Target="../media/image5.png" /><Relationship Id="rId7" Type="http://schemas.openxmlformats.org/officeDocument/2006/relationships/tags" Target="../tags/tag47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image" Target="../media/image5.png" /><Relationship Id="rId6" Type="http://schemas.openxmlformats.org/officeDocument/2006/relationships/tags" Target="../tags/tag52.xml" /><Relationship Id="rId7" Type="http://schemas.openxmlformats.org/officeDocument/2006/relationships/image" Target="../media/image4.png" /><Relationship Id="rId8" Type="http://schemas.openxmlformats.org/officeDocument/2006/relationships/tags" Target="../tags/tag53.xml" /><Relationship Id="rId9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2" Type="http://schemas.openxmlformats.org/officeDocument/2006/relationships/image" Target="../media/image6.png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2D181E-9023-4CEA-8255-795076DC91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B7A841-8B7A-4E64-94AE-794E1264AF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3AF9D4-53B7-4E35-9035-6F8CB5262E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F8C92E-C3F0-4C86-AE80-71946308B3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BC43670-5F7C-4024-B4BF-B30407365D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DACAEA2-0489-4705-99ED-90EB31FA9C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7132894-8215-4A01-85E8-69A5AC4DB9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F2B09A-9CF7-40E5-98F1-940EFB59C2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9DF673-E364-401E-9758-D97721F068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E9159C-288B-4A03-898D-AF363A3CB5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860D7F-889E-4685-80D7-1AE60F05E7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@png" descr="preencoded.pn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3905" cy="685800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38200" y="1190479"/>
            <a:ext cx="5257800" cy="2452093"/>
          </a:xfrm>
        </p:spPr>
        <p:txBody>
          <a:bodyPr anchor="b">
            <a:noAutofit/>
          </a:bodyPr>
          <a:lstStyle>
            <a:lvl1pPr algn="l">
              <a:lnSpc>
                <a:spcPct val="100000"/>
              </a:lnSpc>
              <a:defRPr sz="48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1048670" name="文本占位符 23"/>
          <p:cNvSpPr>
            <a:spLocks noGrp="1"/>
          </p:cNvSpPr>
          <p:nvPr>
            <p:ph type="body" sz="quarter" idx="17" hasCustomPrompt="1"/>
            <p:custDataLst>
              <p:tags r:id="rId4"/>
            </p:custDataLst>
          </p:nvPr>
        </p:nvSpPr>
        <p:spPr>
          <a:xfrm>
            <a:off x="838199" y="4144300"/>
            <a:ext cx="5343524" cy="1404250"/>
          </a:xfrm>
        </p:spPr>
        <p:txBody>
          <a:bodyPr anchor="t">
            <a:normAutofit/>
          </a:bodyPr>
          <a:lstStyle>
            <a:lvl1pPr marL="0" indent="0" algn="just">
              <a:lnSpc>
                <a:spcPct val="100000"/>
              </a:lnSpc>
              <a:buNone/>
              <a:defRPr sz="18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/>
            <p:custDataLst>
              <p:tags r:id="rId5"/>
            </p:custDataLst>
          </p:nvPr>
        </p:nvSpPr>
        <p:spPr>
          <a:xfrm>
            <a:off x="838198" y="3668858"/>
            <a:ext cx="5257802" cy="48267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4" name="日期占位符 2"/>
          <p:cNvSpPr>
            <a:spLocks noGrp="1"/>
          </p:cNvSpPr>
          <p:nvPr>
            <p:ph type="dt" sz="half" idx="18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9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20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360045"/>
            <a:ext cx="9267701" cy="654685"/>
          </a:xfrm>
        </p:spPr>
        <p:txBody>
          <a:bodyPr/>
          <a:lstStyle>
            <a:lvl1pPr>
              <a:defRPr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2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@png" descr="preencoded.pn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2125714"/>
          </a:xfrm>
          <a:prstGeom prst="rect">
            <a:avLst/>
          </a:prstGeom>
        </p:spPr>
      </p:pic>
      <p:sp>
        <p:nvSpPr>
          <p:cNvPr id="1048690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840105" y="449580"/>
            <a:ext cx="10608945" cy="89662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2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矩形 2"/>
          <p:cNvSpPr/>
          <p:nvPr userDrawn="1">
            <p:custDataLst>
              <p:tags r:id="rId1"/>
            </p:custDataLst>
          </p:nvPr>
        </p:nvSpPr>
        <p:spPr>
          <a:xfrm>
            <a:off x="-12700" y="6985"/>
            <a:ext cx="12204700" cy="6851015"/>
          </a:xfrm>
          <a:prstGeom prst="rect">
            <a:avLst/>
          </a:prstGeom>
          <a:gradFill>
            <a:gsLst>
              <a:gs pos="0">
                <a:schemeClr val="accent3">
                  <a:lumMod val="1000"/>
                  <a:lumOff val="99000"/>
                </a:schemeClr>
              </a:gs>
              <a:gs pos="74000">
                <a:schemeClr val="accent2">
                  <a:lumMod val="15000"/>
                  <a:lumOff val="85000"/>
                </a:schemeClr>
              </a:gs>
              <a:gs pos="100000">
                <a:schemeClr val="accent2">
                  <a:lumMod val="15000"/>
                  <a:lumOff val="85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00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 anchor="t">
            <a:normAutofit/>
          </a:bodyPr>
          <a:lstStyle>
            <a:lvl1pPr algn="just">
              <a:defRPr sz="5400"/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02" name="文本占位符 7"/>
          <p:cNvSpPr>
            <a:spLocks noGrp="1"/>
          </p:cNvSpPr>
          <p:nvPr>
            <p:ph type="body" sz="quarter" idx="13" hasCustomPrompt="1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 anchor="b">
            <a:noAutofit/>
          </a:bodyPr>
          <a:lstStyle>
            <a:lvl1pPr marL="0" indent="0" algn="just">
              <a:buNone/>
              <a:defRPr sz="8000" b="1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pic>
        <p:nvPicPr>
          <p:cNvPr id="2097161" name="图片 4" descr="未标题-4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l="56742" t="21431" b="17463"/>
          <a:stretch>
            <a:fillRect/>
          </a:stretch>
        </p:blipFill>
        <p:spPr>
          <a:xfrm>
            <a:off x="7108825" y="1150966"/>
            <a:ext cx="5085715" cy="5711190"/>
          </a:xfrm>
          <a:prstGeom prst="rect">
            <a:avLst/>
          </a:prstGeom>
        </p:spPr>
      </p:pic>
      <p:sp>
        <p:nvSpPr>
          <p:cNvPr id="1048704" name="日期占位符 3"/>
          <p:cNvSpPr>
            <a:spLocks noGrp="1"/>
          </p:cNvSpPr>
          <p:nvPr>
            <p:ph type="dt" sz="half" idx="14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5"/>
          <p:cNvSpPr>
            <a:spLocks noGrp="1"/>
          </p:cNvSpPr>
          <p:nvPr>
            <p:ph type="ftr" sz="quarter" idx="15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6"/>
          <p:cNvSpPr>
            <a:spLocks noGrp="1"/>
          </p:cNvSpPr>
          <p:nvPr>
            <p:ph type="sldNum" sz="quarter" idx="16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9288000" cy="6552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2633" t="71072" r="68750" b="10324"/>
          <a:stretch>
            <a:fillRect/>
          </a:stretch>
        </p:blipFill>
        <p:spPr>
          <a:xfrm>
            <a:off x="0" y="5592726"/>
            <a:ext cx="2553970" cy="1275907"/>
          </a:xfrm>
          <a:prstGeom prst="rect">
            <a:avLst/>
          </a:pr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65" name="图片 13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l="75357" t="19812" r="7610" b="57361"/>
          <a:stretch>
            <a:fillRect/>
          </a:stretch>
        </p:blipFill>
        <p:spPr>
          <a:xfrm>
            <a:off x="9882505" y="0"/>
            <a:ext cx="2309495" cy="2418080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2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67" name="图片 13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rcRect l="75357" t="19812" r="7610" b="57361"/>
          <a:stretch>
            <a:fillRect/>
          </a:stretch>
        </p:blipFill>
        <p:spPr>
          <a:xfrm>
            <a:off x="9882505" y="0"/>
            <a:ext cx="2309495" cy="2418080"/>
          </a:xfrm>
          <a:prstGeom prst="rect">
            <a:avLst/>
          </a:prstGeom>
        </p:spPr>
      </p:pic>
      <p:pic>
        <p:nvPicPr>
          <p:cNvPr id="2097169" name="图片 11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rcRect l="2633" t="71072" r="68750" b="10324"/>
          <a:stretch>
            <a:fillRect/>
          </a:stretch>
        </p:blipFill>
        <p:spPr>
          <a:xfrm>
            <a:off x="0" y="5592726"/>
            <a:ext cx="2553970" cy="1275907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6295" y="239395"/>
            <a:ext cx="9029065" cy="596900"/>
          </a:xfrm>
        </p:spPr>
        <p:txBody>
          <a:bodyPr/>
          <a:lstStyle>
            <a:lvl1pPr>
              <a:defRPr sz="28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836295"/>
            <a:ext cx="9027795" cy="365760"/>
          </a:xfrm>
        </p:spPr>
        <p:txBody>
          <a:bodyPr anchor="t"/>
          <a:lstStyle>
            <a:lvl1pPr marL="0" indent="0">
              <a:buNone/>
              <a:defRPr sz="1600" b="0">
                <a:solidFill>
                  <a:schemeClr val="accent1">
                    <a:lumMod val="5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6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矩形 7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71" name="图片 6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3994150" y="0"/>
            <a:ext cx="8197850" cy="6858000"/>
          </a:xfrm>
          <a:prstGeom prst="rect">
            <a:avLst/>
          </a:prstGeom>
        </p:spPr>
      </p:pic>
      <p:sp>
        <p:nvSpPr>
          <p:cNvPr id="1048772" name="标题 1"/>
          <p:cNvSpPr>
            <a:spLocks noGrp="1"/>
          </p:cNvSpPr>
          <p:nvPr>
            <p:ph type="ctrTitle"/>
            <p:custDataLst>
              <p:tags r:id="rId4"/>
            </p:custDataLst>
          </p:nvPr>
        </p:nvSpPr>
        <p:spPr>
          <a:xfrm>
            <a:off x="645160" y="624840"/>
            <a:ext cx="3348990" cy="3051810"/>
          </a:xfrm>
        </p:spPr>
        <p:txBody>
          <a:bodyPr anchor="b" anchorCtr="0">
            <a:normAutofit/>
          </a:bodyPr>
          <a:lstStyle>
            <a:lvl1pPr algn="l">
              <a:lnSpc>
                <a:spcPct val="100000"/>
              </a:lnSpc>
              <a:defRPr sz="48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4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645160" y="3878580"/>
            <a:ext cx="2743200" cy="2185670"/>
          </a:xfrm>
        </p:spPr>
        <p:txBody>
          <a:bodyPr anchor="t" anchorCtr="0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8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9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20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6.xml" /><Relationship Id="rId13" Type="http://schemas.openxmlformats.org/officeDocument/2006/relationships/image" Target="../media/image5.png" /><Relationship Id="rId14" Type="http://schemas.openxmlformats.org/officeDocument/2006/relationships/tags" Target="../tags/tag67.xml" /><Relationship Id="rId15" Type="http://schemas.openxmlformats.org/officeDocument/2006/relationships/image" Target="../media/image4.png" /><Relationship Id="rId16" Type="http://schemas.openxmlformats.org/officeDocument/2006/relationships/tags" Target="../tags/tag68.xml" /><Relationship Id="rId17" Type="http://schemas.openxmlformats.org/officeDocument/2006/relationships/tags" Target="../tags/tag69.xml" /><Relationship Id="rId18" Type="http://schemas.openxmlformats.org/officeDocument/2006/relationships/tags" Target="../tags/tag70.xml" /><Relationship Id="rId19" Type="http://schemas.openxmlformats.org/officeDocument/2006/relationships/tags" Target="../tags/tag71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2.xml" /><Relationship Id="rId21" Type="http://schemas.openxmlformats.org/officeDocument/2006/relationships/tags" Target="../tags/tag73.xml" /><Relationship Id="rId22" Type="http://schemas.openxmlformats.org/officeDocument/2006/relationships/tags" Target="../tags/tag74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7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2192000" cy="119062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3" name="图片 13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rcRect l="75357" t="19812" r="7610" b="57361"/>
          <a:stretch>
            <a:fillRect/>
          </a:stretch>
        </p:blipFill>
        <p:spPr>
          <a:xfrm>
            <a:off x="9890125" y="0"/>
            <a:ext cx="2309495" cy="2418080"/>
          </a:xfrm>
          <a:prstGeom prst="rect">
            <a:avLst/>
          </a:prstGeom>
        </p:spPr>
      </p:pic>
      <p:pic>
        <p:nvPicPr>
          <p:cNvPr id="2097155" name="图片 11"/>
          <p:cNvPicPr>
            <a:picLocks noChangeAspect="1"/>
          </p:cNvPicPr>
          <p:nvPr userDrawn="1">
            <p:custDataLst>
              <p:tags r:id="rId16"/>
            </p:custDataLst>
          </p:nvPr>
        </p:nvPicPr>
        <p:blipFill>
          <a:blip r:embed="rId15"/>
          <a:srcRect l="2633" t="71072" r="68750" b="10324"/>
          <a:stretch>
            <a:fillRect/>
          </a:stretch>
        </p:blipFill>
        <p:spPr>
          <a:xfrm>
            <a:off x="0" y="5592726"/>
            <a:ext cx="2553970" cy="1275907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38200" y="360045"/>
            <a:ext cx="9288439" cy="654685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460500"/>
            <a:ext cx="10515600" cy="4717415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4177" r:id="rId2"/>
    <p:sldLayoutId id="2147484178" r:id="rId3"/>
    <p:sldLayoutId id="2147484179" r:id="rId4"/>
    <p:sldLayoutId id="2147484180" r:id="rId5"/>
    <p:sldLayoutId id="2147484181" r:id="rId6"/>
    <p:sldLayoutId id="2147484182" r:id="rId7"/>
    <p:sldLayoutId id="2147484183" r:id="rId8"/>
    <p:sldLayoutId id="2147484184" r:id="rId9"/>
    <p:sldLayoutId id="2147484185" r:id="rId10"/>
    <p:sldLayoutId id="2147484186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1">
              <a:lumMod val="50000"/>
            </a:schemeClr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7.xml" /><Relationship Id="rId11" Type="http://schemas.openxmlformats.org/officeDocument/2006/relationships/tags" Target="../tags/tag88.xml" /><Relationship Id="rId12" Type="http://schemas.openxmlformats.org/officeDocument/2006/relationships/tags" Target="../tags/tag89.xml" /><Relationship Id="rId13" Type="http://schemas.openxmlformats.org/officeDocument/2006/relationships/tags" Target="../tags/tag90.xml" /><Relationship Id="rId14" Type="http://schemas.openxmlformats.org/officeDocument/2006/relationships/tags" Target="../tags/tag91.xml" /><Relationship Id="rId15" Type="http://schemas.openxmlformats.org/officeDocument/2006/relationships/tags" Target="../tags/tag92.xml" /><Relationship Id="rId16" Type="http://schemas.openxmlformats.org/officeDocument/2006/relationships/tags" Target="../tags/tag93.xml" /><Relationship Id="rId17" Type="http://schemas.openxmlformats.org/officeDocument/2006/relationships/tags" Target="../tags/tag94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tags" Target="../tags/tag85.xml" /><Relationship Id="rId9" Type="http://schemas.openxmlformats.org/officeDocument/2006/relationships/tags" Target="../tags/tag8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tags" Target="../tags/tag9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14" Type="http://schemas.openxmlformats.org/officeDocument/2006/relationships/tags" Target="../tags/tag113.xml" /><Relationship Id="rId15" Type="http://schemas.openxmlformats.org/officeDocument/2006/relationships/tags" Target="../tags/tag114.xml" /><Relationship Id="rId16" Type="http://schemas.openxmlformats.org/officeDocument/2006/relationships/tags" Target="../tags/tag115.xml" /><Relationship Id="rId17" Type="http://schemas.openxmlformats.org/officeDocument/2006/relationships/tags" Target="../tags/tag116.xml" /><Relationship Id="rId2" Type="http://schemas.openxmlformats.org/officeDocument/2006/relationships/tags" Target="../tags/tag101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5.xml" /><Relationship Id="rId11" Type="http://schemas.openxmlformats.org/officeDocument/2006/relationships/tags" Target="../tags/tag126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2" Type="http://schemas.openxmlformats.org/officeDocument/2006/relationships/tags" Target="../tags/tag117.xml" /><Relationship Id="rId3" Type="http://schemas.openxmlformats.org/officeDocument/2006/relationships/tags" Target="../tags/tag118.xml" /><Relationship Id="rId4" Type="http://schemas.openxmlformats.org/officeDocument/2006/relationships/tags" Target="../tags/tag119.xml" /><Relationship Id="rId5" Type="http://schemas.openxmlformats.org/officeDocument/2006/relationships/tags" Target="../tags/tag120.xml" /><Relationship Id="rId6" Type="http://schemas.openxmlformats.org/officeDocument/2006/relationships/tags" Target="../tags/tag121.xml" /><Relationship Id="rId7" Type="http://schemas.openxmlformats.org/officeDocument/2006/relationships/tags" Target="../tags/tag122.xml" /><Relationship Id="rId8" Type="http://schemas.openxmlformats.org/officeDocument/2006/relationships/tags" Target="../tags/tag123.xml" /><Relationship Id="rId9" Type="http://schemas.openxmlformats.org/officeDocument/2006/relationships/tags" Target="../tags/tag12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29.xml" /><Relationship Id="rId3" Type="http://schemas.openxmlformats.org/officeDocument/2006/relationships/tags" Target="../tags/tag130.xml" /><Relationship Id="rId4" Type="http://schemas.openxmlformats.org/officeDocument/2006/relationships/tags" Target="../tags/tag131.xml" /><Relationship Id="rId5" Type="http://schemas.openxmlformats.org/officeDocument/2006/relationships/tags" Target="../tags/tag132.xml" /><Relationship Id="rId6" Type="http://schemas.openxmlformats.org/officeDocument/2006/relationships/tags" Target="../tags/tag133.xml" /><Relationship Id="rId7" Type="http://schemas.openxmlformats.org/officeDocument/2006/relationships/tags" Target="../tags/tag134.xml" /><Relationship Id="rId8" Type="http://schemas.openxmlformats.org/officeDocument/2006/relationships/tags" Target="../tags/tag135.xml" /><Relationship Id="rId9" Type="http://schemas.openxmlformats.org/officeDocument/2006/relationships/tags" Target="../tags/tag13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7.xml" /><Relationship Id="rId3" Type="http://schemas.openxmlformats.org/officeDocument/2006/relationships/tags" Target="../tags/tag138.xml" /><Relationship Id="rId4" Type="http://schemas.openxmlformats.org/officeDocument/2006/relationships/tags" Target="../tags/tag13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8.xml" /><Relationship Id="rId11" Type="http://schemas.openxmlformats.org/officeDocument/2006/relationships/tags" Target="../tags/tag149.xml" /><Relationship Id="rId12" Type="http://schemas.openxmlformats.org/officeDocument/2006/relationships/tags" Target="../tags/tag150.xml" /><Relationship Id="rId13" Type="http://schemas.openxmlformats.org/officeDocument/2006/relationships/tags" Target="../tags/tag151.xml" /><Relationship Id="rId2" Type="http://schemas.openxmlformats.org/officeDocument/2006/relationships/tags" Target="../tags/tag140.xml" /><Relationship Id="rId3" Type="http://schemas.openxmlformats.org/officeDocument/2006/relationships/tags" Target="../tags/tag141.xml" /><Relationship Id="rId4" Type="http://schemas.openxmlformats.org/officeDocument/2006/relationships/tags" Target="../tags/tag142.xml" /><Relationship Id="rId5" Type="http://schemas.openxmlformats.org/officeDocument/2006/relationships/tags" Target="../tags/tag143.xml" /><Relationship Id="rId6" Type="http://schemas.openxmlformats.org/officeDocument/2006/relationships/tags" Target="../tags/tag144.xml" /><Relationship Id="rId7" Type="http://schemas.openxmlformats.org/officeDocument/2006/relationships/tags" Target="../tags/tag145.xml" /><Relationship Id="rId8" Type="http://schemas.openxmlformats.org/officeDocument/2006/relationships/tags" Target="../tags/tag146.xml" /><Relationship Id="rId9" Type="http://schemas.openxmlformats.org/officeDocument/2006/relationships/tags" Target="../tags/tag14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0.xml" /><Relationship Id="rId11" Type="http://schemas.openxmlformats.org/officeDocument/2006/relationships/tags" Target="../tags/tag161.xml" /><Relationship Id="rId12" Type="http://schemas.openxmlformats.org/officeDocument/2006/relationships/tags" Target="../tags/tag162.xml" /><Relationship Id="rId13" Type="http://schemas.openxmlformats.org/officeDocument/2006/relationships/tags" Target="../tags/tag163.xml" /><Relationship Id="rId2" Type="http://schemas.openxmlformats.org/officeDocument/2006/relationships/tags" Target="../tags/tag152.xml" /><Relationship Id="rId3" Type="http://schemas.openxmlformats.org/officeDocument/2006/relationships/tags" Target="../tags/tag153.xml" /><Relationship Id="rId4" Type="http://schemas.openxmlformats.org/officeDocument/2006/relationships/tags" Target="../tags/tag154.xml" /><Relationship Id="rId5" Type="http://schemas.openxmlformats.org/officeDocument/2006/relationships/tags" Target="../tags/tag155.xml" /><Relationship Id="rId6" Type="http://schemas.openxmlformats.org/officeDocument/2006/relationships/tags" Target="../tags/tag156.xml" /><Relationship Id="rId7" Type="http://schemas.openxmlformats.org/officeDocument/2006/relationships/tags" Target="../tags/tag157.xml" /><Relationship Id="rId8" Type="http://schemas.openxmlformats.org/officeDocument/2006/relationships/tags" Target="../tags/tag158.xml" /><Relationship Id="rId9" Type="http://schemas.openxmlformats.org/officeDocument/2006/relationships/tags" Target="../tags/tag15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2.xml" /><Relationship Id="rId2" Type="http://schemas.openxmlformats.org/officeDocument/2006/relationships/tags" Target="../tags/tag164.xml" /><Relationship Id="rId3" Type="http://schemas.openxmlformats.org/officeDocument/2006/relationships/tags" Target="../tags/tag165.xml" /><Relationship Id="rId4" Type="http://schemas.openxmlformats.org/officeDocument/2006/relationships/tags" Target="../tags/tag166.xml" /><Relationship Id="rId5" Type="http://schemas.openxmlformats.org/officeDocument/2006/relationships/tags" Target="../tags/tag167.xml" /><Relationship Id="rId6" Type="http://schemas.openxmlformats.org/officeDocument/2006/relationships/tags" Target="../tags/tag168.xml" /><Relationship Id="rId7" Type="http://schemas.openxmlformats.org/officeDocument/2006/relationships/tags" Target="../tags/tag169.xml" /><Relationship Id="rId8" Type="http://schemas.openxmlformats.org/officeDocument/2006/relationships/tags" Target="../tags/tag170.xml" /><Relationship Id="rId9" Type="http://schemas.openxmlformats.org/officeDocument/2006/relationships/tags" Target="../tags/tag171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3.xml" /><Relationship Id="rId3" Type="http://schemas.openxmlformats.org/officeDocument/2006/relationships/tags" Target="../tags/tag174.xml" /><Relationship Id="rId4" Type="http://schemas.openxmlformats.org/officeDocument/2006/relationships/tags" Target="../tags/tag17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4.xml" /><Relationship Id="rId11" Type="http://schemas.openxmlformats.org/officeDocument/2006/relationships/tags" Target="../tags/tag185.xml" /><Relationship Id="rId12" Type="http://schemas.openxmlformats.org/officeDocument/2006/relationships/tags" Target="../tags/tag186.xml" /><Relationship Id="rId13" Type="http://schemas.openxmlformats.org/officeDocument/2006/relationships/tags" Target="../tags/tag187.xml" /><Relationship Id="rId14" Type="http://schemas.openxmlformats.org/officeDocument/2006/relationships/tags" Target="../tags/tag188.xml" /><Relationship Id="rId15" Type="http://schemas.openxmlformats.org/officeDocument/2006/relationships/tags" Target="../tags/tag189.xml" /><Relationship Id="rId16" Type="http://schemas.openxmlformats.org/officeDocument/2006/relationships/tags" Target="../tags/tag190.xml" /><Relationship Id="rId17" Type="http://schemas.openxmlformats.org/officeDocument/2006/relationships/tags" Target="../tags/tag191.xml" /><Relationship Id="rId18" Type="http://schemas.openxmlformats.org/officeDocument/2006/relationships/tags" Target="../tags/tag192.xml" /><Relationship Id="rId19" Type="http://schemas.openxmlformats.org/officeDocument/2006/relationships/tags" Target="../tags/tag193.xml" /><Relationship Id="rId2" Type="http://schemas.openxmlformats.org/officeDocument/2006/relationships/tags" Target="../tags/tag176.xml" /><Relationship Id="rId3" Type="http://schemas.openxmlformats.org/officeDocument/2006/relationships/tags" Target="../tags/tag177.xml" /><Relationship Id="rId4" Type="http://schemas.openxmlformats.org/officeDocument/2006/relationships/tags" Target="../tags/tag178.xml" /><Relationship Id="rId5" Type="http://schemas.openxmlformats.org/officeDocument/2006/relationships/tags" Target="../tags/tag179.xml" /><Relationship Id="rId6" Type="http://schemas.openxmlformats.org/officeDocument/2006/relationships/tags" Target="../tags/tag180.xml" /><Relationship Id="rId7" Type="http://schemas.openxmlformats.org/officeDocument/2006/relationships/tags" Target="../tags/tag181.xml" /><Relationship Id="rId8" Type="http://schemas.openxmlformats.org/officeDocument/2006/relationships/tags" Target="../tags/tag182.xml" /><Relationship Id="rId9" Type="http://schemas.openxmlformats.org/officeDocument/2006/relationships/tags" Target="../tags/tag183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2.xml" /><Relationship Id="rId11" Type="http://schemas.openxmlformats.org/officeDocument/2006/relationships/tags" Target="../tags/tag203.xml" /><Relationship Id="rId12" Type="http://schemas.openxmlformats.org/officeDocument/2006/relationships/tags" Target="../tags/tag204.xml" /><Relationship Id="rId13" Type="http://schemas.openxmlformats.org/officeDocument/2006/relationships/tags" Target="../tags/tag205.xml" /><Relationship Id="rId2" Type="http://schemas.openxmlformats.org/officeDocument/2006/relationships/tags" Target="../tags/tag194.xml" /><Relationship Id="rId3" Type="http://schemas.openxmlformats.org/officeDocument/2006/relationships/tags" Target="../tags/tag195.xml" /><Relationship Id="rId4" Type="http://schemas.openxmlformats.org/officeDocument/2006/relationships/tags" Target="../tags/tag196.xml" /><Relationship Id="rId5" Type="http://schemas.openxmlformats.org/officeDocument/2006/relationships/tags" Target="../tags/tag197.xml" /><Relationship Id="rId6" Type="http://schemas.openxmlformats.org/officeDocument/2006/relationships/tags" Target="../tags/tag198.xml" /><Relationship Id="rId7" Type="http://schemas.openxmlformats.org/officeDocument/2006/relationships/tags" Target="../tags/tag199.xml" /><Relationship Id="rId8" Type="http://schemas.openxmlformats.org/officeDocument/2006/relationships/tags" Target="../tags/tag200.xml" /><Relationship Id="rId9" Type="http://schemas.openxmlformats.org/officeDocument/2006/relationships/tags" Target="../tags/tag201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5033034343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1190479"/>
            <a:ext cx="5257800" cy="2452093"/>
          </a:xfrm>
        </p:spPr>
        <p:txBody>
          <a:bodyPr/>
          <a:lstStyle/>
          <a:p>
            <a:r>
              <a:rPr lang="zh-CN" altLang="en-US"/>
              <a:t>《医患关系三方》PPT课件</a:t>
            </a:r>
            <a:endParaRPr lang="zh-CN" altLang="en-US"/>
          </a:p>
        </p:txBody>
      </p:sp>
      <p:sp>
        <p:nvSpPr>
          <p:cNvPr id="1048650" name="文本占位符 2"/>
          <p:cNvSpPr>
            <a:spLocks noGrp="1"/>
          </p:cNvSpPr>
          <p:nvPr>
            <p:ph type="body" sz="quarter" idx="17"/>
            <p:custDataLst>
              <p:tags r:id="rId3"/>
            </p:custDataLst>
          </p:nvPr>
        </p:nvSpPr>
        <p:spPr>
          <a:xfrm>
            <a:off x="838199" y="4144300"/>
            <a:ext cx="5343524" cy="1404250"/>
          </a:xfrm>
        </p:spPr>
        <p:txBody>
          <a:bodyPr/>
          <a:lstStyle/>
          <a:p>
            <a:r>
              <a:rPr lang="zh-CN" altLang="en-US"/>
              <a:t>汇报人：PPT</a:t>
            </a:r>
            <a:endParaRPr lang="zh-CN" altLang="en-US"/>
          </a:p>
        </p:txBody>
      </p:sp>
      <p:sp>
        <p:nvSpPr>
          <p:cNvPr id="1048652" name="副标题 7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4" name="标题 8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40105" y="449580"/>
            <a:ext cx="10608945" cy="896620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96" name="序号"/>
          <p:cNvSpPr txBox="1"/>
          <p:nvPr>
            <p:custDataLst>
              <p:tags r:id="rId3"/>
            </p:custDataLst>
          </p:nvPr>
        </p:nvSpPr>
        <p:spPr>
          <a:xfrm>
            <a:off x="1132840" y="2468880"/>
            <a:ext cx="1271270" cy="83947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01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798" name="项标题"/>
          <p:cNvSpPr txBox="1"/>
          <p:nvPr>
            <p:custDataLst>
              <p:tags r:id="rId4"/>
            </p:custDataLst>
          </p:nvPr>
        </p:nvSpPr>
        <p:spPr>
          <a:xfrm>
            <a:off x="2693035" y="2468880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添加目录项标题</a:t>
            </a:r>
            <a:endParaRPr lang="zh-CN" altLang="en-US" sz="2400" b="1" spc="300">
              <a:solidFill>
                <a:schemeClr val="accent1">
                  <a:lumMod val="50000"/>
                </a:schemeClr>
              </a:solidFill>
              <a:latin typeface="+mn-ea"/>
              <a:ea typeface="+mj-ea"/>
              <a:sym typeface="+mn-ea"/>
            </a:endParaRPr>
          </a:p>
        </p:txBody>
      </p:sp>
      <p:sp>
        <p:nvSpPr>
          <p:cNvPr id="1048800" name="序号"/>
          <p:cNvSpPr txBox="1"/>
          <p:nvPr>
            <p:custDataLst>
              <p:tags r:id="rId5"/>
            </p:custDataLst>
          </p:nvPr>
        </p:nvSpPr>
        <p:spPr>
          <a:xfrm>
            <a:off x="6483985" y="2468880"/>
            <a:ext cx="1271270" cy="83947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02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02" name="项标题"/>
          <p:cNvSpPr txBox="1"/>
          <p:nvPr>
            <p:custDataLst>
              <p:tags r:id="rId6"/>
            </p:custDataLst>
          </p:nvPr>
        </p:nvSpPr>
        <p:spPr>
          <a:xfrm>
            <a:off x="8044180" y="2468880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医患关系的背景与现状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04" name="序号"/>
          <p:cNvSpPr txBox="1"/>
          <p:nvPr>
            <p:custDataLst>
              <p:tags r:id="rId7"/>
            </p:custDataLst>
          </p:nvPr>
        </p:nvSpPr>
        <p:spPr>
          <a:xfrm>
            <a:off x="6483985" y="3470910"/>
            <a:ext cx="1271270" cy="83947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04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06" name="项标题"/>
          <p:cNvSpPr txBox="1"/>
          <p:nvPr>
            <p:custDataLst>
              <p:tags r:id="rId8"/>
            </p:custDataLst>
          </p:nvPr>
        </p:nvSpPr>
        <p:spPr>
          <a:xfrm>
            <a:off x="8044180" y="3470910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医患关系中的沟通技巧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08" name="序号"/>
          <p:cNvSpPr txBox="1"/>
          <p:nvPr>
            <p:custDataLst>
              <p:tags r:id="rId9"/>
            </p:custDataLst>
          </p:nvPr>
        </p:nvSpPr>
        <p:spPr>
          <a:xfrm>
            <a:off x="6483985" y="4472940"/>
            <a:ext cx="1271270" cy="83947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06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10" name="项标题"/>
          <p:cNvSpPr txBox="1"/>
          <p:nvPr>
            <p:custDataLst>
              <p:tags r:id="rId10"/>
            </p:custDataLst>
          </p:nvPr>
        </p:nvSpPr>
        <p:spPr>
          <a:xfrm>
            <a:off x="8044180" y="4472940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改善医患关系的策略与建议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12" name="序号"/>
          <p:cNvSpPr txBox="1"/>
          <p:nvPr>
            <p:custDataLst>
              <p:tags r:id="rId11"/>
            </p:custDataLst>
          </p:nvPr>
        </p:nvSpPr>
        <p:spPr>
          <a:xfrm>
            <a:off x="1132840" y="3470910"/>
            <a:ext cx="1271270" cy="83947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03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14" name="项标题"/>
          <p:cNvSpPr txBox="1"/>
          <p:nvPr>
            <p:custDataLst>
              <p:tags r:id="rId12"/>
            </p:custDataLst>
          </p:nvPr>
        </p:nvSpPr>
        <p:spPr>
          <a:xfrm>
            <a:off x="2693035" y="3470910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医患关系中的三方角色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16" name="序号"/>
          <p:cNvSpPr txBox="1"/>
          <p:nvPr>
            <p:custDataLst>
              <p:tags r:id="rId13"/>
            </p:custDataLst>
          </p:nvPr>
        </p:nvSpPr>
        <p:spPr>
          <a:xfrm>
            <a:off x="1132840" y="4472940"/>
            <a:ext cx="1271270" cy="83947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05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18" name="项标题"/>
          <p:cNvSpPr txBox="1"/>
          <p:nvPr>
            <p:custDataLst>
              <p:tags r:id="rId14"/>
            </p:custDataLst>
          </p:nvPr>
        </p:nvSpPr>
        <p:spPr>
          <a:xfrm>
            <a:off x="2693035" y="4472940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医患关系中的法律与伦理问题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20" name="序号"/>
          <p:cNvSpPr txBox="1"/>
          <p:nvPr>
            <p:custDataLst>
              <p:tags r:id="rId15"/>
            </p:custDataLst>
          </p:nvPr>
        </p:nvSpPr>
        <p:spPr>
          <a:xfrm>
            <a:off x="1132840" y="5474970"/>
            <a:ext cx="1271270" cy="83947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07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22" name="项标题"/>
          <p:cNvSpPr txBox="1"/>
          <p:nvPr>
            <p:custDataLst>
              <p:tags r:id="rId16"/>
            </p:custDataLst>
          </p:nvPr>
        </p:nvSpPr>
        <p:spPr>
          <a:xfrm>
            <a:off x="2693035" y="5474970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总结与展望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17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5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5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9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/>
          <a:lstStyle/>
          <a:p>
            <a:r>
              <a:rPr lang="zh-CN" altLang="en-US"/>
              <a:t>医患关系的背景与现状</a:t>
            </a:r>
            <a:endParaRPr lang="zh-CN" altLang="en-US"/>
          </a:p>
        </p:txBody>
      </p:sp>
      <p:sp>
        <p:nvSpPr>
          <p:cNvPr id="104889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6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医患关系的定义与重要性</a:t>
            </a:r>
            <a:endParaRPr lang="zh-CN" altLang="en-US"/>
          </a:p>
        </p:txBody>
      </p:sp>
      <p:sp>
        <p:nvSpPr>
          <p:cNvPr id="1048970" name="Rectangle 6"/>
          <p:cNvSpPr/>
          <p:nvPr>
            <p:custDataLst>
              <p:tags r:id="rId2"/>
            </p:custDataLst>
          </p:nvPr>
        </p:nvSpPr>
        <p:spPr>
          <a:xfrm>
            <a:off x="1032008" y="1825059"/>
            <a:ext cx="10322061" cy="722435"/>
          </a:xfrm>
          <a:custGeom>
            <a:gdLst>
              <a:gd name="connsiteX0" fmla="*/ 36000 w 10969200"/>
              <a:gd name="connsiteY0" fmla="*/ 0 h 752711"/>
              <a:gd name="connsiteX1" fmla="*/ 10933200 w 10969200"/>
              <a:gd name="connsiteY1" fmla="*/ 0 h 752711"/>
              <a:gd name="connsiteX2" fmla="*/ 10969200 w 10969200"/>
              <a:gd name="connsiteY2" fmla="*/ 36000 h 752711"/>
              <a:gd name="connsiteX3" fmla="*/ 10969200 w 10969200"/>
              <a:gd name="connsiteY3" fmla="*/ 716711 h 752711"/>
              <a:gd name="connsiteX4" fmla="*/ 10933200 w 10969200"/>
              <a:gd name="connsiteY4" fmla="*/ 752711 h 752711"/>
              <a:gd name="connsiteX5" fmla="*/ 36000 w 10969200"/>
              <a:gd name="connsiteY5" fmla="*/ 752711 h 752711"/>
              <a:gd name="connsiteX6" fmla="*/ 0 w 10969200"/>
              <a:gd name="connsiteY6" fmla="*/ 716711 h 752711"/>
              <a:gd name="connsiteX7" fmla="*/ 0 w 10969200"/>
              <a:gd name="connsiteY7" fmla="*/ 36000 h 752711"/>
              <a:gd name="connsiteX8" fmla="*/ 36000 w 10969200"/>
              <a:gd name="connsiteY8" fmla="*/ 0 h 7527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969200" h="752711">
                <a:moveTo>
                  <a:pt x="36000" y="0"/>
                </a:moveTo>
                <a:lnTo>
                  <a:pt x="10933200" y="0"/>
                </a:lnTo>
                <a:cubicBezTo>
                  <a:pt x="10953073" y="0"/>
                  <a:pt x="10969200" y="16128"/>
                  <a:pt x="10969200" y="36000"/>
                </a:cubicBezTo>
                <a:lnTo>
                  <a:pt x="10969200" y="716711"/>
                </a:lnTo>
                <a:cubicBezTo>
                  <a:pt x="10969200" y="736583"/>
                  <a:pt x="10953073" y="752711"/>
                  <a:pt x="10933200" y="752711"/>
                </a:cubicBezTo>
                <a:lnTo>
                  <a:pt x="36000" y="752711"/>
                </a:lnTo>
                <a:cubicBezTo>
                  <a:pt x="16128" y="752711"/>
                  <a:pt x="0" y="736583"/>
                  <a:pt x="0" y="716711"/>
                </a:cubicBezTo>
                <a:lnTo>
                  <a:pt x="0" y="36000"/>
                </a:lnTo>
                <a:cubicBezTo>
                  <a:pt x="0" y="16128"/>
                  <a:pt x="16128" y="0"/>
                  <a:pt x="36000" y="0"/>
                </a:cubicBezTo>
              </a:path>
            </a:pathLst>
          </a:custGeom>
          <a:solidFill>
            <a:schemeClr val="bg1"/>
          </a:solidFill>
          <a:ln>
            <a:solidFill>
              <a:schemeClr val="accent1">
                <a:lumMod val="40000"/>
                <a:lumOff val="60000"/>
              </a:schemeClr>
            </a:solidFill>
          </a:ln>
          <a:effectLst>
            <a:outerShdw blurRad="203200" dist="76200" dir="2160000" algn="tr" rotWithShape="0">
              <a:schemeClr val="accent1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dk1"/>
              </a:solidFill>
              <a:cs typeface="+mn-ea"/>
            </a:endParaRPr>
          </a:p>
        </p:txBody>
      </p:sp>
      <p:sp>
        <p:nvSpPr>
          <p:cNvPr id="1048972" name="Rectangle 6"/>
          <p:cNvSpPr/>
          <p:nvPr>
            <p:custDataLst>
              <p:tags r:id="rId3"/>
            </p:custDataLst>
          </p:nvPr>
        </p:nvSpPr>
        <p:spPr>
          <a:xfrm>
            <a:off x="1032008" y="2913552"/>
            <a:ext cx="10322061" cy="722435"/>
          </a:xfrm>
          <a:custGeom>
            <a:gdLst>
              <a:gd name="connsiteX0" fmla="*/ 36000 w 10969200"/>
              <a:gd name="connsiteY0" fmla="*/ 0 h 752711"/>
              <a:gd name="connsiteX1" fmla="*/ 10933200 w 10969200"/>
              <a:gd name="connsiteY1" fmla="*/ 0 h 752711"/>
              <a:gd name="connsiteX2" fmla="*/ 10969200 w 10969200"/>
              <a:gd name="connsiteY2" fmla="*/ 36000 h 752711"/>
              <a:gd name="connsiteX3" fmla="*/ 10969200 w 10969200"/>
              <a:gd name="connsiteY3" fmla="*/ 716711 h 752711"/>
              <a:gd name="connsiteX4" fmla="*/ 10933200 w 10969200"/>
              <a:gd name="connsiteY4" fmla="*/ 752711 h 752711"/>
              <a:gd name="connsiteX5" fmla="*/ 36000 w 10969200"/>
              <a:gd name="connsiteY5" fmla="*/ 752711 h 752711"/>
              <a:gd name="connsiteX6" fmla="*/ 0 w 10969200"/>
              <a:gd name="connsiteY6" fmla="*/ 716711 h 752711"/>
              <a:gd name="connsiteX7" fmla="*/ 0 w 10969200"/>
              <a:gd name="connsiteY7" fmla="*/ 36000 h 752711"/>
              <a:gd name="connsiteX8" fmla="*/ 36000 w 10969200"/>
              <a:gd name="connsiteY8" fmla="*/ 0 h 7527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969200" h="752711">
                <a:moveTo>
                  <a:pt x="36000" y="0"/>
                </a:moveTo>
                <a:lnTo>
                  <a:pt x="10933200" y="0"/>
                </a:lnTo>
                <a:cubicBezTo>
                  <a:pt x="10953073" y="0"/>
                  <a:pt x="10969200" y="16128"/>
                  <a:pt x="10969200" y="36000"/>
                </a:cubicBezTo>
                <a:lnTo>
                  <a:pt x="10969200" y="716711"/>
                </a:lnTo>
                <a:cubicBezTo>
                  <a:pt x="10969200" y="736583"/>
                  <a:pt x="10953073" y="752711"/>
                  <a:pt x="10933200" y="752711"/>
                </a:cubicBezTo>
                <a:lnTo>
                  <a:pt x="36000" y="752711"/>
                </a:lnTo>
                <a:cubicBezTo>
                  <a:pt x="16128" y="752711"/>
                  <a:pt x="0" y="736583"/>
                  <a:pt x="0" y="716711"/>
                </a:cubicBezTo>
                <a:lnTo>
                  <a:pt x="0" y="36000"/>
                </a:lnTo>
                <a:cubicBezTo>
                  <a:pt x="0" y="16128"/>
                  <a:pt x="16128" y="0"/>
                  <a:pt x="36000" y="0"/>
                </a:cubicBezTo>
              </a:path>
            </a:pathLst>
          </a:custGeom>
          <a:solidFill>
            <a:schemeClr val="bg1"/>
          </a:solidFill>
          <a:ln>
            <a:solidFill>
              <a:schemeClr val="accent4">
                <a:lumMod val="40000"/>
                <a:lumOff val="60000"/>
              </a:schemeClr>
            </a:solidFill>
          </a:ln>
          <a:effectLst>
            <a:outerShdw blurRad="203200" dist="76200" dir="2160000" algn="tr" rotWithShape="0">
              <a:schemeClr val="accent4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dk1"/>
              </a:solidFill>
              <a:cs typeface="+mn-ea"/>
            </a:endParaRPr>
          </a:p>
        </p:txBody>
      </p:sp>
      <p:sp>
        <p:nvSpPr>
          <p:cNvPr id="1048974" name="Rectangle 6"/>
          <p:cNvSpPr/>
          <p:nvPr>
            <p:custDataLst>
              <p:tags r:id="rId4"/>
            </p:custDataLst>
          </p:nvPr>
        </p:nvSpPr>
        <p:spPr>
          <a:xfrm>
            <a:off x="1032008" y="4002655"/>
            <a:ext cx="10322061" cy="722435"/>
          </a:xfrm>
          <a:custGeom>
            <a:gdLst>
              <a:gd name="connsiteX0" fmla="*/ 36000 w 10969200"/>
              <a:gd name="connsiteY0" fmla="*/ 0 h 752711"/>
              <a:gd name="connsiteX1" fmla="*/ 10933200 w 10969200"/>
              <a:gd name="connsiteY1" fmla="*/ 0 h 752711"/>
              <a:gd name="connsiteX2" fmla="*/ 10969200 w 10969200"/>
              <a:gd name="connsiteY2" fmla="*/ 36000 h 752711"/>
              <a:gd name="connsiteX3" fmla="*/ 10969200 w 10969200"/>
              <a:gd name="connsiteY3" fmla="*/ 716711 h 752711"/>
              <a:gd name="connsiteX4" fmla="*/ 10933200 w 10969200"/>
              <a:gd name="connsiteY4" fmla="*/ 752711 h 752711"/>
              <a:gd name="connsiteX5" fmla="*/ 36000 w 10969200"/>
              <a:gd name="connsiteY5" fmla="*/ 752711 h 752711"/>
              <a:gd name="connsiteX6" fmla="*/ 0 w 10969200"/>
              <a:gd name="connsiteY6" fmla="*/ 716711 h 752711"/>
              <a:gd name="connsiteX7" fmla="*/ 0 w 10969200"/>
              <a:gd name="connsiteY7" fmla="*/ 36000 h 752711"/>
              <a:gd name="connsiteX8" fmla="*/ 36000 w 10969200"/>
              <a:gd name="connsiteY8" fmla="*/ 0 h 7527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969200" h="752711">
                <a:moveTo>
                  <a:pt x="36000" y="0"/>
                </a:moveTo>
                <a:lnTo>
                  <a:pt x="10933200" y="0"/>
                </a:lnTo>
                <a:cubicBezTo>
                  <a:pt x="10953073" y="0"/>
                  <a:pt x="10969200" y="16128"/>
                  <a:pt x="10969200" y="36000"/>
                </a:cubicBezTo>
                <a:lnTo>
                  <a:pt x="10969200" y="716711"/>
                </a:lnTo>
                <a:cubicBezTo>
                  <a:pt x="10969200" y="736583"/>
                  <a:pt x="10953073" y="752711"/>
                  <a:pt x="10933200" y="752711"/>
                </a:cubicBezTo>
                <a:lnTo>
                  <a:pt x="36000" y="752711"/>
                </a:lnTo>
                <a:cubicBezTo>
                  <a:pt x="16128" y="752711"/>
                  <a:pt x="0" y="736583"/>
                  <a:pt x="0" y="716711"/>
                </a:cubicBezTo>
                <a:lnTo>
                  <a:pt x="0" y="36000"/>
                </a:lnTo>
                <a:cubicBezTo>
                  <a:pt x="0" y="16128"/>
                  <a:pt x="16128" y="0"/>
                  <a:pt x="36000" y="0"/>
                </a:cubicBezTo>
              </a:path>
            </a:pathLst>
          </a:custGeom>
          <a:solidFill>
            <a:schemeClr val="bg1"/>
          </a:solidFill>
          <a:ln>
            <a:solidFill>
              <a:schemeClr val="accent1">
                <a:lumMod val="40000"/>
                <a:lumOff val="60000"/>
              </a:schemeClr>
            </a:solidFill>
          </a:ln>
          <a:effectLst>
            <a:outerShdw blurRad="203200" dist="76200" dir="2160000" algn="tr" rotWithShape="0">
              <a:schemeClr val="accent1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dk1"/>
              </a:solidFill>
              <a:cs typeface="+mn-ea"/>
            </a:endParaRPr>
          </a:p>
        </p:txBody>
      </p:sp>
      <p:sp>
        <p:nvSpPr>
          <p:cNvPr id="1048976" name="Rectangle 6"/>
          <p:cNvSpPr/>
          <p:nvPr>
            <p:custDataLst>
              <p:tags r:id="rId5"/>
            </p:custDataLst>
          </p:nvPr>
        </p:nvSpPr>
        <p:spPr>
          <a:xfrm>
            <a:off x="1032008" y="5091148"/>
            <a:ext cx="10322061" cy="722435"/>
          </a:xfrm>
          <a:custGeom>
            <a:gdLst>
              <a:gd name="connsiteX0" fmla="*/ 36000 w 10969200"/>
              <a:gd name="connsiteY0" fmla="*/ 0 h 752711"/>
              <a:gd name="connsiteX1" fmla="*/ 10933200 w 10969200"/>
              <a:gd name="connsiteY1" fmla="*/ 0 h 752711"/>
              <a:gd name="connsiteX2" fmla="*/ 10969200 w 10969200"/>
              <a:gd name="connsiteY2" fmla="*/ 36000 h 752711"/>
              <a:gd name="connsiteX3" fmla="*/ 10969200 w 10969200"/>
              <a:gd name="connsiteY3" fmla="*/ 716711 h 752711"/>
              <a:gd name="connsiteX4" fmla="*/ 10933200 w 10969200"/>
              <a:gd name="connsiteY4" fmla="*/ 752711 h 752711"/>
              <a:gd name="connsiteX5" fmla="*/ 36000 w 10969200"/>
              <a:gd name="connsiteY5" fmla="*/ 752711 h 752711"/>
              <a:gd name="connsiteX6" fmla="*/ 0 w 10969200"/>
              <a:gd name="connsiteY6" fmla="*/ 716711 h 752711"/>
              <a:gd name="connsiteX7" fmla="*/ 0 w 10969200"/>
              <a:gd name="connsiteY7" fmla="*/ 36000 h 752711"/>
              <a:gd name="connsiteX8" fmla="*/ 36000 w 10969200"/>
              <a:gd name="connsiteY8" fmla="*/ 0 h 7527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969200" h="752711">
                <a:moveTo>
                  <a:pt x="36000" y="0"/>
                </a:moveTo>
                <a:lnTo>
                  <a:pt x="10933200" y="0"/>
                </a:lnTo>
                <a:cubicBezTo>
                  <a:pt x="10953073" y="0"/>
                  <a:pt x="10969200" y="16128"/>
                  <a:pt x="10969200" y="36000"/>
                </a:cubicBezTo>
                <a:lnTo>
                  <a:pt x="10969200" y="716711"/>
                </a:lnTo>
                <a:cubicBezTo>
                  <a:pt x="10969200" y="736583"/>
                  <a:pt x="10953073" y="752711"/>
                  <a:pt x="10933200" y="752711"/>
                </a:cubicBezTo>
                <a:lnTo>
                  <a:pt x="36000" y="752711"/>
                </a:lnTo>
                <a:cubicBezTo>
                  <a:pt x="16128" y="752711"/>
                  <a:pt x="0" y="736583"/>
                  <a:pt x="0" y="716711"/>
                </a:cubicBezTo>
                <a:lnTo>
                  <a:pt x="0" y="36000"/>
                </a:lnTo>
                <a:cubicBezTo>
                  <a:pt x="0" y="16128"/>
                  <a:pt x="16128" y="0"/>
                  <a:pt x="36000" y="0"/>
                </a:cubicBezTo>
              </a:path>
            </a:pathLst>
          </a:custGeom>
          <a:solidFill>
            <a:schemeClr val="bg1"/>
          </a:solidFill>
          <a:ln>
            <a:solidFill>
              <a:schemeClr val="accent4">
                <a:lumMod val="40000"/>
                <a:lumOff val="60000"/>
              </a:schemeClr>
            </a:solidFill>
          </a:ln>
          <a:effectLst>
            <a:outerShdw blurRad="203200" dist="76200" dir="2160000" algn="tr" rotWithShape="0">
              <a:schemeClr val="accent4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dk1"/>
              </a:solidFill>
              <a:cs typeface="+mn-ea"/>
            </a:endParaRPr>
          </a:p>
        </p:txBody>
      </p:sp>
      <p:sp>
        <p:nvSpPr>
          <p:cNvPr id="1048978" name="矩形: 圆角 26"/>
          <p:cNvSpPr/>
          <p:nvPr>
            <p:custDataLst>
              <p:tags r:id="rId6"/>
            </p:custDataLst>
          </p:nvPr>
        </p:nvSpPr>
        <p:spPr>
          <a:xfrm>
            <a:off x="838200" y="2911114"/>
            <a:ext cx="1885867" cy="728199"/>
          </a:xfrm>
          <a:prstGeom prst="roundRect">
            <a:avLst>
              <a:gd name="adj" fmla="val 8570"/>
            </a:avLst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57000">
                <a:schemeClr val="accent4"/>
              </a:gs>
              <a:gs pos="100000">
                <a:schemeClr val="accent4"/>
              </a:gs>
            </a:gsLst>
            <a:lin ang="2700000" scaled="1"/>
          </a:gradFill>
          <a:ln>
            <a:noFill/>
          </a:ln>
          <a:effectLst>
            <a:outerShdw blurRad="203200" dist="76200" dir="2160000" algn="tr" rotWithShape="0">
              <a:schemeClr val="accent4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+mn-ea"/>
            </a:endParaRPr>
          </a:p>
        </p:txBody>
      </p:sp>
      <p:sp>
        <p:nvSpPr>
          <p:cNvPr id="1048980" name="矩形: 圆角 27"/>
          <p:cNvSpPr/>
          <p:nvPr>
            <p:custDataLst>
              <p:tags r:id="rId7"/>
            </p:custDataLst>
          </p:nvPr>
        </p:nvSpPr>
        <p:spPr>
          <a:xfrm>
            <a:off x="838200" y="1822621"/>
            <a:ext cx="1885867" cy="728199"/>
          </a:xfrm>
          <a:prstGeom prst="roundRect">
            <a:avLst>
              <a:gd name="adj" fmla="val 8570"/>
            </a:avLst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57000">
                <a:schemeClr val="accent1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  <a:effectLst>
            <a:outerShdw blurRad="203200" dist="76200" dir="2160000" algn="tr" rotWithShape="0">
              <a:schemeClr val="accent1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dk1"/>
              </a:solidFill>
              <a:cs typeface="+mn-ea"/>
            </a:endParaRPr>
          </a:p>
        </p:txBody>
      </p:sp>
      <p:sp>
        <p:nvSpPr>
          <p:cNvPr id="1048982" name="矩形: 圆角 28"/>
          <p:cNvSpPr/>
          <p:nvPr>
            <p:custDataLst>
              <p:tags r:id="rId8"/>
            </p:custDataLst>
          </p:nvPr>
        </p:nvSpPr>
        <p:spPr>
          <a:xfrm>
            <a:off x="838200" y="5088101"/>
            <a:ext cx="1885867" cy="728199"/>
          </a:xfrm>
          <a:prstGeom prst="roundRect">
            <a:avLst>
              <a:gd name="adj" fmla="val 8570"/>
            </a:avLst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57000">
                <a:schemeClr val="accent4"/>
              </a:gs>
              <a:gs pos="100000">
                <a:schemeClr val="accent4"/>
              </a:gs>
            </a:gsLst>
            <a:lin ang="2700000" scaled="1"/>
          </a:gradFill>
          <a:ln>
            <a:noFill/>
          </a:ln>
          <a:effectLst>
            <a:outerShdw blurRad="203200" dist="76200" dir="2160000" algn="tr" rotWithShape="0">
              <a:schemeClr val="accent4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+mn-ea"/>
            </a:endParaRPr>
          </a:p>
        </p:txBody>
      </p:sp>
      <p:sp>
        <p:nvSpPr>
          <p:cNvPr id="1048984" name="矩形: 圆角 29"/>
          <p:cNvSpPr/>
          <p:nvPr>
            <p:custDataLst>
              <p:tags r:id="rId9"/>
            </p:custDataLst>
          </p:nvPr>
        </p:nvSpPr>
        <p:spPr>
          <a:xfrm>
            <a:off x="838200" y="3999607"/>
            <a:ext cx="1885867" cy="728199"/>
          </a:xfrm>
          <a:prstGeom prst="roundRect">
            <a:avLst>
              <a:gd name="adj" fmla="val 8570"/>
            </a:avLst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57000">
                <a:schemeClr val="accent1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  <a:effectLst>
            <a:outerShdw blurRad="203200" dist="76200" dir="2160000" algn="tr" rotWithShape="0">
              <a:schemeClr val="accent1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dk1"/>
              </a:solidFill>
              <a:cs typeface="+mn-ea"/>
            </a:endParaRPr>
          </a:p>
        </p:txBody>
      </p:sp>
      <p:sp>
        <p:nvSpPr>
          <p:cNvPr id="1048986" name="正文"/>
          <p:cNvSpPr txBox="1"/>
          <p:nvPr>
            <p:custDataLst>
              <p:tags r:id="rId10"/>
            </p:custDataLst>
          </p:nvPr>
        </p:nvSpPr>
        <p:spPr>
          <a:xfrm>
            <a:off x="2932909" y="1829325"/>
            <a:ext cx="8284352" cy="714672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医患关系的定义：医患关系是医生与患者之间在医疗过程中形成的一种特殊关系，包括诊断、治疗、护理、康复等多个方面。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8988" name="标题"/>
          <p:cNvSpPr txBox="1"/>
          <p:nvPr>
            <p:custDataLst>
              <p:tags r:id="rId11"/>
            </p:custDataLst>
          </p:nvPr>
        </p:nvSpPr>
        <p:spPr>
          <a:xfrm>
            <a:off x="937542" y="1829325"/>
            <a:ext cx="1687865" cy="714671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90" name="正文"/>
          <p:cNvSpPr txBox="1"/>
          <p:nvPr>
            <p:custDataLst>
              <p:tags r:id="rId12"/>
            </p:custDataLst>
          </p:nvPr>
        </p:nvSpPr>
        <p:spPr>
          <a:xfrm>
            <a:off x="2932909" y="2917818"/>
            <a:ext cx="8284352" cy="714672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医患关系的重要性：医患关系是医疗过程中最基本、最重要的关系之一，直接关系到患者的治疗效果和生命安全。良好的医患关系可以增强患者的信任感和依从性，提高治疗效果，减少医疗纠纷。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8992" name="标题"/>
          <p:cNvSpPr txBox="1"/>
          <p:nvPr>
            <p:custDataLst>
              <p:tags r:id="rId13"/>
            </p:custDataLst>
          </p:nvPr>
        </p:nvSpPr>
        <p:spPr>
          <a:xfrm>
            <a:off x="937542" y="2917818"/>
            <a:ext cx="1687865" cy="714671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94" name="正文"/>
          <p:cNvSpPr txBox="1"/>
          <p:nvPr>
            <p:custDataLst>
              <p:tags r:id="rId14"/>
            </p:custDataLst>
          </p:nvPr>
        </p:nvSpPr>
        <p:spPr>
          <a:xfrm>
            <a:off x="2932909" y="4006311"/>
            <a:ext cx="8284352" cy="714672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 fontScale="7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医患关系的现状：随着医疗技术的不断发展和人们健康意识的提高，医患关系也面临着越来越多的挑战。目前，医患关系存在一些问题，如沟通不畅、信任缺失、医疗纠纷等，这些问题不仅影响了患者的治疗效果，也给医疗行业带来了负面影响。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8996" name="标题"/>
          <p:cNvSpPr txBox="1"/>
          <p:nvPr>
            <p:custDataLst>
              <p:tags r:id="rId15"/>
            </p:custDataLst>
          </p:nvPr>
        </p:nvSpPr>
        <p:spPr>
          <a:xfrm>
            <a:off x="937542" y="4006311"/>
            <a:ext cx="1687865" cy="714671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98" name="正文"/>
          <p:cNvSpPr txBox="1"/>
          <p:nvPr>
            <p:custDataLst>
              <p:tags r:id="rId16"/>
            </p:custDataLst>
          </p:nvPr>
        </p:nvSpPr>
        <p:spPr>
          <a:xfrm>
            <a:off x="2932909" y="5094805"/>
            <a:ext cx="8284352" cy="714672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医患关系的未来发展：为了改善医患关系，需要从多个方面入手，如加强医患沟通、提高医生素质、加强医疗监管等。同时，也需要加强社会对医患关系的关注和支持，为医疗行业的发展营造良好的社会环境。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000" name="标题"/>
          <p:cNvSpPr txBox="1"/>
          <p:nvPr>
            <p:custDataLst>
              <p:tags r:id="rId17"/>
            </p:custDataLst>
          </p:nvPr>
        </p:nvSpPr>
        <p:spPr>
          <a:xfrm>
            <a:off x="937542" y="5094805"/>
            <a:ext cx="1687865" cy="714671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3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当前医患关系的现状及问题</a:t>
            </a:r>
            <a:endParaRPr lang="zh-CN" altLang="en-US"/>
          </a:p>
        </p:txBody>
      </p:sp>
      <p:sp>
        <p:nvSpPr>
          <p:cNvPr id="1049038" name="矩形 3"/>
          <p:cNvSpPr/>
          <p:nvPr>
            <p:custDataLst>
              <p:tags r:id="rId2"/>
            </p:custDataLst>
          </p:nvPr>
        </p:nvSpPr>
        <p:spPr>
          <a:xfrm>
            <a:off x="1654229" y="1460500"/>
            <a:ext cx="9407200" cy="1034295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0" name="矩形 13"/>
          <p:cNvSpPr/>
          <p:nvPr>
            <p:custDataLst>
              <p:tags r:id="rId3"/>
            </p:custDataLst>
          </p:nvPr>
        </p:nvSpPr>
        <p:spPr>
          <a:xfrm>
            <a:off x="1130631" y="1460500"/>
            <a:ext cx="255120" cy="1034295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2" name="文本框 4"/>
          <p:cNvSpPr txBox="1"/>
          <p:nvPr>
            <p:custDataLst>
              <p:tags r:id="rId4"/>
            </p:custDataLst>
          </p:nvPr>
        </p:nvSpPr>
        <p:spPr>
          <a:xfrm>
            <a:off x="1923580" y="1549864"/>
            <a:ext cx="9001035" cy="85561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医患关系紧张，医疗纠纷频发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4" name="矩形 39"/>
          <p:cNvSpPr/>
          <p:nvPr>
            <p:custDataLst>
              <p:tags r:id="rId5"/>
            </p:custDataLst>
          </p:nvPr>
        </p:nvSpPr>
        <p:spPr>
          <a:xfrm>
            <a:off x="1654229" y="2688312"/>
            <a:ext cx="9407200" cy="1034295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6" name="矩形 5"/>
          <p:cNvSpPr/>
          <p:nvPr>
            <p:custDataLst>
              <p:tags r:id="rId6"/>
            </p:custDataLst>
          </p:nvPr>
        </p:nvSpPr>
        <p:spPr>
          <a:xfrm>
            <a:off x="1130631" y="2688312"/>
            <a:ext cx="255120" cy="1034295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8" name="文本框 41"/>
          <p:cNvSpPr txBox="1"/>
          <p:nvPr>
            <p:custDataLst>
              <p:tags r:id="rId7"/>
            </p:custDataLst>
          </p:nvPr>
        </p:nvSpPr>
        <p:spPr>
          <a:xfrm>
            <a:off x="1923580" y="2777676"/>
            <a:ext cx="9001035" cy="85561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医疗资源不足，医生工作压力大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0" name="矩形 12"/>
          <p:cNvSpPr/>
          <p:nvPr>
            <p:custDataLst>
              <p:tags r:id="rId8"/>
            </p:custDataLst>
          </p:nvPr>
        </p:nvSpPr>
        <p:spPr>
          <a:xfrm>
            <a:off x="1654229" y="3916124"/>
            <a:ext cx="9407200" cy="1034295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2" name="矩形 17"/>
          <p:cNvSpPr/>
          <p:nvPr>
            <p:custDataLst>
              <p:tags r:id="rId9"/>
            </p:custDataLst>
          </p:nvPr>
        </p:nvSpPr>
        <p:spPr>
          <a:xfrm>
            <a:off x="1130631" y="3916124"/>
            <a:ext cx="255120" cy="1034295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4" name="文本框 19"/>
          <p:cNvSpPr txBox="1"/>
          <p:nvPr>
            <p:custDataLst>
              <p:tags r:id="rId10"/>
            </p:custDataLst>
          </p:nvPr>
        </p:nvSpPr>
        <p:spPr>
          <a:xfrm>
            <a:off x="1923580" y="4005488"/>
            <a:ext cx="9001035" cy="85561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患者对医疗效果期望过高，对医生信任度降低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6" name="矩形 49"/>
          <p:cNvSpPr/>
          <p:nvPr>
            <p:custDataLst>
              <p:tags r:id="rId11"/>
            </p:custDataLst>
          </p:nvPr>
        </p:nvSpPr>
        <p:spPr>
          <a:xfrm>
            <a:off x="1654229" y="5143306"/>
            <a:ext cx="9407200" cy="1034295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8" name="矩形 26"/>
          <p:cNvSpPr/>
          <p:nvPr>
            <p:custDataLst>
              <p:tags r:id="rId12"/>
            </p:custDataLst>
          </p:nvPr>
        </p:nvSpPr>
        <p:spPr>
          <a:xfrm>
            <a:off x="1130631" y="5143306"/>
            <a:ext cx="255120" cy="1034295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0" name="文本框 27"/>
          <p:cNvSpPr txBox="1"/>
          <p:nvPr>
            <p:custDataLst>
              <p:tags r:id="rId13"/>
            </p:custDataLst>
          </p:nvPr>
        </p:nvSpPr>
        <p:spPr>
          <a:xfrm>
            <a:off x="1923580" y="5232670"/>
            <a:ext cx="9001035" cy="85561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医疗行业监管不力，存在不规范行为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9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改善医患关系的必要性</a:t>
            </a:r>
            <a:endParaRPr lang="zh-CN" altLang="en-US"/>
          </a:p>
        </p:txBody>
      </p:sp>
      <p:sp>
        <p:nvSpPr>
          <p:cNvPr id="1049098" name="五边形 30"/>
          <p:cNvSpPr/>
          <p:nvPr>
            <p:custDataLst>
              <p:tags r:id="rId2"/>
            </p:custDataLst>
          </p:nvPr>
        </p:nvSpPr>
        <p:spPr>
          <a:xfrm>
            <a:off x="838200" y="3266266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00" name="燕尾形 36"/>
          <p:cNvSpPr/>
          <p:nvPr>
            <p:custDataLst>
              <p:tags r:id="rId3"/>
            </p:custDataLst>
          </p:nvPr>
        </p:nvSpPr>
        <p:spPr>
          <a:xfrm>
            <a:off x="3342276" y="3266266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02" name="燕尾形 37"/>
          <p:cNvSpPr/>
          <p:nvPr>
            <p:custDataLst>
              <p:tags r:id="rId4"/>
            </p:custDataLst>
          </p:nvPr>
        </p:nvSpPr>
        <p:spPr>
          <a:xfrm>
            <a:off x="8350429" y="3266266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04" name="燕尾形 38"/>
          <p:cNvSpPr/>
          <p:nvPr>
            <p:custDataLst>
              <p:tags r:id="rId5"/>
            </p:custDataLst>
          </p:nvPr>
        </p:nvSpPr>
        <p:spPr>
          <a:xfrm>
            <a:off x="5846353" y="3266266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06" name="文本框 3"/>
          <p:cNvSpPr txBox="1"/>
          <p:nvPr>
            <p:custDataLst>
              <p:tags r:id="rId6"/>
            </p:custDataLst>
          </p:nvPr>
        </p:nvSpPr>
        <p:spPr>
          <a:xfrm>
            <a:off x="3283983" y="4640805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提高医疗质量，保障患者权益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08" name="文本框 6"/>
          <p:cNvSpPr txBox="1"/>
          <p:nvPr>
            <p:custDataLst>
              <p:tags r:id="rId7"/>
            </p:custDataLst>
          </p:nvPr>
        </p:nvSpPr>
        <p:spPr>
          <a:xfrm>
            <a:off x="838200" y="1681365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缓解医疗纠纷，维护社会稳定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10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81365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促进医患沟通，增进相互理解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12" name="文本框 8"/>
          <p:cNvSpPr txBox="1"/>
          <p:nvPr>
            <p:custDataLst>
              <p:tags r:id="rId9"/>
            </p:custDataLst>
          </p:nvPr>
        </p:nvSpPr>
        <p:spPr>
          <a:xfrm>
            <a:off x="8347895" y="4640805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推动医疗改革，提升服务水平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4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/>
          <a:lstStyle/>
          <a:p>
            <a:r>
              <a:rPr lang="zh-CN" altLang="en-US"/>
              <a:t>医患关系中的三方角色</a:t>
            </a:r>
            <a:endParaRPr lang="zh-CN" altLang="en-US"/>
          </a:p>
        </p:txBody>
      </p:sp>
      <p:sp>
        <p:nvSpPr>
          <p:cNvPr id="104915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/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2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医生角色</a:t>
            </a:r>
            <a:endParaRPr lang="zh-CN" altLang="en-US"/>
          </a:p>
        </p:txBody>
      </p:sp>
      <p:sp>
        <p:nvSpPr>
          <p:cNvPr id="1049222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256485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4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930421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26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36000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8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51516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30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38740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2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348166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34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81133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6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68650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38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54579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制定治疗方案并执行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40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7567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遵守职业道德和规范，保护患者隐私和权益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42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536835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诊断和治疗疾病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44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59152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提供健康咨询和建议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8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患者角色</a:t>
            </a:r>
            <a:endParaRPr lang="zh-CN" altLang="en-US"/>
          </a:p>
        </p:txBody>
      </p:sp>
      <p:sp>
        <p:nvSpPr>
          <p:cNvPr id="1049282" name="矩形 5"/>
          <p:cNvSpPr/>
          <p:nvPr>
            <p:custDataLst>
              <p:tags r:id="rId2"/>
            </p:custDataLst>
          </p:nvPr>
        </p:nvSpPr>
        <p:spPr>
          <a:xfrm>
            <a:off x="838200" y="2567350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84" name="矩形 10"/>
          <p:cNvSpPr/>
          <p:nvPr>
            <p:custDataLst>
              <p:tags r:id="rId3"/>
            </p:custDataLst>
          </p:nvPr>
        </p:nvSpPr>
        <p:spPr>
          <a:xfrm>
            <a:off x="1178143" y="2561848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86" name="TextBox 2"/>
          <p:cNvSpPr txBox="1"/>
          <p:nvPr>
            <p:custDataLst>
              <p:tags r:id="rId4"/>
            </p:custDataLst>
          </p:nvPr>
        </p:nvSpPr>
        <p:spPr>
          <a:xfrm>
            <a:off x="986772" y="3117006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0"/>
                <a:sym typeface="Arial" pitchFamily="34" charset="0"/>
              </a:rPr>
              <a:t>患者的基本权利和义务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0"/>
              <a:sym typeface="Arial" pitchFamily="34" charset="0"/>
            </a:endParaRPr>
          </a:p>
        </p:txBody>
      </p:sp>
      <p:sp>
        <p:nvSpPr>
          <p:cNvPr id="1049288" name="矩形 6"/>
          <p:cNvSpPr/>
          <p:nvPr>
            <p:custDataLst>
              <p:tags r:id="rId5"/>
            </p:custDataLst>
          </p:nvPr>
        </p:nvSpPr>
        <p:spPr>
          <a:xfrm>
            <a:off x="3521057" y="2567350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90" name="矩形 11"/>
          <p:cNvSpPr/>
          <p:nvPr>
            <p:custDataLst>
              <p:tags r:id="rId6"/>
            </p:custDataLst>
          </p:nvPr>
        </p:nvSpPr>
        <p:spPr>
          <a:xfrm>
            <a:off x="3879342" y="2561848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92" name="TextBox 2"/>
          <p:cNvSpPr txBox="1"/>
          <p:nvPr>
            <p:custDataLst>
              <p:tags r:id="rId7"/>
            </p:custDataLst>
          </p:nvPr>
        </p:nvSpPr>
        <p:spPr>
          <a:xfrm>
            <a:off x="3669017" y="3117006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0"/>
                <a:sym typeface="Arial" pitchFamily="34" charset="0"/>
              </a:rPr>
              <a:t>患者在医患关系中的角色和作用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0"/>
              <a:sym typeface="Arial" pitchFamily="34" charset="0"/>
            </a:endParaRPr>
          </a:p>
        </p:txBody>
      </p:sp>
      <p:sp>
        <p:nvSpPr>
          <p:cNvPr id="1049294" name="矩形 33"/>
          <p:cNvSpPr/>
          <p:nvPr>
            <p:custDataLst>
              <p:tags r:id="rId8"/>
            </p:custDataLst>
          </p:nvPr>
        </p:nvSpPr>
        <p:spPr>
          <a:xfrm>
            <a:off x="6199634" y="2567350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96" name="矩形 37"/>
          <p:cNvSpPr/>
          <p:nvPr>
            <p:custDataLst>
              <p:tags r:id="rId9"/>
            </p:custDataLst>
          </p:nvPr>
        </p:nvSpPr>
        <p:spPr>
          <a:xfrm>
            <a:off x="6539576" y="2561848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98" name="TextBox 2"/>
          <p:cNvSpPr txBox="1"/>
          <p:nvPr>
            <p:custDataLst>
              <p:tags r:id="rId10"/>
            </p:custDataLst>
          </p:nvPr>
        </p:nvSpPr>
        <p:spPr>
          <a:xfrm>
            <a:off x="6348206" y="3117006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0"/>
                <a:sym typeface="Arial" pitchFamily="34" charset="0"/>
              </a:rPr>
              <a:t>患者对医疗过程和结果的期望与要求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0"/>
              <a:sym typeface="Arial" pitchFamily="34" charset="0"/>
            </a:endParaRPr>
          </a:p>
        </p:txBody>
      </p:sp>
      <p:sp>
        <p:nvSpPr>
          <p:cNvPr id="1049300" name="矩形 34"/>
          <p:cNvSpPr/>
          <p:nvPr>
            <p:custDataLst>
              <p:tags r:id="rId11"/>
            </p:custDataLst>
          </p:nvPr>
        </p:nvSpPr>
        <p:spPr>
          <a:xfrm>
            <a:off x="8872708" y="2567350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02" name="矩形 38"/>
          <p:cNvSpPr/>
          <p:nvPr>
            <p:custDataLst>
              <p:tags r:id="rId12"/>
            </p:custDataLst>
          </p:nvPr>
        </p:nvSpPr>
        <p:spPr>
          <a:xfrm>
            <a:off x="9230993" y="2561848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04" name="TextBox 2"/>
          <p:cNvSpPr txBox="1"/>
          <p:nvPr>
            <p:custDataLst>
              <p:tags r:id="rId13"/>
            </p:custDataLst>
          </p:nvPr>
        </p:nvSpPr>
        <p:spPr>
          <a:xfrm>
            <a:off x="9021280" y="3117006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0"/>
                <a:sym typeface="Arial" pitchFamily="34" charset="0"/>
              </a:rPr>
              <a:t>患者对医疗服务的满意度和反馈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0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4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社会角色</a:t>
            </a:r>
            <a:endParaRPr lang="zh-CN" altLang="en-US"/>
          </a:p>
        </p:txBody>
      </p:sp>
      <p:sp>
        <p:nvSpPr>
          <p:cNvPr id="1049342" name="任意多边形 20"/>
          <p:cNvSpPr/>
          <p:nvPr>
            <p:custDataLst>
              <p:tags r:id="rId2"/>
            </p:custDataLst>
          </p:nvPr>
        </p:nvSpPr>
        <p:spPr>
          <a:xfrm rot="2700000">
            <a:off x="2996113" y="1460500"/>
            <a:ext cx="1266326" cy="1268525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44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2644672" y="3174578"/>
            <a:ext cx="1969661" cy="300413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医生角色：诊断、治疗、预防疾病的专业人员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6" name="矩形 42"/>
          <p:cNvSpPr/>
          <p:nvPr>
            <p:custDataLst>
              <p:tags r:id="rId4"/>
            </p:custDataLst>
          </p:nvPr>
        </p:nvSpPr>
        <p:spPr>
          <a:xfrm>
            <a:off x="2775336" y="2801896"/>
            <a:ext cx="1708476" cy="12098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48" name="任意多边形 18"/>
          <p:cNvSpPr/>
          <p:nvPr>
            <p:custDataLst>
              <p:tags r:id="rId5"/>
            </p:custDataLst>
          </p:nvPr>
        </p:nvSpPr>
        <p:spPr>
          <a:xfrm rot="5400000">
            <a:off x="5463278" y="1460500"/>
            <a:ext cx="1266326" cy="1268525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50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5111194" y="3174578"/>
            <a:ext cx="1969661" cy="300413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患者角色：接受医疗服务、配合治疗、维护自身权益的个体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2" name="矩形 43"/>
          <p:cNvSpPr/>
          <p:nvPr>
            <p:custDataLst>
              <p:tags r:id="rId7"/>
            </p:custDataLst>
          </p:nvPr>
        </p:nvSpPr>
        <p:spPr>
          <a:xfrm>
            <a:off x="5241858" y="2801896"/>
            <a:ext cx="1708476" cy="12098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54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7929156" y="1460500"/>
            <a:ext cx="1266326" cy="1268525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56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7577715" y="3174578"/>
            <a:ext cx="1969661" cy="300413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社会角色：政府、医疗机构、社会团体等在医患关系中的角色和责任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8" name="矩形 44"/>
          <p:cNvSpPr/>
          <p:nvPr>
            <p:custDataLst>
              <p:tags r:id="rId10"/>
            </p:custDataLst>
          </p:nvPr>
        </p:nvSpPr>
        <p:spPr>
          <a:xfrm>
            <a:off x="7707735" y="2801896"/>
            <a:ext cx="1708476" cy="12098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9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/>
          <a:lstStyle/>
          <a:p>
            <a:r>
              <a:rPr lang="zh-CN" altLang="en-US"/>
              <a:t>医患关系中的沟通技巧</a:t>
            </a:r>
            <a:endParaRPr lang="zh-CN" altLang="en-US"/>
          </a:p>
        </p:txBody>
      </p:sp>
      <p:sp>
        <p:nvSpPr>
          <p:cNvPr id="104939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/>
          <a:lstStyle/>
          <a:p>
            <a:r>
              <a:rPr lang="en-US" altLang="zh-CN"/>
              <a:t>04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46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医生与患者之间的沟通技巧</a:t>
            </a:r>
            <a:endParaRPr lang="zh-CN" altLang="en-US"/>
          </a:p>
        </p:txBody>
      </p:sp>
      <p:sp>
        <p:nvSpPr>
          <p:cNvPr id="1049468" name="圆角矩形 3"/>
          <p:cNvSpPr/>
          <p:nvPr>
            <p:custDataLst>
              <p:tags r:id="rId2"/>
            </p:custDataLst>
          </p:nvPr>
        </p:nvSpPr>
        <p:spPr>
          <a:xfrm rot="16200000">
            <a:off x="2853206" y="1270018"/>
            <a:ext cx="1076141" cy="510514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0" name="圆角矩形 4"/>
          <p:cNvSpPr/>
          <p:nvPr>
            <p:custDataLst>
              <p:tags r:id="rId3"/>
            </p:custDataLst>
          </p:nvPr>
        </p:nvSpPr>
        <p:spPr>
          <a:xfrm rot="16200000">
            <a:off x="2853206" y="-76409"/>
            <a:ext cx="1076141" cy="510477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2" name="圆角矩形 11"/>
          <p:cNvSpPr/>
          <p:nvPr>
            <p:custDataLst>
              <p:tags r:id="rId4"/>
            </p:custDataLst>
          </p:nvPr>
        </p:nvSpPr>
        <p:spPr>
          <a:xfrm rot="16200000">
            <a:off x="8263012" y="-79498"/>
            <a:ext cx="1076141" cy="510514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4" name="圆角矩形 10"/>
          <p:cNvSpPr/>
          <p:nvPr>
            <p:custDataLst>
              <p:tags r:id="rId5"/>
            </p:custDataLst>
          </p:nvPr>
        </p:nvSpPr>
        <p:spPr>
          <a:xfrm rot="16200000">
            <a:off x="2853206" y="2612737"/>
            <a:ext cx="1076141" cy="510477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6" name="圆角矩形 31"/>
          <p:cNvSpPr/>
          <p:nvPr>
            <p:custDataLst>
              <p:tags r:id="rId6"/>
            </p:custDataLst>
          </p:nvPr>
        </p:nvSpPr>
        <p:spPr>
          <a:xfrm rot="16200000">
            <a:off x="8263012" y="1265693"/>
            <a:ext cx="1076141" cy="510514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8" name="圆角矩形 34"/>
          <p:cNvSpPr/>
          <p:nvPr>
            <p:custDataLst>
              <p:tags r:id="rId7"/>
            </p:custDataLst>
          </p:nvPr>
        </p:nvSpPr>
        <p:spPr>
          <a:xfrm rot="16200000">
            <a:off x="8263012" y="2610884"/>
            <a:ext cx="1076141" cy="510514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0" name="文本框 5"/>
          <p:cNvSpPr txBox="1"/>
          <p:nvPr>
            <p:custDataLst>
              <p:tags r:id="rId8"/>
            </p:custDataLst>
          </p:nvPr>
        </p:nvSpPr>
        <p:spPr>
          <a:xfrm>
            <a:off x="6434615" y="4626508"/>
            <a:ext cx="4890426" cy="107525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2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反馈与改进：医生应及时向患者反馈治疗效果和注意事项，同时根据患者的反馈不断改进自己的沟通技巧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482" name="文本框 6"/>
          <p:cNvSpPr txBox="1"/>
          <p:nvPr>
            <p:custDataLst>
              <p:tags r:id="rId9"/>
            </p:custDataLst>
          </p:nvPr>
        </p:nvSpPr>
        <p:spPr>
          <a:xfrm>
            <a:off x="6434615" y="3281317"/>
            <a:ext cx="4890426" cy="107525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尊重与保密：医生应尊重患者的隐私，保守患者的个人信息和治疗方案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484" name="文本框 13"/>
          <p:cNvSpPr txBox="1"/>
          <p:nvPr>
            <p:custDataLst>
              <p:tags r:id="rId10"/>
            </p:custDataLst>
          </p:nvPr>
        </p:nvSpPr>
        <p:spPr>
          <a:xfrm>
            <a:off x="1024809" y="4627125"/>
            <a:ext cx="4890426" cy="1076141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清晰表达：医生应使用简洁明了的语言，向患者解释病情和治疗方案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486" name="文本框 14"/>
          <p:cNvSpPr txBox="1"/>
          <p:nvPr>
            <p:custDataLst>
              <p:tags r:id="rId11"/>
            </p:custDataLst>
          </p:nvPr>
        </p:nvSpPr>
        <p:spPr>
          <a:xfrm>
            <a:off x="6434615" y="1936125"/>
            <a:ext cx="4890426" cy="107525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2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情绪管理：医生应保持冷静，避免在沟通过程中产生情绪波动，影响沟通效果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488" name="文本框 15"/>
          <p:cNvSpPr txBox="1"/>
          <p:nvPr>
            <p:custDataLst>
              <p:tags r:id="rId12"/>
            </p:custDataLst>
          </p:nvPr>
        </p:nvSpPr>
        <p:spPr>
          <a:xfrm>
            <a:off x="1024809" y="1937979"/>
            <a:ext cx="4890426" cy="1076141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建立信任：医生应通过真诚、耐心和关心来建立与患者之间的信任关系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490" name="文本框 16"/>
          <p:cNvSpPr txBox="1"/>
          <p:nvPr>
            <p:custDataLst>
              <p:tags r:id="rId13"/>
            </p:custDataLst>
          </p:nvPr>
        </p:nvSpPr>
        <p:spPr>
          <a:xfrm>
            <a:off x="1024809" y="3285642"/>
            <a:ext cx="4890426" cy="107525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倾听与理解：医生应认真倾听患者的诉求，理解患者的感受和需求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492" name="圆角矩形 7"/>
          <p:cNvSpPr/>
          <p:nvPr>
            <p:custDataLst>
              <p:tags r:id="rId14"/>
            </p:custDataLst>
          </p:nvPr>
        </p:nvSpPr>
        <p:spPr>
          <a:xfrm rot="16200000">
            <a:off x="357466" y="3765758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94" name="圆角矩形 8"/>
          <p:cNvSpPr/>
          <p:nvPr>
            <p:custDataLst>
              <p:tags r:id="rId15"/>
            </p:custDataLst>
          </p:nvPr>
        </p:nvSpPr>
        <p:spPr>
          <a:xfrm rot="16200000">
            <a:off x="357466" y="2419331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496" name="圆角矩形 12"/>
          <p:cNvSpPr/>
          <p:nvPr>
            <p:custDataLst>
              <p:tags r:id="rId16"/>
            </p:custDataLst>
          </p:nvPr>
        </p:nvSpPr>
        <p:spPr>
          <a:xfrm rot="16200000">
            <a:off x="5767272" y="2416860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98" name="圆角矩形 27"/>
          <p:cNvSpPr/>
          <p:nvPr>
            <p:custDataLst>
              <p:tags r:id="rId17"/>
            </p:custDataLst>
          </p:nvPr>
        </p:nvSpPr>
        <p:spPr>
          <a:xfrm rot="16200000">
            <a:off x="357466" y="5107860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500" name="圆角矩形 32"/>
          <p:cNvSpPr/>
          <p:nvPr>
            <p:custDataLst>
              <p:tags r:id="rId18"/>
            </p:custDataLst>
          </p:nvPr>
        </p:nvSpPr>
        <p:spPr>
          <a:xfrm rot="16200000">
            <a:off x="5767272" y="3762051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02" name="圆角矩形 35"/>
          <p:cNvSpPr/>
          <p:nvPr>
            <p:custDataLst>
              <p:tags r:id="rId19"/>
            </p:custDataLst>
          </p:nvPr>
        </p:nvSpPr>
        <p:spPr>
          <a:xfrm rot="16200000">
            <a:off x="5767272" y="5107242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53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患者与家属之间的沟通技巧</a:t>
            </a:r>
            <a:endParaRPr lang="zh-CN" altLang="en-US"/>
          </a:p>
        </p:txBody>
      </p:sp>
      <p:sp>
        <p:nvSpPr>
          <p:cNvPr id="1049540" name="任意多边形 20"/>
          <p:cNvSpPr/>
          <p:nvPr>
            <p:custDataLst>
              <p:tags r:id="rId2"/>
            </p:custDataLst>
          </p:nvPr>
        </p:nvSpPr>
        <p:spPr>
          <a:xfrm rot="2700000">
            <a:off x="1763942" y="1460500"/>
            <a:ext cx="1265900" cy="126809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42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412625" y="3174698"/>
            <a:ext cx="1968998" cy="30031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建立信任关系：尊重患者和家属，倾听他们的需求和意见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44" name="矩形 42"/>
          <p:cNvSpPr/>
          <p:nvPr>
            <p:custDataLst>
              <p:tags r:id="rId4"/>
            </p:custDataLst>
          </p:nvPr>
        </p:nvSpPr>
        <p:spPr>
          <a:xfrm>
            <a:off x="1543004" y="2802186"/>
            <a:ext cx="1707901" cy="120946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46" name="任意多边形 18"/>
          <p:cNvSpPr/>
          <p:nvPr>
            <p:custDataLst>
              <p:tags r:id="rId5"/>
            </p:custDataLst>
          </p:nvPr>
        </p:nvSpPr>
        <p:spPr>
          <a:xfrm rot="5400000">
            <a:off x="4230229" y="1460500"/>
            <a:ext cx="1265900" cy="126809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4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78269" y="3174698"/>
            <a:ext cx="1968998" cy="30031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清晰表达：使用简单明了的语言，避免医学术语和复杂的句子结构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50" name="矩形 43"/>
          <p:cNvSpPr/>
          <p:nvPr>
            <p:custDataLst>
              <p:tags r:id="rId7"/>
            </p:custDataLst>
          </p:nvPr>
        </p:nvSpPr>
        <p:spPr>
          <a:xfrm>
            <a:off x="4009290" y="2802186"/>
            <a:ext cx="1707901" cy="120946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5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5873" y="1460500"/>
            <a:ext cx="1265900" cy="126809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54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4555" y="3174698"/>
            <a:ext cx="1968998" cy="30031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情感支持：关注患者的情感状态，给予安慰和支持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56" name="矩形 44"/>
          <p:cNvSpPr/>
          <p:nvPr>
            <p:custDataLst>
              <p:tags r:id="rId10"/>
            </p:custDataLst>
          </p:nvPr>
        </p:nvSpPr>
        <p:spPr>
          <a:xfrm>
            <a:off x="6474292" y="2802186"/>
            <a:ext cx="1707901" cy="120946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58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61517" y="1460500"/>
            <a:ext cx="1265900" cy="126809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60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10200" y="3174698"/>
            <a:ext cx="1968998" cy="30031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建立共同目标：与患者和家属共同制定治疗计划和目标，确保双方都清楚了解并达成共识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62" name="矩形 45"/>
          <p:cNvSpPr/>
          <p:nvPr>
            <p:custDataLst>
              <p:tags r:id="rId13"/>
            </p:custDataLst>
          </p:nvPr>
        </p:nvSpPr>
        <p:spPr>
          <a:xfrm>
            <a:off x="8940579" y="2802186"/>
            <a:ext cx="1707901" cy="120946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https://d.book118.com/085033034343011110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  <p:tag name="KSO_WM_TEMPLATE_THUMBS_INDEX" val="1、1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8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24"/>
</p:tagLst>
</file>

<file path=ppt/tags/tag78.xml><?xml version="1.0" encoding="utf-8"?>
<p:tagLst xmlns:p="http://schemas.openxmlformats.org/presentationml/2006/main">
  <p:tag name="KSO_WM_BEAUTIFY_FLAG" val="#wm#"/>
  <p:tag name="KSO_WM_SLIDE_ID" val="custom2023120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  <p:tag name="KSO_WM_TEMPLATE_THUMBS_INDEX" val="1、11"/>
</p:tagLst>
</file>

<file path=ppt/tags/tag7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目录"/>
  <p:tag name="KSO_WM_UNIT_TYPE" val="a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i*1_1_1"/>
  <p:tag name="KSO_WM_UNIT_INDEX" val="1_1_1"/>
  <p:tag name="KSO_WM_UNIT_LAYERLEVEL" val="1_1_1"/>
  <p:tag name="KSO_WM_UNIT_SUBTYPE" val="d"/>
  <p:tag name="KSO_WM_UNIT_TYPE" val="l_h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i*1_2_1"/>
  <p:tag name="KSO_WM_UNIT_INDEX" val="1_2_1"/>
  <p:tag name="KSO_WM_UNIT_LAYERLEVEL" val="1_1_1"/>
  <p:tag name="KSO_WM_UNIT_SUBTYPE" val="d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i*1_4_1"/>
  <p:tag name="KSO_WM_UNIT_INDEX" val="1_4_1"/>
  <p:tag name="KSO_WM_UNIT_LAYERLEVEL" val="1_1_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i*1_6_1"/>
  <p:tag name="KSO_WM_UNIT_INDEX" val="1_6_1"/>
  <p:tag name="KSO_WM_UNIT_LAYERLEVEL" val="1_1_1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i*1_3_1"/>
  <p:tag name="KSO_WM_UNIT_INDEX" val="1_3_1"/>
  <p:tag name="KSO_WM_UNIT_LAYERLEVEL" val="1_1_1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i*1_5_1"/>
  <p:tag name="KSO_WM_UNIT_INDEX" val="1_5_1"/>
  <p:tag name="KSO_WM_UNIT_LAYERLEVEL" val="1_1_1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i*1_7_1"/>
  <p:tag name="KSO_WM_UNIT_INDEX" val="1_7_1"/>
  <p:tag name="KSO_WM_UNIT_LAYERLEVEL" val="1_1_1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a*1_7_1"/>
  <p:tag name="KSO_WM_UNIT_INDEX" val="1_7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05_7"/>
  <p:tag name="KSO_WM_SLIDE_INDEX" val="7"/>
  <p:tag name="KSO_WM_SLIDE_ITEM_CNT" val="7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1"/>
  <p:tag name="KSO_WM_UNIT_DIAGRAM_ISNUMVISUAL" val="0"/>
  <p:tag name="KSO_WM_UNIT_DIAGRAM_ISREFERUNIT" val="0"/>
  <p:tag name="KSO_WM_UNIT_HIGHLIGHT" val="0"/>
  <p:tag name="KSO_WM_UNIT_ID" val="custom20231205_9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7.xml><?xml version="1.0" encoding="utf-8"?>
<p:tagLst xmlns:p="http://schemas.openxmlformats.org/presentationml/2006/main">
  <p:tag name="KSO_WM_BEAUTIFY_FLAG" val="#wm#"/>
  <p:tag name="KSO_WM_SLIDE_ID" val="custom2023120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1"/>
  <p:tag name="KSO_WM_UNIT_DIAGRAM_ISNUMVISUAL" val="0"/>
  <p:tag name="KSO_WM_UNIT_DIAGRAM_ISREFERUNIT" val="0"/>
  <p:tag name="KSO_WM_UNIT_HIGHLIGHT" val="0"/>
  <p:tag name="KSO_WM_UNIT_ID" val="custom20231205_9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00.xml><?xml version="1.0" encoding="utf-8"?>
<p:tagLst xmlns:p="http://schemas.openxmlformats.org/presentationml/2006/main">
  <p:tag name="KSO_WM_BEAUTIFY_FLAG" val="#wm#"/>
  <p:tag name="KSO_WM_SLIDE_ID" val="custom2023120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6000000238418579,&quot;colorType&quot;:1,&quot;foreColorIndex&quot;:5,&quot;transparency&quot;:0},&quot;type&quot;:1},&quot;shadow&quot;:{&quot;brightness&quot;:0,&quot;colorType&quot;:1,&quot;foreColorIndex&quot;:5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,&quot;width&quot;:862.7165354330708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39_3*l_h_i*1_1_1"/>
  <p:tag name="KSO_WM_UNIT_INDEX" val="1_1_1"/>
  <p:tag name="KSO_WM_UNIT_LAYERLEVEL" val="1_1_1"/>
  <p:tag name="KSO_WM_UNIT_LINE_FORE_SCHEMECOLOR_INDEX" val="5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6000000238418579,&quot;colorType&quot;:1,&quot;foreColorIndex&quot;:8,&quot;transparency&quot;:0},&quot;type&quot;:1},&quot;shadow&quot;:{&quot;brightness&quot;:0,&quot;colorType&quot;:1,&quot;foreColorIndex&quot;:8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,&quot;width&quot;:862.7165354330708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39_3*l_h_i*1_2_1"/>
  <p:tag name="KSO_WM_UNIT_INDEX" val="1_2_1"/>
  <p:tag name="KSO_WM_UNIT_LAYERLEVEL" val="1_1_1"/>
  <p:tag name="KSO_WM_UNIT_LINE_FORE_SCHEMECOLOR_INDEX" val="8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6000000238418579,&quot;colorType&quot;:1,&quot;foreColorIndex&quot;:5,&quot;transparency&quot;:0},&quot;type&quot;:1},&quot;shadow&quot;:{&quot;brightness&quot;:0,&quot;colorType&quot;:1,&quot;foreColorIndex&quot;:5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,&quot;width&quot;:862.7165354330708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39_3*l_h_i*1_3_1"/>
  <p:tag name="KSO_WM_UNIT_INDEX" val="1_3_1"/>
  <p:tag name="KSO_WM_UNIT_LAYERLEVEL" val="1_1_1"/>
  <p:tag name="KSO_WM_UNIT_LINE_FORE_SCHEMECOLOR_INDEX" val="5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6000000238418579,&quot;colorType&quot;:1,&quot;foreColorIndex&quot;:8,&quot;transparency&quot;:0},&quot;type&quot;:1},&quot;shadow&quot;:{&quot;brightness&quot;:0,&quot;colorType&quot;:1,&quot;foreColorIndex&quot;:8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,&quot;width&quot;:862.7165354330708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39_3*l_h_i*1_4_1"/>
  <p:tag name="KSO_WM_UNIT_INDEX" val="1_4_1"/>
  <p:tag name="KSO_WM_UNIT_LAYERLEVEL" val="1_1_1"/>
  <p:tag name="KSO_WM_UNIT_LINE_FORE_SCHEMECOLOR_INDEX" val="8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1,&quot;transparency&quot;:0},{&quot;brightness&quot;:0,&quot;colorType&quot;:1,&quot;foreColorIndex&quot;:8,&quot;pos&quot;:0.5699999928474426,&quot;transparency&quot;:0},{&quot;brightness&quot;:0.4000000059604645,&quot;colorType&quot;:1,&quot;foreColorIndex&quot;:8,&quot;pos&quot;:0,&quot;transparency&quot;:0}],&quot;type&quot;:3},&quot;glow&quot;:{&quot;colorType&quot;:0},&quot;line&quot;:{&quot;type&quot;:0},&quot;shadow&quot;:{&quot;brightness&quot;:0,&quot;colorType&quot;:1,&quot;foreColorIndex&quot;:8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,&quot;width&quot;:862.7165354330708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39_3*l_h_i*1_2_2"/>
  <p:tag name="KSO_WM_UNIT_INDEX" val="1_2_2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,&quot;colorType&quot;:1,&quot;foreColorIndex&quot;:5,&quot;pos&quot;:0.5699999928474426,&quot;transparency&quot;:0},{&quot;brightness&quot;:0.4000000059604645,&quot;colorType&quot;:1,&quot;foreColorIndex&quot;:5,&quot;pos&quot;:0,&quot;transparency&quot;:0}],&quot;type&quot;:3},&quot;glow&quot;:{&quot;colorType&quot;:0},&quot;line&quot;:{&quot;type&quot;:0},&quot;shadow&quot;:{&quot;brightness&quot;:0,&quot;colorType&quot;:1,&quot;foreColorIndex&quot;:5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,&quot;width&quot;:862.7165354330708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39_3*l_h_i*1_1_2"/>
  <p:tag name="KSO_WM_UNIT_INDEX" val="1_1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1,&quot;transparency&quot;:0},{&quot;brightness&quot;:0,&quot;colorType&quot;:1,&quot;foreColorIndex&quot;:8,&quot;pos&quot;:0.5699999928474426,&quot;transparency&quot;:0},{&quot;brightness&quot;:0.4000000059604645,&quot;colorType&quot;:1,&quot;foreColorIndex&quot;:8,&quot;pos&quot;:0,&quot;transparency&quot;:0}],&quot;type&quot;:3},&quot;glow&quot;:{&quot;colorType&quot;:0},&quot;line&quot;:{&quot;type&quot;:0},&quot;shadow&quot;:{&quot;brightness&quot;:0,&quot;colorType&quot;:1,&quot;foreColorIndex&quot;:8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,&quot;width&quot;:862.7165354330708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39_3*l_h_i*1_4_2"/>
  <p:tag name="KSO_WM_UNIT_INDEX" val="1_4_2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,&quot;colorType&quot;:1,&quot;foreColorIndex&quot;:5,&quot;pos&quot;:0.5699999928474426,&quot;transparency&quot;:0},{&quot;brightness&quot;:0.4000000059604645,&quot;colorType&quot;:1,&quot;foreColorIndex&quot;:5,&quot;pos&quot;:0,&quot;transparency&quot;:0}],&quot;type&quot;:3},&quot;glow&quot;:{&quot;colorType&quot;:0},&quot;line&quot;:{&quot;type&quot;:0},&quot;shadow&quot;:{&quot;brightness&quot;:0,&quot;colorType&quot;:1,&quot;foreColorIndex&quot;:5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,&quot;width&quot;:862.7165354330708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39_3*l_h_i*1_3_2"/>
  <p:tag name="KSO_WM_UNIT_INDEX" val="1_3_2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,&quot;width&quot;:862.7165354330708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3*l_h_f*1_1_1"/>
  <p:tag name="KSO_WM_UNIT_INDEX" val="1_1_1"/>
  <p:tag name="KSO_WM_UNIT_LAYERLEVEL" val="1_1_1"/>
  <p:tag name="KSO_WM_UNIT_NOCLEAR" val="0"/>
  <p:tag name="KSO_WM_UNIT_PRESET_TEXT" val="单击此处输入(你的)智能图形项正文，文字是您思想的提炼，请尽量言简意赅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,&quot;width&quot;:862.7165354330708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,&quot;width&quot;:862.7165354330708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3*l_h_f*1_2_1"/>
  <p:tag name="KSO_WM_UNIT_INDEX" val="1_2_1"/>
  <p:tag name="KSO_WM_UNIT_LAYERLEVEL" val="1_1_1"/>
  <p:tag name="KSO_WM_UNIT_NOCLEAR" val="0"/>
  <p:tag name="KSO_WM_UNIT_PRESET_TEXT" val="单击此处输入(你的)智能图形项正文，文字是您思想的提炼，请尽量言简意赅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,&quot;width&quot;:862.7165354330708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,&quot;width&quot;:862.7165354330708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3*l_h_f*1_3_1"/>
  <p:tag name="KSO_WM_UNIT_INDEX" val="1_3_1"/>
  <p:tag name="KSO_WM_UNIT_LAYERLEVEL" val="1_1_1"/>
  <p:tag name="KSO_WM_UNIT_NOCLEAR" val="0"/>
  <p:tag name="KSO_WM_UNIT_PRESET_TEXT" val="单击此处输入(你的)智能图形项正文，文字是您思想的提炼，请尽量言简意赅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,&quot;width&quot;:862.7165354330708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,&quot;width&quot;:862.7165354330708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3*l_h_f*1_4_1"/>
  <p:tag name="KSO_WM_UNIT_INDEX" val="1_4_1"/>
  <p:tag name="KSO_WM_UNIT_LAYERLEVEL" val="1_1_1"/>
  <p:tag name="KSO_WM_UNIT_NOCLEAR" val="0"/>
  <p:tag name="KSO_WM_UNIT_PRESET_TEXT" val="单击此处输入(你的)智能图形项正文，文字是您思想的提炼，请尽量言简意赅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,&quot;width&quot;:862.7165354330708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1"/>
  <p:tag name="KSO_WM_UNIT_DIAGRAM_ISNUMVISUAL" val="0"/>
  <p:tag name="KSO_WM_UNIT_DIAGRAM_ISREFERUNIT" val="0"/>
  <p:tag name="KSO_WM_UNIT_HIGHLIGHT" val="0"/>
  <p:tag name="KSO_WM_UNIT_ID" val="custom20231205_9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39.xml><?xml version="1.0" encoding="utf-8"?>
<p:tagLst xmlns:p="http://schemas.openxmlformats.org/presentationml/2006/main">
  <p:tag name="KSO_WM_BEAUTIFY_FLAG" val="#wm#"/>
  <p:tag name="KSO_WM_SLIDE_ID" val="custom2023120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2*l_h_i*1_1_1"/>
  <p:tag name="KSO_WM_UNIT_INDEX" val="1_1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2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2*l_h_i*1_1_2"/>
  <p:tag name="KSO_WM_UNIT_INDEX" val="1_1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2*l_h_i*1_2_1"/>
  <p:tag name="KSO_WM_UNIT_INDEX" val="1_2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2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2*l_h_i*1_2_2"/>
  <p:tag name="KSO_WM_UNIT_INDEX" val="1_2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2*l_h_i*1_3_1"/>
  <p:tag name="KSO_WM_UNIT_INDEX" val="1_3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2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2*l_h_i*1_3_2"/>
  <p:tag name="KSO_WM_UNIT_INDEX" val="1_3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1"/>
  <p:tag name="KSO_WM_UNIT_DIAGRAM_ISNUMVISUAL" val="0"/>
  <p:tag name="KSO_WM_UNIT_DIAGRAM_ISREFERUNIT" val="0"/>
  <p:tag name="KSO_WM_UNIT_HIGHLIGHT" val="0"/>
  <p:tag name="KSO_WM_UNIT_ID" val="custom20231205_9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175.xml><?xml version="1.0" encoding="utf-8"?>
<p:tagLst xmlns:p="http://schemas.openxmlformats.org/presentationml/2006/main">
  <p:tag name="KSO_WM_BEAUTIFY_FLAG" val="#wm#"/>
  <p:tag name="KSO_WM_SLIDE_ID" val="custom2023120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2_1"/>
  <p:tag name="KSO_WM_UNIT_INDEX" val="1_2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1_1"/>
  <p:tag name="KSO_WM_UNIT_INDEX" val="1_1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4_1"/>
  <p:tag name="KSO_WM_UNIT_INDEX" val="1_4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3_1"/>
  <p:tag name="KSO_WM_UNIT_INDEX" val="1_3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5_1"/>
  <p:tag name="KSO_WM_UNIT_INDEX" val="1_5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6_1"/>
  <p:tag name="KSO_WM_UNIT_INDEX" val="1_6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2_2"/>
  <p:tag name="KSO_WM_UNIT_INDEX" val="1_2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1_2"/>
  <p:tag name="KSO_WM_UNIT_INDEX" val="1_1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4_2"/>
  <p:tag name="KSO_WM_UNIT_INDEX" val="1_4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3_2"/>
  <p:tag name="KSO_WM_UNIT_INDEX" val="1_3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5_2"/>
  <p:tag name="KSO_WM_UNIT_INDEX" val="1_5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6_2"/>
  <p:tag name="KSO_WM_UNIT_INDEX" val="1_6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0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13">
      <a:dk1>
        <a:srgbClr val="000000"/>
      </a:dk1>
      <a:lt1>
        <a:srgbClr val="FFFFFF"/>
      </a:lt1>
      <a:dk2>
        <a:srgbClr val="510303"/>
      </a:dk2>
      <a:lt2>
        <a:srgbClr val="FFF3F3"/>
      </a:lt2>
      <a:accent1>
        <a:srgbClr val="FE2F49"/>
      </a:accent1>
      <a:accent2>
        <a:srgbClr val="ED49E1"/>
      </a:accent2>
      <a:accent3>
        <a:srgbClr val="FE76DA"/>
      </a:accent3>
      <a:accent4>
        <a:srgbClr val="FF9929"/>
      </a:accent4>
      <a:accent5>
        <a:srgbClr val="75C6FE"/>
      </a:accent5>
      <a:accent6>
        <a:srgbClr val="B482DA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微软雅黑</vt:lpstr>
      <vt:lpstr>Office Theme</vt:lpstr>
      <vt:lpstr>《医患关系三方》PPT课件</vt:lpstr>
      <vt:lpstr>目录</vt:lpstr>
      <vt:lpstr>添加章节标题</vt:lpstr>
      <vt:lpstr>医患关系的背景与现状</vt:lpstr>
      <vt:lpstr>PowerPoint Presentation</vt:lpstr>
      <vt:lpstr>医患关系的定义与重要性</vt:lpstr>
      <vt:lpstr>当前医患关系的现状及问题</vt:lpstr>
      <vt:lpstr>改善医患关系的必要性</vt:lpstr>
      <vt:lpstr>医患关系中的三方角色</vt:lpstr>
      <vt:lpstr>PowerPoint Presentation</vt:lpstr>
      <vt:lpstr>医生角色</vt:lpstr>
      <vt:lpstr>患者角色</vt:lpstr>
      <vt:lpstr>社会角色</vt:lpstr>
      <vt:lpstr>医患关系中的沟通技巧</vt:lpstr>
      <vt:lpstr>PowerPoint Presentation</vt:lpstr>
      <vt:lpstr>医生与患者之间的沟通技巧</vt:lpstr>
      <vt:lpstr>患者与家属之间的沟通技巧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2024-09-16T12:42:23.788</cp:lastPrinted>
  <dcterms:created xsi:type="dcterms:W3CDTF">2024-09-16T04:42:23Z</dcterms:created>
  <dcterms:modified xsi:type="dcterms:W3CDTF">2024-09-16T04:42:25Z</dcterms:modified>
</cp:coreProperties>
</file>