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0693400" cy="756285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148A2C-DB62-479D-85F1-E753F7152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B734CF-0114-4395-B147-1914898DC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65E7EA-E105-4DFE-AF3A-C0BDB2509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7B035A-EAA3-4037-8BA8-F20117EA6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CED78A-9E7A-49D4-8EA4-1FEAE1F21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1988C9-D660-429E-B324-5F4B6CB7B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57A527-4418-409E-A954-749807078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0D771E-E2E0-433E-B139-33B32BAF9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02E0C3-EB9B-4628-9BC6-0A48EEED0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21238F-7DEF-4D27-933E-3139F2E66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F31B77-1211-40C6-9E9E-6370B86A8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png" /><Relationship Id="rId6" Type="http://schemas.openxmlformats.org/officeDocument/2006/relationships/image" Target="../media/image7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7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png" /><Relationship Id="rId6" Type="http://schemas.openxmlformats.org/officeDocument/2006/relationships/image" Target="../media/image7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15.jpeg" /><Relationship Id="rId5" Type="http://schemas.openxmlformats.org/officeDocument/2006/relationships/image" Target="../media/image2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7.jpeg" /><Relationship Id="rId6" Type="http://schemas.openxmlformats.org/officeDocument/2006/relationships/image" Target="../media/image2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9.jpeg" /><Relationship Id="rId3" Type="http://schemas.openxmlformats.org/officeDocument/2006/relationships/image" Target="../media/image3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1.png" /><Relationship Id="rId3" Type="http://schemas.openxmlformats.org/officeDocument/2006/relationships/image" Target="../media/image32.jpeg" /><Relationship Id="rId4" Type="http://schemas.openxmlformats.org/officeDocument/2006/relationships/image" Target="../media/image3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4.jpeg" /><Relationship Id="rId3" Type="http://schemas.openxmlformats.org/officeDocument/2006/relationships/image" Target="../media/image3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034340310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2616472" y="2754837"/>
            <a:ext cx="5511800" cy="15798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4000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  <a:spcBef>
                <a:spcPts val="1"/>
              </a:spcBef>
            </a:pPr>
            <a:r>
              <a:rPr sz="10600" b="1" kern="0" spc="150">
                <a:solidFill>
                  <a:srgbClr val="78C28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据的价值</a:t>
            </a:r>
            <a:endParaRPr lang="SimHei" altLang="SimHei" sz="10600"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0" y="4178323"/>
            <a:ext cx="2584487" cy="2590805"/>
          </a:xfrm>
          <a:prstGeom prst="rect">
            <a:avLst/>
          </a:prstGeom>
        </p:spPr>
      </p:pic>
      <p:sp>
        <p:nvSpPr>
          <p:cNvPr id="8" name="textbox 8"/>
          <p:cNvSpPr/>
          <p:nvPr/>
        </p:nvSpPr>
        <p:spPr>
          <a:xfrm>
            <a:off x="4136240" y="5305988"/>
            <a:ext cx="679450" cy="2152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761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300" b="1" kern="0" spc="-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第一单元</a:t>
            </a:r>
            <a:endParaRPr lang="SimHei" altLang="SimHei" sz="1300"/>
          </a:p>
        </p:txBody>
      </p:sp>
      <p:sp>
        <p:nvSpPr>
          <p:cNvPr id="10" name="textbox 10"/>
          <p:cNvSpPr/>
          <p:nvPr/>
        </p:nvSpPr>
        <p:spPr>
          <a:xfrm>
            <a:off x="5996784" y="5311681"/>
            <a:ext cx="445134" cy="2146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527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300" b="1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第3课</a:t>
            </a:r>
            <a:endParaRPr lang="SimHei" altLang="SimHei" sz="1300"/>
          </a:p>
        </p:txBody>
      </p:sp>
      <p:sp>
        <p:nvSpPr>
          <p:cNvPr id="12" name="textbox 12"/>
          <p:cNvSpPr/>
          <p:nvPr/>
        </p:nvSpPr>
        <p:spPr>
          <a:xfrm>
            <a:off x="10502868" y="4553456"/>
            <a:ext cx="177164" cy="2120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466"/>
              </a:lnSpc>
            </a:pPr>
            <a:r>
              <a:rPr sz="1200" kern="0" spc="-10">
                <a:solidFill>
                  <a:srgbClr val="B9450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之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4" name="table 14"/>
          <p:cNvGraphicFramePr>
            <a:graphicFrameLocks noGrp="1"/>
          </p:cNvGraphicFramePr>
          <p:nvPr/>
        </p:nvGraphicFramePr>
        <p:xfrm>
          <a:off x="5743564" y="1469991"/>
          <a:ext cx="3220084" cy="4533900"/>
        </p:xfrm>
        <a:graphic>
          <a:graphicData uri="http://schemas.openxmlformats.org/drawingml/2006/table">
            <a:tbl>
              <a:tblPr/>
              <a:tblGrid>
                <a:gridCol w="333375"/>
                <a:gridCol w="393700"/>
                <a:gridCol w="190500"/>
                <a:gridCol w="355600"/>
                <a:gridCol w="177800"/>
                <a:gridCol w="171450"/>
                <a:gridCol w="355600"/>
                <a:gridCol w="342900"/>
                <a:gridCol w="177800"/>
                <a:gridCol w="209550"/>
                <a:gridCol w="400050"/>
                <a:gridCol w="111760"/>
              </a:tblGrid>
              <a:tr h="346075">
                <a:tc gridSpan="1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500"/>
                    </a:p>
                    <a:p>
                      <a:pPr marL="919480" algn="l" rtl="0" eaLnBrk="0">
                        <a:lnSpc>
                          <a:spcPct val="95000"/>
                        </a:lnSpc>
                        <a:spcBef>
                          <a:spcPts val="6"/>
                        </a:spcBef>
                      </a:pPr>
                      <a:r>
                        <a:rPr sz="1400" b="1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学生健康体检表</a:t>
                      </a:r>
                      <a:endParaRPr lang="SimSun" altLang="SimSun" sz="1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19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95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400"/>
                    </a:p>
                    <a:p>
                      <a:pPr marL="72389" algn="l" rtl="0" eaLnBrk="0">
                        <a:lnSpc>
                          <a:spcPts val="846"/>
                        </a:lnSpc>
                        <a:spcBef>
                          <a:spcPts val="1"/>
                        </a:spcBef>
                      </a:pPr>
                      <a:r>
                        <a:rPr sz="7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姓名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400"/>
                    </a:p>
                    <a:p>
                      <a:pPr marL="63500" algn="l" rtl="0" eaLnBrk="0">
                        <a:lnSpc>
                          <a:spcPts val="846"/>
                        </a:lnSpc>
                        <a:spcBef>
                          <a:spcPts val="1"/>
                        </a:spcBef>
                      </a:pPr>
                      <a:r>
                        <a:rPr sz="7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林××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400"/>
                    </a:p>
                    <a:p>
                      <a:pPr marL="171450" algn="l" rtl="0" eaLnBrk="0">
                        <a:lnSpc>
                          <a:spcPts val="848"/>
                        </a:lnSpc>
                        <a:spcBef>
                          <a:spcPts val="4"/>
                        </a:spcBef>
                      </a:pPr>
                      <a:r>
                        <a:rPr sz="7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性别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0000"/>
                        </a:lnSpc>
                      </a:pPr>
                      <a:endParaRPr lang="Arial" altLang="Arial" sz="200"/>
                    </a:p>
                    <a:p>
                      <a:pPr marL="107950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女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400"/>
                    </a:p>
                    <a:p>
                      <a:pPr marL="254000" algn="l" rtl="0" eaLnBrk="0">
                        <a:lnSpc>
                          <a:spcPts val="846"/>
                        </a:lnSpc>
                        <a:spcBef>
                          <a:spcPts val="1"/>
                        </a:spcBef>
                      </a:pPr>
                      <a:r>
                        <a:rPr sz="7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年龄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400"/>
                    </a:p>
                    <a:p>
                      <a:pPr marL="298450" algn="l" rtl="0" eaLnBrk="0">
                        <a:lnSpc>
                          <a:spcPts val="851"/>
                        </a:lnSpc>
                        <a:spcBef>
                          <a:spcPts val="2"/>
                        </a:spcBef>
                      </a:pPr>
                      <a:r>
                        <a:rPr sz="7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12岁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13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68507"/>
                        </a:lnSpc>
                      </a:pPr>
                      <a:endParaRPr lang="Arial" altLang="Arial" sz="100"/>
                    </a:p>
                    <a:p>
                      <a:pPr marL="72389" algn="l" rtl="0" eaLnBrk="0">
                        <a:lnSpc>
                          <a:spcPct val="89000"/>
                        </a:lnSpc>
                      </a:pPr>
                      <a:r>
                        <a:rPr sz="7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身份</a:t>
                      </a:r>
                      <a:endParaRPr lang="SimSun" altLang="SimSun" sz="700"/>
                    </a:p>
                    <a:p>
                      <a:pPr marL="60325" algn="l" rtl="0" eaLnBrk="0">
                        <a:lnSpc>
                          <a:spcPts val="908"/>
                        </a:lnSpc>
                      </a:pPr>
                      <a:r>
                        <a:rPr sz="7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证号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700"/>
                    </a:p>
                    <a:p>
                      <a:pPr marL="63500" algn="l" rtl="0" eaLnBrk="0">
                        <a:lnSpc>
                          <a:spcPts val="371"/>
                        </a:lnSpc>
                        <a:spcBef>
                          <a:spcPts val="2"/>
                        </a:spcBef>
                      </a:pPr>
                      <a:r>
                        <a:rPr sz="3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……</a:t>
                      </a:r>
                      <a:r>
                        <a:rPr sz="3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      </a:t>
                      </a:r>
                      <a:r>
                        <a:rPr sz="3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         </a:t>
                      </a:r>
                      <a:r>
                        <a:rPr sz="3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………      …</a:t>
                      </a:r>
                      <a:endParaRPr lang="SimSun" altLang="SimSun" sz="3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71008"/>
                        </a:lnSpc>
                      </a:pPr>
                      <a:endParaRPr lang="Arial" altLang="Arial" sz="100"/>
                    </a:p>
                    <a:p>
                      <a:pPr marL="75564" algn="l" rtl="0" eaLnBrk="0">
                        <a:lnSpc>
                          <a:spcPct val="89000"/>
                        </a:lnSpc>
                      </a:pPr>
                      <a:r>
                        <a:rPr sz="7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家长</a:t>
                      </a:r>
                      <a:endParaRPr lang="SimSun" altLang="SimSun" sz="700"/>
                    </a:p>
                    <a:p>
                      <a:pPr marL="69850" algn="l" rtl="0" eaLnBrk="0">
                        <a:lnSpc>
                          <a:spcPts val="910"/>
                        </a:lnSpc>
                      </a:pPr>
                      <a:r>
                        <a:rPr sz="7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电话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5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600"/>
                    </a:p>
                    <a:p>
                      <a:pPr marL="584200" algn="l" rtl="0" eaLnBrk="0">
                        <a:lnSpc>
                          <a:spcPct val="79000"/>
                        </a:lnSpc>
                        <a:spcBef>
                          <a:spcPts val="1"/>
                        </a:spcBef>
                      </a:pPr>
                      <a:r>
                        <a:rPr sz="10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136**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32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300"/>
                    </a:p>
                    <a:p>
                      <a:pPr marL="72389" algn="l" rtl="0" eaLnBrk="0">
                        <a:lnSpc>
                          <a:spcPts val="848"/>
                        </a:lnSpc>
                        <a:spcBef>
                          <a:spcPts val="1"/>
                        </a:spcBef>
                      </a:pPr>
                      <a:r>
                        <a:rPr sz="7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学校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300"/>
                    </a:p>
                    <a:p>
                      <a:pPr marL="184150" algn="l" rtl="0" eaLnBrk="0">
                        <a:lnSpc>
                          <a:spcPct val="100000"/>
                        </a:lnSpc>
                        <a:spcBef>
                          <a:spcPts val="3"/>
                        </a:spcBef>
                      </a:pPr>
                      <a:r>
                        <a:rPr sz="7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杭州市**小学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300"/>
                    </a:p>
                    <a:p>
                      <a:pPr marL="75564" algn="l" rtl="0" eaLnBrk="0">
                        <a:lnSpc>
                          <a:spcPts val="851"/>
                        </a:lnSpc>
                        <a:spcBef>
                          <a:spcPts val="1"/>
                        </a:spcBef>
                      </a:pPr>
                      <a:r>
                        <a:rPr sz="7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班级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5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300"/>
                    </a:p>
                    <a:p>
                      <a:pPr marL="621665" algn="l" rtl="0" eaLnBrk="0">
                        <a:lnSpc>
                          <a:spcPts val="851"/>
                        </a:lnSpc>
                        <a:spcBef>
                          <a:spcPts val="1"/>
                        </a:spcBef>
                      </a:pPr>
                      <a:r>
                        <a:rPr sz="7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603班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8600"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800"/>
                    </a:p>
                    <a:p>
                      <a:pPr marL="72389" algn="l" rtl="0" eaLnBrk="0">
                        <a:lnSpc>
                          <a:spcPct val="107000"/>
                        </a:lnSpc>
                        <a:spcBef>
                          <a:spcPts val="6"/>
                        </a:spcBef>
                      </a:pPr>
                      <a:r>
                        <a:rPr sz="7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既往</a:t>
                      </a:r>
                      <a:r>
                        <a:rPr sz="7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7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病史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5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Arial" altLang="Arial" sz="300"/>
                    </a:p>
                    <a:p>
                      <a:pPr marL="323215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近期发热史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5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Arial" altLang="Arial" sz="300"/>
                    </a:p>
                    <a:p>
                      <a:pPr marL="679450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无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765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500"/>
                    </a:p>
                    <a:p>
                      <a:pPr marL="196850" algn="l" rtl="0" eaLnBrk="0">
                        <a:lnSpc>
                          <a:spcPts val="848"/>
                        </a:lnSpc>
                        <a:spcBef>
                          <a:spcPts val="3"/>
                        </a:spcBef>
                      </a:pPr>
                      <a:r>
                        <a:rPr sz="7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其他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8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500"/>
                    </a:p>
                    <a:p>
                      <a:pPr marL="869950" algn="l" rtl="0" eaLnBrk="0">
                        <a:lnSpc>
                          <a:spcPts val="846"/>
                        </a:lnSpc>
                      </a:pPr>
                      <a:r>
                        <a:rPr sz="7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无既往病史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32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Arial" altLang="Arial" sz="300"/>
                    </a:p>
                    <a:p>
                      <a:pPr marL="72389" algn="l" rtl="0" eaLnBrk="0">
                        <a:lnSpc>
                          <a:spcPts val="859"/>
                        </a:lnSpc>
                        <a:spcBef>
                          <a:spcPts val="2"/>
                        </a:spcBef>
                      </a:pPr>
                      <a:r>
                        <a:rPr sz="7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血压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300"/>
                    </a:p>
                    <a:p>
                      <a:pPr marL="146050" algn="l" rtl="0" eaLnBrk="0">
                        <a:lnSpc>
                          <a:spcPct val="100000"/>
                        </a:lnSpc>
                        <a:spcBef>
                          <a:spcPts val="3"/>
                        </a:spcBef>
                      </a:pPr>
                      <a:r>
                        <a:rPr sz="7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收缩压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400"/>
                    </a:p>
                    <a:p>
                      <a:pPr marL="209550" algn="l" rtl="0" eaLnBrk="0">
                        <a:lnSpc>
                          <a:spcPct val="83000"/>
                        </a:lnSpc>
                      </a:pPr>
                      <a:r>
                        <a:rPr sz="7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90</a:t>
                      </a:r>
                      <a:r>
                        <a:rPr sz="7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mmHg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300"/>
                    </a:p>
                    <a:p>
                      <a:pPr marL="203200" algn="l" rtl="0" eaLnBrk="0">
                        <a:lnSpc>
                          <a:spcPts val="851"/>
                        </a:lnSpc>
                        <a:spcBef>
                          <a:spcPts val="1"/>
                        </a:spcBef>
                      </a:pPr>
                      <a:r>
                        <a:rPr sz="7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舒张压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400"/>
                    </a:p>
                    <a:p>
                      <a:pPr marL="247650" algn="l" rtl="0" eaLnBrk="0">
                        <a:lnSpc>
                          <a:spcPct val="83000"/>
                        </a:lnSpc>
                      </a:pPr>
                      <a:r>
                        <a:rPr sz="7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65</a:t>
                      </a:r>
                      <a:r>
                        <a:rPr sz="7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mmHg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68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300"/>
                    </a:p>
                    <a:p>
                      <a:pPr marL="72389" algn="l" rtl="0" eaLnBrk="0">
                        <a:lnSpc>
                          <a:spcPts val="846"/>
                        </a:lnSpc>
                        <a:spcBef>
                          <a:spcPts val="2"/>
                        </a:spcBef>
                      </a:pPr>
                      <a:r>
                        <a:rPr sz="7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身高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5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300"/>
                    </a:p>
                    <a:p>
                      <a:pPr marL="476250" algn="l" rtl="0" eaLnBrk="0">
                        <a:lnSpc>
                          <a:spcPts val="846"/>
                        </a:lnSpc>
                        <a:spcBef>
                          <a:spcPts val="2"/>
                        </a:spcBef>
                      </a:pPr>
                      <a:r>
                        <a:rPr sz="7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155厘米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300"/>
                    </a:p>
                    <a:p>
                      <a:pPr marL="254000" algn="l" rtl="0" eaLnBrk="0">
                        <a:lnSpc>
                          <a:spcPts val="851"/>
                        </a:lnSpc>
                        <a:spcBef>
                          <a:spcPts val="1"/>
                        </a:spcBef>
                      </a:pPr>
                      <a:r>
                        <a:rPr sz="7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体重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300"/>
                    </a:p>
                    <a:p>
                      <a:pPr marL="247650" algn="l" rtl="0" eaLnBrk="0">
                        <a:lnSpc>
                          <a:spcPts val="846"/>
                        </a:lnSpc>
                        <a:spcBef>
                          <a:spcPts val="2"/>
                        </a:spcBef>
                      </a:pPr>
                      <a:r>
                        <a:rPr sz="7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39千克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4150"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ct val="6925"/>
                        </a:lnSpc>
                      </a:pPr>
                      <a:endParaRPr lang="Arial" altLang="Arial" sz="100"/>
                    </a:p>
                    <a:p>
                      <a:pPr marL="72389" algn="l" rtl="0" eaLnBrk="0">
                        <a:lnSpc>
                          <a:spcPct val="100000"/>
                        </a:lnSpc>
                      </a:pPr>
                      <a:r>
                        <a:rPr sz="7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内科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300"/>
                    </a:p>
                    <a:p>
                      <a:pPr marL="241300" algn="l" rtl="0" eaLnBrk="0">
                        <a:lnSpc>
                          <a:spcPts val="903"/>
                        </a:lnSpc>
                        <a:spcBef>
                          <a:spcPts val="3"/>
                        </a:spcBef>
                      </a:pPr>
                      <a:r>
                        <a:rPr sz="7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心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300"/>
                    </a:p>
                    <a:p>
                      <a:pPr marL="253365" algn="l" rtl="0" eaLnBrk="0">
                        <a:lnSpc>
                          <a:spcPts val="848"/>
                        </a:lnSpc>
                        <a:spcBef>
                          <a:spcPts val="2"/>
                        </a:spcBef>
                      </a:pPr>
                      <a:r>
                        <a:rPr sz="7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正常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300"/>
                    </a:p>
                    <a:p>
                      <a:pPr marL="298450" algn="l" rtl="0" eaLnBrk="0">
                        <a:lnSpc>
                          <a:spcPts val="851"/>
                        </a:lnSpc>
                        <a:spcBef>
                          <a:spcPts val="1"/>
                        </a:spcBef>
                      </a:pPr>
                      <a:r>
                        <a:rPr sz="7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肺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300"/>
                    </a:p>
                    <a:p>
                      <a:pPr marL="298450" algn="l" rtl="0" eaLnBrk="0">
                        <a:lnSpc>
                          <a:spcPts val="848"/>
                        </a:lnSpc>
                        <a:spcBef>
                          <a:spcPts val="2"/>
                        </a:spcBef>
                      </a:pPr>
                      <a:r>
                        <a:rPr sz="7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正常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685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300"/>
                    </a:p>
                    <a:p>
                      <a:pPr marL="241300" algn="l" rtl="0" eaLnBrk="0">
                        <a:lnSpc>
                          <a:spcPts val="854"/>
                        </a:lnSpc>
                      </a:pPr>
                      <a:r>
                        <a:rPr sz="7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肝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300"/>
                    </a:p>
                    <a:p>
                      <a:pPr marL="253365" algn="l" rtl="0" eaLnBrk="0">
                        <a:lnSpc>
                          <a:spcPts val="848"/>
                        </a:lnSpc>
                        <a:spcBef>
                          <a:spcPts val="2"/>
                        </a:spcBef>
                      </a:pPr>
                      <a:r>
                        <a:rPr sz="7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正常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300"/>
                    </a:p>
                    <a:p>
                      <a:pPr marL="298450" algn="l" rtl="0" eaLnBrk="0">
                        <a:lnSpc>
                          <a:spcPts val="846"/>
                        </a:lnSpc>
                        <a:spcBef>
                          <a:spcPts val="2"/>
                        </a:spcBef>
                      </a:pPr>
                      <a:r>
                        <a:rPr sz="7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脾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300"/>
                    </a:p>
                    <a:p>
                      <a:pPr marL="298450" algn="l" rtl="0" eaLnBrk="0">
                        <a:lnSpc>
                          <a:spcPts val="848"/>
                        </a:lnSpc>
                        <a:spcBef>
                          <a:spcPts val="2"/>
                        </a:spcBef>
                      </a:pPr>
                      <a:r>
                        <a:rPr sz="7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正常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1450">
                <a:tc row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822"/>
                        </a:lnSpc>
                      </a:pPr>
                      <a:endParaRPr lang="Arial" altLang="Arial" sz="100"/>
                    </a:p>
                    <a:p>
                      <a:pPr marL="72389" algn="l" rtl="0" eaLnBrk="0">
                        <a:lnSpc>
                          <a:spcPct val="100000"/>
                        </a:lnSpc>
                      </a:pPr>
                      <a:r>
                        <a:rPr sz="7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外科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8000"/>
                        </a:lnSpc>
                      </a:pPr>
                      <a:endParaRPr lang="Arial" altLang="Arial" sz="200"/>
                    </a:p>
                    <a:p>
                      <a:pPr marL="196850" algn="l" rtl="0" eaLnBrk="0">
                        <a:lnSpc>
                          <a:spcPts val="848"/>
                        </a:lnSpc>
                        <a:spcBef>
                          <a:spcPts val="2"/>
                        </a:spcBef>
                      </a:pPr>
                      <a:r>
                        <a:rPr sz="7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皮肤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8000"/>
                        </a:lnSpc>
                      </a:pPr>
                      <a:endParaRPr lang="Arial" altLang="Arial" sz="200"/>
                    </a:p>
                    <a:p>
                      <a:pPr marL="253365" algn="l" rtl="0" eaLnBrk="0">
                        <a:lnSpc>
                          <a:spcPts val="848"/>
                        </a:lnSpc>
                        <a:spcBef>
                          <a:spcPts val="2"/>
                        </a:spcBef>
                      </a:pPr>
                      <a:r>
                        <a:rPr sz="7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正常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5000"/>
                        </a:lnSpc>
                      </a:pPr>
                      <a:endParaRPr lang="Arial" altLang="Arial" sz="200"/>
                    </a:p>
                    <a:p>
                      <a:pPr marL="203200" algn="l" rtl="0" eaLnBrk="0">
                        <a:lnSpc>
                          <a:spcPct val="100000"/>
                        </a:lnSpc>
                        <a:spcBef>
                          <a:spcPts val="2"/>
                        </a:spcBef>
                      </a:pPr>
                      <a:r>
                        <a:rPr sz="7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淋巴结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8000"/>
                        </a:lnSpc>
                      </a:pPr>
                      <a:endParaRPr lang="Arial" altLang="Arial" sz="200"/>
                    </a:p>
                    <a:p>
                      <a:pPr marL="247650" algn="l" rtl="0" eaLnBrk="0">
                        <a:lnSpc>
                          <a:spcPts val="848"/>
                        </a:lnSpc>
                        <a:spcBef>
                          <a:spcPts val="2"/>
                        </a:spcBef>
                      </a:pPr>
                      <a:r>
                        <a:rPr sz="7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未触及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415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300"/>
                    </a:p>
                    <a:p>
                      <a:pPr marL="196850" algn="l" rtl="0" eaLnBrk="0">
                        <a:lnSpc>
                          <a:spcPts val="846"/>
                        </a:lnSpc>
                        <a:spcBef>
                          <a:spcPts val="3"/>
                        </a:spcBef>
                      </a:pPr>
                      <a:r>
                        <a:rPr sz="7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头部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300"/>
                    </a:p>
                    <a:p>
                      <a:pPr marL="253365" algn="l" rtl="0" eaLnBrk="0">
                        <a:lnSpc>
                          <a:spcPts val="848"/>
                        </a:lnSpc>
                        <a:spcBef>
                          <a:spcPts val="2"/>
                        </a:spcBef>
                      </a:pPr>
                      <a:r>
                        <a:rPr sz="7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正常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300"/>
                    </a:p>
                    <a:p>
                      <a:pPr marL="254000" algn="l" rtl="0" eaLnBrk="0">
                        <a:lnSpc>
                          <a:spcPts val="846"/>
                        </a:lnSpc>
                        <a:spcBef>
                          <a:spcPts val="3"/>
                        </a:spcBef>
                      </a:pPr>
                      <a:r>
                        <a:rPr sz="7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颈部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300"/>
                    </a:p>
                    <a:p>
                      <a:pPr marL="298450" algn="l" rtl="0" eaLnBrk="0">
                        <a:lnSpc>
                          <a:spcPts val="848"/>
                        </a:lnSpc>
                        <a:spcBef>
                          <a:spcPts val="2"/>
                        </a:spcBef>
                      </a:pPr>
                      <a:r>
                        <a:rPr sz="7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正常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300"/>
                    </a:p>
                    <a:p>
                      <a:pPr marL="196850" algn="l" rtl="0" eaLnBrk="0">
                        <a:lnSpc>
                          <a:spcPts val="846"/>
                        </a:lnSpc>
                        <a:spcBef>
                          <a:spcPts val="2"/>
                        </a:spcBef>
                      </a:pPr>
                      <a:r>
                        <a:rPr sz="7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胸部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300"/>
                    </a:p>
                    <a:p>
                      <a:pPr marL="253365" algn="l" rtl="0" eaLnBrk="0">
                        <a:lnSpc>
                          <a:spcPts val="848"/>
                        </a:lnSpc>
                        <a:spcBef>
                          <a:spcPts val="1"/>
                        </a:spcBef>
                      </a:pPr>
                      <a:r>
                        <a:rPr sz="7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正常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300"/>
                    </a:p>
                    <a:p>
                      <a:pPr marL="254000" algn="l" rtl="0" eaLnBrk="0">
                        <a:lnSpc>
                          <a:spcPct val="100000"/>
                        </a:lnSpc>
                        <a:spcBef>
                          <a:spcPts val="3"/>
                        </a:spcBef>
                      </a:pPr>
                      <a:r>
                        <a:rPr sz="7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脊椎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300"/>
                    </a:p>
                    <a:p>
                      <a:pPr marL="298450" algn="l" rtl="0" eaLnBrk="0">
                        <a:lnSpc>
                          <a:spcPts val="848"/>
                        </a:lnSpc>
                        <a:spcBef>
                          <a:spcPts val="1"/>
                        </a:spcBef>
                      </a:pPr>
                      <a:r>
                        <a:rPr sz="7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正常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415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300"/>
                    </a:p>
                    <a:p>
                      <a:pPr marL="198120" algn="l" rtl="0" eaLnBrk="0">
                        <a:lnSpc>
                          <a:spcPts val="851"/>
                        </a:lnSpc>
                        <a:spcBef>
                          <a:spcPts val="1"/>
                        </a:spcBef>
                      </a:pPr>
                      <a:r>
                        <a:rPr sz="700" b="1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四肢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300"/>
                    </a:p>
                    <a:p>
                      <a:pPr marL="253365" algn="l" rtl="0" eaLnBrk="0">
                        <a:lnSpc>
                          <a:spcPts val="848"/>
                        </a:lnSpc>
                        <a:spcBef>
                          <a:spcPts val="2"/>
                        </a:spcBef>
                      </a:pPr>
                      <a:r>
                        <a:rPr sz="7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正常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300"/>
                    </a:p>
                    <a:p>
                      <a:pPr marL="254000" algn="l" rtl="0" eaLnBrk="0">
                        <a:lnSpc>
                          <a:spcPts val="848"/>
                        </a:lnSpc>
                        <a:spcBef>
                          <a:spcPts val="2"/>
                        </a:spcBef>
                      </a:pPr>
                      <a:r>
                        <a:rPr sz="7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关节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300"/>
                    </a:p>
                    <a:p>
                      <a:pPr marL="298450" algn="l" rtl="0" eaLnBrk="0">
                        <a:lnSpc>
                          <a:spcPts val="848"/>
                        </a:lnSpc>
                        <a:spcBef>
                          <a:spcPts val="2"/>
                        </a:spcBef>
                      </a:pPr>
                      <a:r>
                        <a:rPr sz="7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正常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9550"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220"/>
                        </a:lnSpc>
                      </a:pPr>
                      <a:endParaRPr lang="Arial" altLang="Arial" sz="100"/>
                    </a:p>
                    <a:p>
                      <a:pPr marL="72389" algn="l" rtl="0" eaLnBrk="0">
                        <a:lnSpc>
                          <a:spcPct val="100000"/>
                        </a:lnSpc>
                      </a:pPr>
                      <a:r>
                        <a:rPr sz="7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眼科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Arial" altLang="Arial" sz="300"/>
                    </a:p>
                    <a:p>
                      <a:pPr marL="102870" algn="l" rtl="0" eaLnBrk="0">
                        <a:lnSpc>
                          <a:spcPts val="846"/>
                        </a:lnSpc>
                        <a:spcBef>
                          <a:spcPts val="1"/>
                        </a:spcBef>
                      </a:pPr>
                      <a:r>
                        <a:rPr sz="700" b="1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裸眼视力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300"/>
                    </a:p>
                    <a:p>
                      <a:pPr marL="209550" algn="l" rtl="0" eaLnBrk="0">
                        <a:lnSpc>
                          <a:spcPct val="97000"/>
                        </a:lnSpc>
                        <a:spcBef>
                          <a:spcPts val="3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右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500"/>
                    </a:p>
                    <a:p>
                      <a:pPr marL="183514" algn="l" rtl="0" eaLnBrk="0">
                        <a:lnSpc>
                          <a:spcPct val="83000"/>
                        </a:lnSpc>
                        <a:spcBef>
                          <a:spcPts val="5"/>
                        </a:spcBef>
                      </a:pPr>
                      <a:r>
                        <a:rPr sz="7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5.2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300"/>
                    </a:p>
                    <a:p>
                      <a:pPr marL="221615" algn="l" rtl="0" eaLnBrk="0">
                        <a:lnSpc>
                          <a:spcPct val="100000"/>
                        </a:lnSpc>
                        <a:spcBef>
                          <a:spcPts val="3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左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500"/>
                    </a:p>
                    <a:p>
                      <a:pPr marL="241300" algn="l" rtl="0" eaLnBrk="0">
                        <a:lnSpc>
                          <a:spcPct val="83000"/>
                        </a:lnSpc>
                        <a:spcBef>
                          <a:spcPts val="5"/>
                        </a:spcBef>
                      </a:pPr>
                      <a:r>
                        <a:rPr sz="7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5.2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955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Arial" altLang="Arial" sz="300"/>
                    </a:p>
                    <a:p>
                      <a:pPr marL="198120" algn="l" rtl="0" eaLnBrk="0">
                        <a:lnSpc>
                          <a:spcPts val="848"/>
                        </a:lnSpc>
                        <a:spcBef>
                          <a:spcPts val="1"/>
                        </a:spcBef>
                      </a:pPr>
                      <a:r>
                        <a:rPr sz="700" b="1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色觉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400"/>
                    </a:p>
                    <a:p>
                      <a:pPr marL="81914" algn="l" rtl="0" eaLnBrk="0">
                        <a:lnSpc>
                          <a:spcPts val="848"/>
                        </a:lnSpc>
                        <a:spcBef>
                          <a:spcPts val="3"/>
                        </a:spcBef>
                      </a:pPr>
                      <a:r>
                        <a:rPr sz="7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正常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400"/>
                    </a:p>
                    <a:p>
                      <a:pPr marL="75564" algn="l" rtl="0" eaLnBrk="0">
                        <a:lnSpc>
                          <a:spcPts val="862"/>
                        </a:lnSpc>
                        <a:spcBef>
                          <a:spcPts val="4"/>
                        </a:spcBef>
                      </a:pPr>
                      <a:r>
                        <a:rPr sz="7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沙眼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400"/>
                    </a:p>
                    <a:p>
                      <a:pPr marL="298450" algn="l" rtl="0" eaLnBrk="0">
                        <a:lnSpc>
                          <a:spcPts val="848"/>
                        </a:lnSpc>
                        <a:spcBef>
                          <a:spcPts val="3"/>
                        </a:spcBef>
                      </a:pPr>
                      <a:r>
                        <a:rPr sz="7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无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400"/>
                    </a:p>
                    <a:p>
                      <a:pPr marL="50800" algn="l" rtl="0" eaLnBrk="0">
                        <a:lnSpc>
                          <a:spcPts val="848"/>
                        </a:lnSpc>
                        <a:spcBef>
                          <a:spcPts val="3"/>
                        </a:spcBef>
                      </a:pPr>
                      <a:r>
                        <a:rPr sz="7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结膜炎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4000"/>
                        </a:lnSpc>
                      </a:pPr>
                      <a:endParaRPr lang="Arial" altLang="Arial" sz="200"/>
                    </a:p>
                    <a:p>
                      <a:pPr marL="146050" algn="l" rtl="0" eaLnBrk="0">
                        <a:lnSpc>
                          <a:spcPct val="95000"/>
                        </a:lnSpc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无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68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300"/>
                    </a:p>
                    <a:p>
                      <a:pPr marL="72389" algn="l" rtl="0" eaLnBrk="0">
                        <a:lnSpc>
                          <a:spcPts val="846"/>
                        </a:lnSpc>
                        <a:spcBef>
                          <a:spcPts val="2"/>
                        </a:spcBef>
                      </a:pPr>
                      <a:r>
                        <a:rPr sz="7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口</a:t>
                      </a:r>
                      <a:r>
                        <a:rPr sz="700" kern="0" spc="-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7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腔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300"/>
                    </a:p>
                    <a:p>
                      <a:pPr marL="198120" algn="l" rtl="0" eaLnBrk="0">
                        <a:lnSpc>
                          <a:spcPts val="851"/>
                        </a:lnSpc>
                        <a:spcBef>
                          <a:spcPts val="1"/>
                        </a:spcBef>
                      </a:pPr>
                      <a:r>
                        <a:rPr sz="700" b="1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牙齿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300"/>
                    </a:p>
                    <a:p>
                      <a:pPr marL="209550" algn="l" rtl="0" eaLnBrk="0">
                        <a:lnSpc>
                          <a:spcPts val="848"/>
                        </a:lnSpc>
                        <a:spcBef>
                          <a:spcPts val="1"/>
                        </a:spcBef>
                      </a:pPr>
                      <a:r>
                        <a:rPr sz="7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无龋齿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300"/>
                    </a:p>
                    <a:p>
                      <a:pPr marL="254000" algn="l" rtl="0" eaLnBrk="0">
                        <a:lnSpc>
                          <a:spcPts val="851"/>
                        </a:lnSpc>
                        <a:spcBef>
                          <a:spcPts val="1"/>
                        </a:spcBef>
                      </a:pPr>
                      <a:r>
                        <a:rPr sz="700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牙周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300"/>
                    </a:p>
                    <a:p>
                      <a:pPr marL="298450" algn="l" rtl="0" eaLnBrk="0">
                        <a:lnSpc>
                          <a:spcPts val="848"/>
                        </a:lnSpc>
                        <a:spcBef>
                          <a:spcPts val="1"/>
                        </a:spcBef>
                      </a:pPr>
                      <a:r>
                        <a:rPr sz="7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正常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1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"/>
                    </a:p>
                    <a:p>
                      <a:pPr marL="74294" algn="l" rtl="0" eaLnBrk="0">
                        <a:lnSpc>
                          <a:spcPct val="89000"/>
                        </a:lnSpc>
                      </a:pPr>
                      <a:r>
                        <a:rPr sz="700" b="1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体检</a:t>
                      </a:r>
                      <a:endParaRPr lang="SimSun" altLang="SimSun" sz="700"/>
                    </a:p>
                    <a:p>
                      <a:pPr marL="74294" algn="l" rtl="0" eaLnBrk="0">
                        <a:lnSpc>
                          <a:spcPts val="1005"/>
                        </a:lnSpc>
                      </a:pPr>
                      <a:r>
                        <a:rPr sz="700" b="1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结论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10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600"/>
                    </a:p>
                    <a:p>
                      <a:pPr marL="1073150" algn="l" rtl="0" eaLnBrk="0">
                        <a:lnSpc>
                          <a:spcPts val="846"/>
                        </a:lnSpc>
                        <a:spcBef>
                          <a:spcPts val="3"/>
                        </a:spcBef>
                      </a:pPr>
                      <a:r>
                        <a:rPr sz="7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未见明显异常。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38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300"/>
                    </a:p>
                    <a:p>
                      <a:pPr marL="74294" algn="l" rtl="0" eaLnBrk="0">
                        <a:lnSpc>
                          <a:spcPct val="89000"/>
                        </a:lnSpc>
                        <a:spcBef>
                          <a:spcPts val="1"/>
                        </a:spcBef>
                      </a:pPr>
                      <a:r>
                        <a:rPr sz="700" b="1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健康</a:t>
                      </a:r>
                      <a:endParaRPr lang="SimSun" altLang="SimSun" sz="700"/>
                    </a:p>
                    <a:p>
                      <a:pPr marL="61594" algn="l" rtl="0" eaLnBrk="0">
                        <a:lnSpc>
                          <a:spcPts val="952"/>
                        </a:lnSpc>
                      </a:pPr>
                      <a:r>
                        <a:rPr sz="700" b="1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建议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10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700"/>
                    </a:p>
                    <a:p>
                      <a:pPr marL="405765" algn="l" rtl="0" eaLnBrk="0">
                        <a:lnSpc>
                          <a:spcPts val="846"/>
                        </a:lnSpc>
                        <a:spcBef>
                          <a:spcPts val="7"/>
                        </a:spcBef>
                      </a:pPr>
                      <a:r>
                        <a:rPr sz="7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请保持健康的生活方式，合理饮食，定期体检。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4325">
                <a:tc gridSpan="1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100"/>
                    </a:p>
                    <a:p>
                      <a:pPr algn="r" rtl="0" eaLnBrk="0">
                        <a:lnSpc>
                          <a:spcPts val="846"/>
                        </a:lnSpc>
                        <a:spcBef>
                          <a:spcPts val="1"/>
                        </a:spcBef>
                      </a:pPr>
                      <a:r>
                        <a:rPr sz="7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体检日期：2022年</a:t>
                      </a:r>
                      <a:r>
                        <a:rPr sz="7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10月12日</a:t>
                      </a:r>
                      <a:endParaRPr lang="SimSun" altLang="SimSun" sz="700"/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200"/>
                    </a:p>
                    <a:p>
                      <a:pPr marL="15875" algn="l" rtl="0" eaLnBrk="0">
                        <a:lnSpc>
                          <a:spcPts val="851"/>
                        </a:lnSpc>
                        <a:spcBef>
                          <a:spcPts val="1"/>
                        </a:spcBef>
                      </a:pPr>
                      <a:r>
                        <a:rPr sz="7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医生签名：李医生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6" name="picture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092223" y="2279670"/>
            <a:ext cx="3397185" cy="2806649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0" y="4838711"/>
            <a:ext cx="1428745" cy="1962105"/>
          </a:xfrm>
          <a:prstGeom prst="rect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68280" y="1054110"/>
            <a:ext cx="520768" cy="539760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46071" y="920775"/>
            <a:ext cx="10369497" cy="171451"/>
          </a:xfrm>
          <a:prstGeom prst="rect">
            <a:avLst/>
          </a:prstGeom>
        </p:spPr>
      </p:pic>
      <p:pic>
        <p:nvPicPr>
          <p:cNvPr id="24" name="picture 2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971602" y="6489682"/>
            <a:ext cx="9550383" cy="184153"/>
          </a:xfrm>
          <a:prstGeom prst="rect">
            <a:avLst/>
          </a:prstGeom>
        </p:spPr>
      </p:pic>
      <p:sp>
        <p:nvSpPr>
          <p:cNvPr id="26" name="textbox 26"/>
          <p:cNvSpPr/>
          <p:nvPr/>
        </p:nvSpPr>
        <p:spPr>
          <a:xfrm>
            <a:off x="1032634" y="1219846"/>
            <a:ext cx="556894" cy="3397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305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21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导入</a:t>
            </a:r>
            <a:endParaRPr lang="SimHei" altLang="SimHei" sz="2100"/>
          </a:p>
        </p:txBody>
      </p:sp>
      <p:sp>
        <p:nvSpPr>
          <p:cNvPr id="28" name="textbox 28"/>
          <p:cNvSpPr/>
          <p:nvPr/>
        </p:nvSpPr>
        <p:spPr>
          <a:xfrm>
            <a:off x="7025490" y="6151688"/>
            <a:ext cx="680084" cy="2165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225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3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体检报告</a:t>
            </a:r>
            <a:endParaRPr lang="SimHei" altLang="SimHei" sz="13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" name="picture 3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0" y="1041404"/>
            <a:ext cx="4571962" cy="5753059"/>
          </a:xfrm>
          <a:prstGeom prst="rect">
            <a:avLst/>
          </a:prstGeom>
        </p:spPr>
      </p:pic>
      <p:sp>
        <p:nvSpPr>
          <p:cNvPr id="34" name="textbox 34"/>
          <p:cNvSpPr/>
          <p:nvPr/>
        </p:nvSpPr>
        <p:spPr>
          <a:xfrm>
            <a:off x="5067281" y="2051045"/>
            <a:ext cx="4693284" cy="2794635"/>
          </a:xfrm>
          <a:prstGeom prst="rect">
            <a:avLst/>
          </a:prstGeom>
          <a:solidFill>
            <a:srgbClr val="6AC4BD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6446"/>
              </a:lnSpc>
            </a:pPr>
            <a:endParaRPr lang="Arial" altLang="Arial" sz="100"/>
          </a:p>
          <a:p>
            <a:pPr marL="867410" algn="l" rtl="0" eaLnBrk="0">
              <a:lnSpc>
                <a:spcPct val="97000"/>
              </a:lnSpc>
            </a:pPr>
            <a:r>
              <a:rPr sz="2100" b="1" kern="0" spc="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为什么我们要定期体检?</a:t>
            </a:r>
            <a:endParaRPr lang="SimHei" altLang="SimHei" sz="2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6" name="picture 3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38" name="textbox 38"/>
          <p:cNvSpPr/>
          <p:nvPr/>
        </p:nvSpPr>
        <p:spPr>
          <a:xfrm>
            <a:off x="1346192" y="2349474"/>
            <a:ext cx="4622800" cy="2108835"/>
          </a:xfrm>
          <a:prstGeom prst="rect">
            <a:avLst/>
          </a:prstGeom>
          <a:solidFill>
            <a:srgbClr val="6AC4BD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9063"/>
              </a:lnSpc>
            </a:pPr>
            <a:endParaRPr lang="Arial" altLang="Arial" sz="100"/>
          </a:p>
          <a:p>
            <a:pPr marL="418465" algn="l" rtl="0" eaLnBrk="0">
              <a:lnSpc>
                <a:spcPct val="85000"/>
              </a:lnSpc>
            </a:pPr>
            <a:r>
              <a:rPr sz="2000" kern="0" spc="10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定期体检并建立一份健康档案，可</a:t>
            </a:r>
            <a:endParaRPr lang="SimHei" altLang="SimHei" sz="2000"/>
          </a:p>
          <a:p>
            <a:pPr marL="425450" algn="l" rtl="0" eaLnBrk="0">
              <a:lnSpc>
                <a:spcPts val="3835"/>
              </a:lnSpc>
            </a:pPr>
            <a:r>
              <a:rPr sz="20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以更好地了解身体健康状况。</a:t>
            </a:r>
            <a:endParaRPr lang="SimHei" altLang="SimHei" sz="2000"/>
          </a:p>
        </p:txBody>
      </p:sp>
      <p:pic>
        <p:nvPicPr>
          <p:cNvPr id="40" name="picture 4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807204" y="1993869"/>
            <a:ext cx="2527278" cy="3416366"/>
          </a:xfrm>
          <a:prstGeom prst="rect">
            <a:avLst/>
          </a:prstGeom>
        </p:spPr>
      </p:pic>
      <p:pic>
        <p:nvPicPr>
          <p:cNvPr id="42" name="picture 4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0" y="4711731"/>
            <a:ext cx="1428745" cy="2089085"/>
          </a:xfrm>
          <a:prstGeom prst="rect">
            <a:avLst/>
          </a:prstGeom>
        </p:spPr>
      </p:pic>
      <p:sp>
        <p:nvSpPr>
          <p:cNvPr id="44" name="textbox 44"/>
          <p:cNvSpPr/>
          <p:nvPr/>
        </p:nvSpPr>
        <p:spPr>
          <a:xfrm>
            <a:off x="355580" y="1041410"/>
            <a:ext cx="1245869" cy="6007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7000"/>
              </a:lnSpc>
            </a:pPr>
            <a:endParaRPr lang="Arial" altLang="Arial" sz="1000"/>
          </a:p>
          <a:p>
            <a:pPr algn="l" rtl="0" eaLnBrk="0">
              <a:lnSpc>
                <a:spcPct val="8633"/>
              </a:lnSpc>
            </a:pPr>
            <a:endParaRPr lang="Arial" altLang="Arial" sz="100"/>
          </a:p>
          <a:p>
            <a:pPr marL="533400" algn="l" rtl="0" eaLnBrk="0">
              <a:lnSpc>
                <a:spcPct val="96000"/>
              </a:lnSpc>
              <a:tabLst>
                <a:tab pos="688975"/>
              </a:tabLst>
            </a:pP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000" b="1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导入</a:t>
            </a:r>
            <a:endParaRPr lang="SimHei" altLang="SimHei" sz="2000"/>
          </a:p>
        </p:txBody>
      </p:sp>
      <p:pic>
        <p:nvPicPr>
          <p:cNvPr id="46" name="picture 4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368280" y="1054110"/>
            <a:ext cx="520768" cy="53976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8" name="picture 4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50" name="textbox 50"/>
          <p:cNvSpPr/>
          <p:nvPr/>
        </p:nvSpPr>
        <p:spPr>
          <a:xfrm>
            <a:off x="1320848" y="2292375"/>
            <a:ext cx="4660900" cy="2781300"/>
          </a:xfrm>
          <a:prstGeom prst="rect">
            <a:avLst/>
          </a:prstGeom>
          <a:solidFill>
            <a:srgbClr val="6AC3BD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8969"/>
              </a:lnSpc>
            </a:pPr>
            <a:endParaRPr lang="Arial" altLang="Arial" sz="100"/>
          </a:p>
          <a:p>
            <a:pPr marL="1180464" algn="l" rtl="0" eaLnBrk="0">
              <a:lnSpc>
                <a:spcPct val="92000"/>
              </a:lnSpc>
            </a:pPr>
            <a:r>
              <a:rPr sz="2100" kern="0" spc="9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(1)数据的价值；</a:t>
            </a:r>
            <a:endParaRPr lang="SimHei" altLang="SimHei" sz="2100"/>
          </a:p>
          <a:p>
            <a:pPr algn="l" rtl="0" eaLnBrk="0">
              <a:lnSpc>
                <a:spcPct val="101000"/>
              </a:lnSpc>
            </a:pPr>
            <a:endParaRPr lang="Arial" altLang="Arial" sz="1300"/>
          </a:p>
          <a:p>
            <a:pPr marL="1155064" algn="l" rtl="0" eaLnBrk="0">
              <a:lnSpc>
                <a:spcPct val="96000"/>
              </a:lnSpc>
              <a:spcBef>
                <a:spcPts val="3"/>
              </a:spcBef>
            </a:pPr>
            <a:r>
              <a:rPr sz="2100" kern="0" spc="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(2)数据的合理利用。</a:t>
            </a:r>
            <a:endParaRPr lang="SimHei" altLang="SimHei" sz="2100"/>
          </a:p>
        </p:txBody>
      </p:sp>
      <p:pic>
        <p:nvPicPr>
          <p:cNvPr id="52" name="picture 5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242058" y="2273317"/>
            <a:ext cx="3778191" cy="2825707"/>
          </a:xfrm>
          <a:prstGeom prst="rect">
            <a:avLst/>
          </a:prstGeom>
        </p:spPr>
      </p:pic>
      <p:pic>
        <p:nvPicPr>
          <p:cNvPr id="54" name="picture 5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0" y="4838711"/>
            <a:ext cx="1416020" cy="1962105"/>
          </a:xfrm>
          <a:prstGeom prst="rect">
            <a:avLst/>
          </a:prstGeom>
        </p:spPr>
      </p:pic>
      <p:sp>
        <p:nvSpPr>
          <p:cNvPr id="56" name="textbox 56"/>
          <p:cNvSpPr/>
          <p:nvPr/>
        </p:nvSpPr>
        <p:spPr>
          <a:xfrm>
            <a:off x="355580" y="1035056"/>
            <a:ext cx="1791335" cy="6064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7000"/>
              </a:lnSpc>
            </a:pPr>
            <a:endParaRPr lang="Arial" altLang="Arial" sz="1000"/>
          </a:p>
          <a:p>
            <a:pPr algn="l" rtl="0" eaLnBrk="0">
              <a:lnSpc>
                <a:spcPct val="6014"/>
              </a:lnSpc>
            </a:pPr>
            <a:endParaRPr lang="Arial" altLang="Arial" sz="100"/>
          </a:p>
          <a:p>
            <a:pPr marL="539750" algn="l" rtl="0" eaLnBrk="0">
              <a:lnSpc>
                <a:spcPct val="95000"/>
              </a:lnSpc>
              <a:tabLst>
                <a:tab pos="695959"/>
              </a:tabLst>
            </a:pPr>
            <a:r>
              <a:rPr sz="21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100" b="1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学习任务</a:t>
            </a:r>
            <a:endParaRPr lang="SimHei" altLang="SimHei" sz="2100"/>
          </a:p>
        </p:txBody>
      </p:sp>
      <p:pic>
        <p:nvPicPr>
          <p:cNvPr id="58" name="picture 5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368280" y="1047756"/>
            <a:ext cx="527077" cy="546113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60" name="table 60"/>
          <p:cNvGraphicFramePr>
            <a:graphicFrameLocks noGrp="1"/>
          </p:cNvGraphicFramePr>
          <p:nvPr/>
        </p:nvGraphicFramePr>
        <p:xfrm>
          <a:off x="5743564" y="1469991"/>
          <a:ext cx="3220084" cy="4533900"/>
        </p:xfrm>
        <a:graphic>
          <a:graphicData uri="http://schemas.openxmlformats.org/drawingml/2006/table">
            <a:tbl>
              <a:tblPr/>
              <a:tblGrid>
                <a:gridCol w="333375"/>
                <a:gridCol w="393700"/>
                <a:gridCol w="190500"/>
                <a:gridCol w="355600"/>
                <a:gridCol w="177800"/>
                <a:gridCol w="171450"/>
                <a:gridCol w="355600"/>
                <a:gridCol w="342900"/>
                <a:gridCol w="177800"/>
                <a:gridCol w="209550"/>
                <a:gridCol w="400050"/>
                <a:gridCol w="111760"/>
              </a:tblGrid>
              <a:tr h="346075">
                <a:tc gridSpan="1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500"/>
                    </a:p>
                    <a:p>
                      <a:pPr marL="919480" algn="l" rtl="0" eaLnBrk="0">
                        <a:lnSpc>
                          <a:spcPct val="95000"/>
                        </a:lnSpc>
                        <a:spcBef>
                          <a:spcPts val="6"/>
                        </a:spcBef>
                      </a:pPr>
                      <a:r>
                        <a:rPr sz="1400" b="1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学生健康体检表</a:t>
                      </a:r>
                      <a:endParaRPr lang="SimSun" altLang="SimSun" sz="1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19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95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400"/>
                    </a:p>
                    <a:p>
                      <a:pPr marL="72389" algn="l" rtl="0" eaLnBrk="0">
                        <a:lnSpc>
                          <a:spcPts val="846"/>
                        </a:lnSpc>
                        <a:spcBef>
                          <a:spcPts val="1"/>
                        </a:spcBef>
                      </a:pPr>
                      <a:r>
                        <a:rPr sz="7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姓名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400"/>
                    </a:p>
                    <a:p>
                      <a:pPr marL="63500" algn="l" rtl="0" eaLnBrk="0">
                        <a:lnSpc>
                          <a:spcPts val="846"/>
                        </a:lnSpc>
                        <a:spcBef>
                          <a:spcPts val="1"/>
                        </a:spcBef>
                      </a:pPr>
                      <a:r>
                        <a:rPr sz="7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林××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400"/>
                    </a:p>
                    <a:p>
                      <a:pPr marL="171450" algn="l" rtl="0" eaLnBrk="0">
                        <a:lnSpc>
                          <a:spcPts val="848"/>
                        </a:lnSpc>
                        <a:spcBef>
                          <a:spcPts val="4"/>
                        </a:spcBef>
                      </a:pPr>
                      <a:r>
                        <a:rPr sz="7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性别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0000"/>
                        </a:lnSpc>
                      </a:pPr>
                      <a:endParaRPr lang="Arial" altLang="Arial" sz="200"/>
                    </a:p>
                    <a:p>
                      <a:pPr marL="107950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女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400"/>
                    </a:p>
                    <a:p>
                      <a:pPr marL="254000" algn="l" rtl="0" eaLnBrk="0">
                        <a:lnSpc>
                          <a:spcPts val="846"/>
                        </a:lnSpc>
                        <a:spcBef>
                          <a:spcPts val="1"/>
                        </a:spcBef>
                      </a:pPr>
                      <a:r>
                        <a:rPr sz="7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年龄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400"/>
                    </a:p>
                    <a:p>
                      <a:pPr marL="298450" algn="l" rtl="0" eaLnBrk="0">
                        <a:lnSpc>
                          <a:spcPts val="851"/>
                        </a:lnSpc>
                        <a:spcBef>
                          <a:spcPts val="2"/>
                        </a:spcBef>
                      </a:pPr>
                      <a:r>
                        <a:rPr sz="7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12岁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13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68507"/>
                        </a:lnSpc>
                      </a:pPr>
                      <a:endParaRPr lang="Arial" altLang="Arial" sz="100"/>
                    </a:p>
                    <a:p>
                      <a:pPr marL="72389" algn="l" rtl="0" eaLnBrk="0">
                        <a:lnSpc>
                          <a:spcPct val="89000"/>
                        </a:lnSpc>
                      </a:pPr>
                      <a:r>
                        <a:rPr sz="7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身份</a:t>
                      </a:r>
                      <a:endParaRPr lang="SimSun" altLang="SimSun" sz="700"/>
                    </a:p>
                    <a:p>
                      <a:pPr marL="60325" algn="l" rtl="0" eaLnBrk="0">
                        <a:lnSpc>
                          <a:spcPts val="908"/>
                        </a:lnSpc>
                      </a:pPr>
                      <a:r>
                        <a:rPr sz="7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证号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700"/>
                    </a:p>
                    <a:p>
                      <a:pPr marL="63500" algn="l" rtl="0" eaLnBrk="0">
                        <a:lnSpc>
                          <a:spcPts val="371"/>
                        </a:lnSpc>
                        <a:spcBef>
                          <a:spcPts val="2"/>
                        </a:spcBef>
                      </a:pPr>
                      <a:r>
                        <a:rPr sz="3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……</a:t>
                      </a:r>
                      <a:r>
                        <a:rPr sz="3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      </a:t>
                      </a:r>
                      <a:r>
                        <a:rPr sz="3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         </a:t>
                      </a:r>
                      <a:r>
                        <a:rPr sz="3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………      …</a:t>
                      </a:r>
                      <a:endParaRPr lang="SimSun" altLang="SimSun" sz="3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71008"/>
                        </a:lnSpc>
                      </a:pPr>
                      <a:endParaRPr lang="Arial" altLang="Arial" sz="100"/>
                    </a:p>
                    <a:p>
                      <a:pPr marL="75564" algn="l" rtl="0" eaLnBrk="0">
                        <a:lnSpc>
                          <a:spcPct val="89000"/>
                        </a:lnSpc>
                      </a:pPr>
                      <a:r>
                        <a:rPr sz="7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家长</a:t>
                      </a:r>
                      <a:endParaRPr lang="SimSun" altLang="SimSun" sz="700"/>
                    </a:p>
                    <a:p>
                      <a:pPr marL="69850" algn="l" rtl="0" eaLnBrk="0">
                        <a:lnSpc>
                          <a:spcPts val="910"/>
                        </a:lnSpc>
                      </a:pPr>
                      <a:r>
                        <a:rPr sz="7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电话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5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600"/>
                    </a:p>
                    <a:p>
                      <a:pPr marL="584200" algn="l" rtl="0" eaLnBrk="0">
                        <a:lnSpc>
                          <a:spcPct val="79000"/>
                        </a:lnSpc>
                        <a:spcBef>
                          <a:spcPts val="1"/>
                        </a:spcBef>
                      </a:pPr>
                      <a:r>
                        <a:rPr sz="10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136**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32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300"/>
                    </a:p>
                    <a:p>
                      <a:pPr marL="72389" algn="l" rtl="0" eaLnBrk="0">
                        <a:lnSpc>
                          <a:spcPts val="848"/>
                        </a:lnSpc>
                        <a:spcBef>
                          <a:spcPts val="1"/>
                        </a:spcBef>
                      </a:pPr>
                      <a:r>
                        <a:rPr sz="7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学校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300"/>
                    </a:p>
                    <a:p>
                      <a:pPr marL="184150" algn="l" rtl="0" eaLnBrk="0">
                        <a:lnSpc>
                          <a:spcPct val="100000"/>
                        </a:lnSpc>
                        <a:spcBef>
                          <a:spcPts val="3"/>
                        </a:spcBef>
                      </a:pPr>
                      <a:r>
                        <a:rPr sz="7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杭州市**小学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300"/>
                    </a:p>
                    <a:p>
                      <a:pPr marL="75564" algn="l" rtl="0" eaLnBrk="0">
                        <a:lnSpc>
                          <a:spcPts val="851"/>
                        </a:lnSpc>
                        <a:spcBef>
                          <a:spcPts val="1"/>
                        </a:spcBef>
                      </a:pPr>
                      <a:r>
                        <a:rPr sz="7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班级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5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300"/>
                    </a:p>
                    <a:p>
                      <a:pPr marL="621665" algn="l" rtl="0" eaLnBrk="0">
                        <a:lnSpc>
                          <a:spcPts val="851"/>
                        </a:lnSpc>
                        <a:spcBef>
                          <a:spcPts val="1"/>
                        </a:spcBef>
                      </a:pPr>
                      <a:r>
                        <a:rPr sz="7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603班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8600"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800"/>
                    </a:p>
                    <a:p>
                      <a:pPr marL="72389" algn="l" rtl="0" eaLnBrk="0">
                        <a:lnSpc>
                          <a:spcPct val="107000"/>
                        </a:lnSpc>
                        <a:spcBef>
                          <a:spcPts val="6"/>
                        </a:spcBef>
                      </a:pPr>
                      <a:r>
                        <a:rPr sz="7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既往</a:t>
                      </a:r>
                      <a:r>
                        <a:rPr sz="7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7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病史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5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Arial" altLang="Arial" sz="300"/>
                    </a:p>
                    <a:p>
                      <a:pPr marL="323215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近期发热史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5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Arial" altLang="Arial" sz="300"/>
                    </a:p>
                    <a:p>
                      <a:pPr marL="679450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无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765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500"/>
                    </a:p>
                    <a:p>
                      <a:pPr marL="196850" algn="l" rtl="0" eaLnBrk="0">
                        <a:lnSpc>
                          <a:spcPts val="848"/>
                        </a:lnSpc>
                        <a:spcBef>
                          <a:spcPts val="3"/>
                        </a:spcBef>
                      </a:pPr>
                      <a:r>
                        <a:rPr sz="7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其他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8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500"/>
                    </a:p>
                    <a:p>
                      <a:pPr marL="869950" algn="l" rtl="0" eaLnBrk="0">
                        <a:lnSpc>
                          <a:spcPts val="846"/>
                        </a:lnSpc>
                      </a:pPr>
                      <a:r>
                        <a:rPr sz="7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无既往病史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32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Arial" altLang="Arial" sz="300"/>
                    </a:p>
                    <a:p>
                      <a:pPr marL="72389" algn="l" rtl="0" eaLnBrk="0">
                        <a:lnSpc>
                          <a:spcPts val="859"/>
                        </a:lnSpc>
                        <a:spcBef>
                          <a:spcPts val="2"/>
                        </a:spcBef>
                      </a:pPr>
                      <a:r>
                        <a:rPr sz="7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血压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300"/>
                    </a:p>
                    <a:p>
                      <a:pPr marL="146050" algn="l" rtl="0" eaLnBrk="0">
                        <a:lnSpc>
                          <a:spcPct val="100000"/>
                        </a:lnSpc>
                        <a:spcBef>
                          <a:spcPts val="3"/>
                        </a:spcBef>
                      </a:pPr>
                      <a:r>
                        <a:rPr sz="7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收缩压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400"/>
                    </a:p>
                    <a:p>
                      <a:pPr marL="209550" algn="l" rtl="0" eaLnBrk="0">
                        <a:lnSpc>
                          <a:spcPct val="83000"/>
                        </a:lnSpc>
                      </a:pPr>
                      <a:r>
                        <a:rPr sz="7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90</a:t>
                      </a:r>
                      <a:r>
                        <a:rPr sz="7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mmHg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300"/>
                    </a:p>
                    <a:p>
                      <a:pPr marL="203200" algn="l" rtl="0" eaLnBrk="0">
                        <a:lnSpc>
                          <a:spcPts val="851"/>
                        </a:lnSpc>
                        <a:spcBef>
                          <a:spcPts val="1"/>
                        </a:spcBef>
                      </a:pPr>
                      <a:r>
                        <a:rPr sz="7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舒张压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400"/>
                    </a:p>
                    <a:p>
                      <a:pPr marL="247650" algn="l" rtl="0" eaLnBrk="0">
                        <a:lnSpc>
                          <a:spcPct val="83000"/>
                        </a:lnSpc>
                      </a:pPr>
                      <a:r>
                        <a:rPr sz="7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65</a:t>
                      </a:r>
                      <a:r>
                        <a:rPr sz="7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mmHg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68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300"/>
                    </a:p>
                    <a:p>
                      <a:pPr marL="72389" algn="l" rtl="0" eaLnBrk="0">
                        <a:lnSpc>
                          <a:spcPts val="846"/>
                        </a:lnSpc>
                        <a:spcBef>
                          <a:spcPts val="2"/>
                        </a:spcBef>
                      </a:pPr>
                      <a:r>
                        <a:rPr sz="7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身高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5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300"/>
                    </a:p>
                    <a:p>
                      <a:pPr marL="476250" algn="l" rtl="0" eaLnBrk="0">
                        <a:lnSpc>
                          <a:spcPts val="846"/>
                        </a:lnSpc>
                        <a:spcBef>
                          <a:spcPts val="2"/>
                        </a:spcBef>
                      </a:pPr>
                      <a:r>
                        <a:rPr sz="7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155厘米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300"/>
                    </a:p>
                    <a:p>
                      <a:pPr marL="254000" algn="l" rtl="0" eaLnBrk="0">
                        <a:lnSpc>
                          <a:spcPts val="851"/>
                        </a:lnSpc>
                        <a:spcBef>
                          <a:spcPts val="1"/>
                        </a:spcBef>
                      </a:pPr>
                      <a:r>
                        <a:rPr sz="7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体重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300"/>
                    </a:p>
                    <a:p>
                      <a:pPr marL="247650" algn="l" rtl="0" eaLnBrk="0">
                        <a:lnSpc>
                          <a:spcPts val="846"/>
                        </a:lnSpc>
                        <a:spcBef>
                          <a:spcPts val="2"/>
                        </a:spcBef>
                      </a:pPr>
                      <a:r>
                        <a:rPr sz="7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39千克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4150"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ct val="6925"/>
                        </a:lnSpc>
                      </a:pPr>
                      <a:endParaRPr lang="Arial" altLang="Arial" sz="100"/>
                    </a:p>
                    <a:p>
                      <a:pPr marL="72389" algn="l" rtl="0" eaLnBrk="0">
                        <a:lnSpc>
                          <a:spcPct val="100000"/>
                        </a:lnSpc>
                      </a:pPr>
                      <a:r>
                        <a:rPr sz="7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内科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300"/>
                    </a:p>
                    <a:p>
                      <a:pPr marL="241300" algn="l" rtl="0" eaLnBrk="0">
                        <a:lnSpc>
                          <a:spcPts val="903"/>
                        </a:lnSpc>
                        <a:spcBef>
                          <a:spcPts val="3"/>
                        </a:spcBef>
                      </a:pPr>
                      <a:r>
                        <a:rPr sz="7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心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300"/>
                    </a:p>
                    <a:p>
                      <a:pPr marL="253365" algn="l" rtl="0" eaLnBrk="0">
                        <a:lnSpc>
                          <a:spcPts val="848"/>
                        </a:lnSpc>
                        <a:spcBef>
                          <a:spcPts val="2"/>
                        </a:spcBef>
                      </a:pPr>
                      <a:r>
                        <a:rPr sz="7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正常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300"/>
                    </a:p>
                    <a:p>
                      <a:pPr marL="298450" algn="l" rtl="0" eaLnBrk="0">
                        <a:lnSpc>
                          <a:spcPts val="851"/>
                        </a:lnSpc>
                        <a:spcBef>
                          <a:spcPts val="1"/>
                        </a:spcBef>
                      </a:pPr>
                      <a:r>
                        <a:rPr sz="7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肺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300"/>
                    </a:p>
                    <a:p>
                      <a:pPr marL="298450" algn="l" rtl="0" eaLnBrk="0">
                        <a:lnSpc>
                          <a:spcPts val="848"/>
                        </a:lnSpc>
                        <a:spcBef>
                          <a:spcPts val="2"/>
                        </a:spcBef>
                      </a:pPr>
                      <a:r>
                        <a:rPr sz="7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正常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685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300"/>
                    </a:p>
                    <a:p>
                      <a:pPr marL="241300" algn="l" rtl="0" eaLnBrk="0">
                        <a:lnSpc>
                          <a:spcPts val="854"/>
                        </a:lnSpc>
                      </a:pPr>
                      <a:r>
                        <a:rPr sz="7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肝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300"/>
                    </a:p>
                    <a:p>
                      <a:pPr marL="253365" algn="l" rtl="0" eaLnBrk="0">
                        <a:lnSpc>
                          <a:spcPts val="848"/>
                        </a:lnSpc>
                        <a:spcBef>
                          <a:spcPts val="2"/>
                        </a:spcBef>
                      </a:pPr>
                      <a:r>
                        <a:rPr sz="7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正常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300"/>
                    </a:p>
                    <a:p>
                      <a:pPr marL="298450" algn="l" rtl="0" eaLnBrk="0">
                        <a:lnSpc>
                          <a:spcPts val="846"/>
                        </a:lnSpc>
                        <a:spcBef>
                          <a:spcPts val="2"/>
                        </a:spcBef>
                      </a:pPr>
                      <a:r>
                        <a:rPr sz="7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脾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300"/>
                    </a:p>
                    <a:p>
                      <a:pPr marL="298450" algn="l" rtl="0" eaLnBrk="0">
                        <a:lnSpc>
                          <a:spcPts val="848"/>
                        </a:lnSpc>
                        <a:spcBef>
                          <a:spcPts val="2"/>
                        </a:spcBef>
                      </a:pPr>
                      <a:r>
                        <a:rPr sz="7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正常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1450">
                <a:tc row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822"/>
                        </a:lnSpc>
                      </a:pPr>
                      <a:endParaRPr lang="Arial" altLang="Arial" sz="100"/>
                    </a:p>
                    <a:p>
                      <a:pPr marL="72389" algn="l" rtl="0" eaLnBrk="0">
                        <a:lnSpc>
                          <a:spcPct val="100000"/>
                        </a:lnSpc>
                      </a:pPr>
                      <a:r>
                        <a:rPr sz="7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外科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8000"/>
                        </a:lnSpc>
                      </a:pPr>
                      <a:endParaRPr lang="Arial" altLang="Arial" sz="200"/>
                    </a:p>
                    <a:p>
                      <a:pPr marL="196850" algn="l" rtl="0" eaLnBrk="0">
                        <a:lnSpc>
                          <a:spcPts val="848"/>
                        </a:lnSpc>
                        <a:spcBef>
                          <a:spcPts val="2"/>
                        </a:spcBef>
                      </a:pPr>
                      <a:r>
                        <a:rPr sz="7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皮肤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8000"/>
                        </a:lnSpc>
                      </a:pPr>
                      <a:endParaRPr lang="Arial" altLang="Arial" sz="200"/>
                    </a:p>
                    <a:p>
                      <a:pPr marL="253365" algn="l" rtl="0" eaLnBrk="0">
                        <a:lnSpc>
                          <a:spcPts val="848"/>
                        </a:lnSpc>
                        <a:spcBef>
                          <a:spcPts val="2"/>
                        </a:spcBef>
                      </a:pPr>
                      <a:r>
                        <a:rPr sz="7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正常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5000"/>
                        </a:lnSpc>
                      </a:pPr>
                      <a:endParaRPr lang="Arial" altLang="Arial" sz="200"/>
                    </a:p>
                    <a:p>
                      <a:pPr marL="203200" algn="l" rtl="0" eaLnBrk="0">
                        <a:lnSpc>
                          <a:spcPct val="100000"/>
                        </a:lnSpc>
                        <a:spcBef>
                          <a:spcPts val="2"/>
                        </a:spcBef>
                      </a:pPr>
                      <a:r>
                        <a:rPr sz="7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淋巴结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8000"/>
                        </a:lnSpc>
                      </a:pPr>
                      <a:endParaRPr lang="Arial" altLang="Arial" sz="200"/>
                    </a:p>
                    <a:p>
                      <a:pPr marL="247650" algn="l" rtl="0" eaLnBrk="0">
                        <a:lnSpc>
                          <a:spcPts val="848"/>
                        </a:lnSpc>
                        <a:spcBef>
                          <a:spcPts val="2"/>
                        </a:spcBef>
                      </a:pPr>
                      <a:r>
                        <a:rPr sz="7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未触及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415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300"/>
                    </a:p>
                    <a:p>
                      <a:pPr marL="196850" algn="l" rtl="0" eaLnBrk="0">
                        <a:lnSpc>
                          <a:spcPts val="846"/>
                        </a:lnSpc>
                        <a:spcBef>
                          <a:spcPts val="3"/>
                        </a:spcBef>
                      </a:pPr>
                      <a:r>
                        <a:rPr sz="7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头部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300"/>
                    </a:p>
                    <a:p>
                      <a:pPr marL="253365" algn="l" rtl="0" eaLnBrk="0">
                        <a:lnSpc>
                          <a:spcPts val="848"/>
                        </a:lnSpc>
                        <a:spcBef>
                          <a:spcPts val="2"/>
                        </a:spcBef>
                      </a:pPr>
                      <a:r>
                        <a:rPr sz="7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正常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300"/>
                    </a:p>
                    <a:p>
                      <a:pPr marL="254000" algn="l" rtl="0" eaLnBrk="0">
                        <a:lnSpc>
                          <a:spcPts val="846"/>
                        </a:lnSpc>
                        <a:spcBef>
                          <a:spcPts val="3"/>
                        </a:spcBef>
                      </a:pPr>
                      <a:r>
                        <a:rPr sz="7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颈部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300"/>
                    </a:p>
                    <a:p>
                      <a:pPr marL="298450" algn="l" rtl="0" eaLnBrk="0">
                        <a:lnSpc>
                          <a:spcPts val="848"/>
                        </a:lnSpc>
                        <a:spcBef>
                          <a:spcPts val="2"/>
                        </a:spcBef>
                      </a:pPr>
                      <a:r>
                        <a:rPr sz="7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正常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300"/>
                    </a:p>
                    <a:p>
                      <a:pPr marL="196850" algn="l" rtl="0" eaLnBrk="0">
                        <a:lnSpc>
                          <a:spcPts val="846"/>
                        </a:lnSpc>
                        <a:spcBef>
                          <a:spcPts val="2"/>
                        </a:spcBef>
                      </a:pPr>
                      <a:r>
                        <a:rPr sz="7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胸部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300"/>
                    </a:p>
                    <a:p>
                      <a:pPr marL="253365" algn="l" rtl="0" eaLnBrk="0">
                        <a:lnSpc>
                          <a:spcPts val="848"/>
                        </a:lnSpc>
                        <a:spcBef>
                          <a:spcPts val="1"/>
                        </a:spcBef>
                      </a:pPr>
                      <a:r>
                        <a:rPr sz="7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正常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300"/>
                    </a:p>
                    <a:p>
                      <a:pPr marL="254000" algn="l" rtl="0" eaLnBrk="0">
                        <a:lnSpc>
                          <a:spcPct val="100000"/>
                        </a:lnSpc>
                        <a:spcBef>
                          <a:spcPts val="3"/>
                        </a:spcBef>
                      </a:pPr>
                      <a:r>
                        <a:rPr sz="7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脊椎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300"/>
                    </a:p>
                    <a:p>
                      <a:pPr marL="298450" algn="l" rtl="0" eaLnBrk="0">
                        <a:lnSpc>
                          <a:spcPts val="848"/>
                        </a:lnSpc>
                        <a:spcBef>
                          <a:spcPts val="1"/>
                        </a:spcBef>
                      </a:pPr>
                      <a:r>
                        <a:rPr sz="7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正常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415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300"/>
                    </a:p>
                    <a:p>
                      <a:pPr marL="198120" algn="l" rtl="0" eaLnBrk="0">
                        <a:lnSpc>
                          <a:spcPts val="851"/>
                        </a:lnSpc>
                        <a:spcBef>
                          <a:spcPts val="1"/>
                        </a:spcBef>
                      </a:pPr>
                      <a:r>
                        <a:rPr sz="700" b="1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四肢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300"/>
                    </a:p>
                    <a:p>
                      <a:pPr marL="253365" algn="l" rtl="0" eaLnBrk="0">
                        <a:lnSpc>
                          <a:spcPts val="848"/>
                        </a:lnSpc>
                        <a:spcBef>
                          <a:spcPts val="2"/>
                        </a:spcBef>
                      </a:pPr>
                      <a:r>
                        <a:rPr sz="7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正常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300"/>
                    </a:p>
                    <a:p>
                      <a:pPr marL="254000" algn="l" rtl="0" eaLnBrk="0">
                        <a:lnSpc>
                          <a:spcPts val="848"/>
                        </a:lnSpc>
                        <a:spcBef>
                          <a:spcPts val="2"/>
                        </a:spcBef>
                      </a:pPr>
                      <a:r>
                        <a:rPr sz="7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关节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300"/>
                    </a:p>
                    <a:p>
                      <a:pPr marL="298450" algn="l" rtl="0" eaLnBrk="0">
                        <a:lnSpc>
                          <a:spcPts val="848"/>
                        </a:lnSpc>
                        <a:spcBef>
                          <a:spcPts val="2"/>
                        </a:spcBef>
                      </a:pPr>
                      <a:r>
                        <a:rPr sz="7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正常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9550"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220"/>
                        </a:lnSpc>
                      </a:pPr>
                      <a:endParaRPr lang="Arial" altLang="Arial" sz="100"/>
                    </a:p>
                    <a:p>
                      <a:pPr marL="72389" algn="l" rtl="0" eaLnBrk="0">
                        <a:lnSpc>
                          <a:spcPct val="100000"/>
                        </a:lnSpc>
                      </a:pPr>
                      <a:r>
                        <a:rPr sz="7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眼科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Arial" altLang="Arial" sz="300"/>
                    </a:p>
                    <a:p>
                      <a:pPr marL="102870" algn="l" rtl="0" eaLnBrk="0">
                        <a:lnSpc>
                          <a:spcPts val="846"/>
                        </a:lnSpc>
                        <a:spcBef>
                          <a:spcPts val="1"/>
                        </a:spcBef>
                      </a:pPr>
                      <a:r>
                        <a:rPr sz="700" b="1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裸眼视力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300"/>
                    </a:p>
                    <a:p>
                      <a:pPr marL="209550" algn="l" rtl="0" eaLnBrk="0">
                        <a:lnSpc>
                          <a:spcPct val="97000"/>
                        </a:lnSpc>
                        <a:spcBef>
                          <a:spcPts val="3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右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500"/>
                    </a:p>
                    <a:p>
                      <a:pPr marL="183514" algn="l" rtl="0" eaLnBrk="0">
                        <a:lnSpc>
                          <a:spcPct val="83000"/>
                        </a:lnSpc>
                        <a:spcBef>
                          <a:spcPts val="5"/>
                        </a:spcBef>
                      </a:pPr>
                      <a:r>
                        <a:rPr sz="7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5.2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300"/>
                    </a:p>
                    <a:p>
                      <a:pPr marL="221615" algn="l" rtl="0" eaLnBrk="0">
                        <a:lnSpc>
                          <a:spcPct val="100000"/>
                        </a:lnSpc>
                        <a:spcBef>
                          <a:spcPts val="3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左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500"/>
                    </a:p>
                    <a:p>
                      <a:pPr marL="241300" algn="l" rtl="0" eaLnBrk="0">
                        <a:lnSpc>
                          <a:spcPct val="83000"/>
                        </a:lnSpc>
                        <a:spcBef>
                          <a:spcPts val="5"/>
                        </a:spcBef>
                      </a:pPr>
                      <a:r>
                        <a:rPr sz="7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5.2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955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Arial" altLang="Arial" sz="300"/>
                    </a:p>
                    <a:p>
                      <a:pPr marL="198120" algn="l" rtl="0" eaLnBrk="0">
                        <a:lnSpc>
                          <a:spcPts val="848"/>
                        </a:lnSpc>
                        <a:spcBef>
                          <a:spcPts val="1"/>
                        </a:spcBef>
                      </a:pPr>
                      <a:r>
                        <a:rPr sz="700" b="1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色觉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400"/>
                    </a:p>
                    <a:p>
                      <a:pPr marL="81914" algn="l" rtl="0" eaLnBrk="0">
                        <a:lnSpc>
                          <a:spcPts val="848"/>
                        </a:lnSpc>
                        <a:spcBef>
                          <a:spcPts val="3"/>
                        </a:spcBef>
                      </a:pPr>
                      <a:r>
                        <a:rPr sz="7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正常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400"/>
                    </a:p>
                    <a:p>
                      <a:pPr marL="75564" algn="l" rtl="0" eaLnBrk="0">
                        <a:lnSpc>
                          <a:spcPts val="862"/>
                        </a:lnSpc>
                        <a:spcBef>
                          <a:spcPts val="4"/>
                        </a:spcBef>
                      </a:pPr>
                      <a:r>
                        <a:rPr sz="7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沙眼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400"/>
                    </a:p>
                    <a:p>
                      <a:pPr marL="298450" algn="l" rtl="0" eaLnBrk="0">
                        <a:lnSpc>
                          <a:spcPts val="848"/>
                        </a:lnSpc>
                        <a:spcBef>
                          <a:spcPts val="3"/>
                        </a:spcBef>
                      </a:pPr>
                      <a:r>
                        <a:rPr sz="7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无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400"/>
                    </a:p>
                    <a:p>
                      <a:pPr marL="50800" algn="l" rtl="0" eaLnBrk="0">
                        <a:lnSpc>
                          <a:spcPts val="848"/>
                        </a:lnSpc>
                        <a:spcBef>
                          <a:spcPts val="3"/>
                        </a:spcBef>
                      </a:pPr>
                      <a:r>
                        <a:rPr sz="7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结膜炎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4000"/>
                        </a:lnSpc>
                      </a:pPr>
                      <a:endParaRPr lang="Arial" altLang="Arial" sz="200"/>
                    </a:p>
                    <a:p>
                      <a:pPr marL="146050" algn="l" rtl="0" eaLnBrk="0">
                        <a:lnSpc>
                          <a:spcPct val="95000"/>
                        </a:lnSpc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无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68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300"/>
                    </a:p>
                    <a:p>
                      <a:pPr marL="72389" algn="l" rtl="0" eaLnBrk="0">
                        <a:lnSpc>
                          <a:spcPts val="846"/>
                        </a:lnSpc>
                        <a:spcBef>
                          <a:spcPts val="2"/>
                        </a:spcBef>
                      </a:pPr>
                      <a:r>
                        <a:rPr sz="7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口</a:t>
                      </a:r>
                      <a:r>
                        <a:rPr sz="700" kern="0" spc="-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7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腔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300"/>
                    </a:p>
                    <a:p>
                      <a:pPr marL="198120" algn="l" rtl="0" eaLnBrk="0">
                        <a:lnSpc>
                          <a:spcPts val="851"/>
                        </a:lnSpc>
                        <a:spcBef>
                          <a:spcPts val="1"/>
                        </a:spcBef>
                      </a:pPr>
                      <a:r>
                        <a:rPr sz="700" b="1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牙齿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300"/>
                    </a:p>
                    <a:p>
                      <a:pPr marL="209550" algn="l" rtl="0" eaLnBrk="0">
                        <a:lnSpc>
                          <a:spcPts val="848"/>
                        </a:lnSpc>
                        <a:spcBef>
                          <a:spcPts val="1"/>
                        </a:spcBef>
                      </a:pPr>
                      <a:r>
                        <a:rPr sz="7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无龋齿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300"/>
                    </a:p>
                    <a:p>
                      <a:pPr marL="254000" algn="l" rtl="0" eaLnBrk="0">
                        <a:lnSpc>
                          <a:spcPts val="851"/>
                        </a:lnSpc>
                        <a:spcBef>
                          <a:spcPts val="1"/>
                        </a:spcBef>
                      </a:pPr>
                      <a:r>
                        <a:rPr sz="700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牙周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300"/>
                    </a:p>
                    <a:p>
                      <a:pPr marL="298450" algn="l" rtl="0" eaLnBrk="0">
                        <a:lnSpc>
                          <a:spcPts val="848"/>
                        </a:lnSpc>
                        <a:spcBef>
                          <a:spcPts val="1"/>
                        </a:spcBef>
                      </a:pPr>
                      <a:r>
                        <a:rPr sz="7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正常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1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"/>
                    </a:p>
                    <a:p>
                      <a:pPr marL="74294" algn="l" rtl="0" eaLnBrk="0">
                        <a:lnSpc>
                          <a:spcPct val="89000"/>
                        </a:lnSpc>
                      </a:pPr>
                      <a:r>
                        <a:rPr sz="700" b="1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体检</a:t>
                      </a:r>
                      <a:endParaRPr lang="SimSun" altLang="SimSun" sz="700"/>
                    </a:p>
                    <a:p>
                      <a:pPr marL="74294" algn="l" rtl="0" eaLnBrk="0">
                        <a:lnSpc>
                          <a:spcPts val="1005"/>
                        </a:lnSpc>
                      </a:pPr>
                      <a:r>
                        <a:rPr sz="700" b="1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结论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10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600"/>
                    </a:p>
                    <a:p>
                      <a:pPr marL="1073150" algn="l" rtl="0" eaLnBrk="0">
                        <a:lnSpc>
                          <a:spcPts val="846"/>
                        </a:lnSpc>
                        <a:spcBef>
                          <a:spcPts val="3"/>
                        </a:spcBef>
                      </a:pPr>
                      <a:r>
                        <a:rPr sz="7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未见明显异常。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38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300"/>
                    </a:p>
                    <a:p>
                      <a:pPr marL="74294" algn="l" rtl="0" eaLnBrk="0">
                        <a:lnSpc>
                          <a:spcPct val="89000"/>
                        </a:lnSpc>
                        <a:spcBef>
                          <a:spcPts val="1"/>
                        </a:spcBef>
                      </a:pPr>
                      <a:r>
                        <a:rPr sz="700" b="1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健康</a:t>
                      </a:r>
                      <a:endParaRPr lang="SimSun" altLang="SimSun" sz="700"/>
                    </a:p>
                    <a:p>
                      <a:pPr marL="61594" algn="l" rtl="0" eaLnBrk="0">
                        <a:lnSpc>
                          <a:spcPts val="952"/>
                        </a:lnSpc>
                      </a:pPr>
                      <a:r>
                        <a:rPr sz="700" b="1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建议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10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700"/>
                    </a:p>
                    <a:p>
                      <a:pPr marL="405765" algn="l" rtl="0" eaLnBrk="0">
                        <a:lnSpc>
                          <a:spcPts val="846"/>
                        </a:lnSpc>
                        <a:spcBef>
                          <a:spcPts val="7"/>
                        </a:spcBef>
                      </a:pPr>
                      <a:r>
                        <a:rPr sz="7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请保持健康的生活方式，合理饮食，定期体检。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4325">
                <a:tc gridSpan="1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100"/>
                    </a:p>
                    <a:p>
                      <a:pPr algn="r" rtl="0" eaLnBrk="0">
                        <a:lnSpc>
                          <a:spcPts val="846"/>
                        </a:lnSpc>
                        <a:spcBef>
                          <a:spcPts val="1"/>
                        </a:spcBef>
                      </a:pPr>
                      <a:r>
                        <a:rPr sz="7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体检日期：2022年</a:t>
                      </a:r>
                      <a:r>
                        <a:rPr sz="7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10月12日</a:t>
                      </a:r>
                      <a:endParaRPr lang="SimSun" altLang="SimSun" sz="700"/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200"/>
                    </a:p>
                    <a:p>
                      <a:pPr marL="15875" algn="l" rtl="0" eaLnBrk="0">
                        <a:lnSpc>
                          <a:spcPts val="851"/>
                        </a:lnSpc>
                        <a:spcBef>
                          <a:spcPts val="1"/>
                        </a:spcBef>
                      </a:pPr>
                      <a:r>
                        <a:rPr sz="7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医生签名：李医生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2" name="picture 6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092223" y="2286022"/>
            <a:ext cx="3397185" cy="2793943"/>
          </a:xfrm>
          <a:prstGeom prst="rect">
            <a:avLst/>
          </a:prstGeom>
        </p:spPr>
      </p:pic>
      <p:pic>
        <p:nvPicPr>
          <p:cNvPr id="64" name="picture 6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0" y="4838711"/>
            <a:ext cx="1428745" cy="1962105"/>
          </a:xfrm>
          <a:prstGeom prst="rect">
            <a:avLst/>
          </a:prstGeom>
        </p:spPr>
      </p:pic>
      <p:pic>
        <p:nvPicPr>
          <p:cNvPr id="66" name="picture 6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68280" y="1054110"/>
            <a:ext cx="520768" cy="539760"/>
          </a:xfrm>
          <a:prstGeom prst="rect">
            <a:avLst/>
          </a:prstGeom>
        </p:spPr>
      </p:pic>
      <p:pic>
        <p:nvPicPr>
          <p:cNvPr id="68" name="picture 6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46071" y="920775"/>
            <a:ext cx="10369497" cy="171451"/>
          </a:xfrm>
          <a:prstGeom prst="rect">
            <a:avLst/>
          </a:prstGeom>
        </p:spPr>
      </p:pic>
      <p:pic>
        <p:nvPicPr>
          <p:cNvPr id="70" name="picture 7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971602" y="6489682"/>
            <a:ext cx="9550383" cy="184153"/>
          </a:xfrm>
          <a:prstGeom prst="rect">
            <a:avLst/>
          </a:prstGeom>
        </p:spPr>
      </p:pic>
      <p:sp>
        <p:nvSpPr>
          <p:cNvPr id="72" name="textbox 72"/>
          <p:cNvSpPr/>
          <p:nvPr/>
        </p:nvSpPr>
        <p:spPr>
          <a:xfrm>
            <a:off x="1032634" y="1219846"/>
            <a:ext cx="556894" cy="3397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305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21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导入</a:t>
            </a:r>
            <a:endParaRPr lang="SimHei" altLang="SimHei" sz="2100"/>
          </a:p>
        </p:txBody>
      </p:sp>
      <p:sp>
        <p:nvSpPr>
          <p:cNvPr id="74" name="textbox 74"/>
          <p:cNvSpPr/>
          <p:nvPr/>
        </p:nvSpPr>
        <p:spPr>
          <a:xfrm>
            <a:off x="7025490" y="6151688"/>
            <a:ext cx="680084" cy="2165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225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3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体检报告</a:t>
            </a:r>
            <a:endParaRPr lang="SimHei" altLang="SimHei" sz="13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picture 7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pic>
        <p:nvPicPr>
          <p:cNvPr id="78" name="picture 7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6243" y="882660"/>
            <a:ext cx="3835401" cy="5657843"/>
          </a:xfrm>
          <a:prstGeom prst="rect">
            <a:avLst/>
          </a:prstGeom>
        </p:spPr>
      </p:pic>
      <p:sp>
        <p:nvSpPr>
          <p:cNvPr id="80" name="textbox 80"/>
          <p:cNvSpPr/>
          <p:nvPr/>
        </p:nvSpPr>
        <p:spPr>
          <a:xfrm>
            <a:off x="3975057" y="3238487"/>
            <a:ext cx="6077584" cy="1701800"/>
          </a:xfrm>
          <a:prstGeom prst="rect">
            <a:avLst/>
          </a:prstGeom>
          <a:solidFill>
            <a:srgbClr val="6BC4BE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marL="1061085" algn="l" rtl="0" eaLnBrk="0">
              <a:lnSpc>
                <a:spcPct val="97000"/>
              </a:lnSpc>
              <a:spcBef>
                <a:spcPts val="4"/>
              </a:spcBef>
            </a:pPr>
            <a:r>
              <a:rPr sz="3800" b="1" kern="0" spc="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一、感受数据有价值</a:t>
            </a:r>
            <a:endParaRPr lang="SimHei" altLang="SimHei" sz="38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2" name="picture 8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84" name="textbox 84"/>
          <p:cNvSpPr/>
          <p:nvPr/>
        </p:nvSpPr>
        <p:spPr>
          <a:xfrm>
            <a:off x="3674134" y="2968364"/>
            <a:ext cx="5667375" cy="22999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586"/>
              </a:lnSpc>
            </a:pPr>
            <a:endParaRPr lang="Arial" altLang="Arial" sz="100"/>
          </a:p>
          <a:p>
            <a:pPr marL="147954" algn="l" rtl="0" eaLnBrk="0">
              <a:lnSpc>
                <a:spcPct val="96000"/>
              </a:lnSpc>
            </a:pP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四</a:t>
            </a:r>
            <a:endParaRPr lang="SimSun" altLang="SimSun" sz="13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r" rtl="0" eaLnBrk="0">
              <a:lnSpc>
                <a:spcPct val="96000"/>
              </a:lnSpc>
              <a:spcBef>
                <a:spcPts val="637"/>
              </a:spcBef>
            </a:pPr>
            <a:r>
              <a:rPr sz="2100" b="1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数据在信息社会中具有重要的作用。数据的价</a:t>
            </a:r>
            <a:endParaRPr lang="SimHei" altLang="SimHei" sz="2100"/>
          </a:p>
          <a:p>
            <a:pPr marL="12700" algn="l" rtl="0" eaLnBrk="0">
              <a:lnSpc>
                <a:spcPct val="92000"/>
              </a:lnSpc>
              <a:spcBef>
                <a:spcPts val="1335"/>
              </a:spcBef>
            </a:pPr>
            <a:r>
              <a:rPr sz="2100" b="1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值在各个领域中不断展现，合</a:t>
            </a:r>
            <a:r>
              <a:rPr sz="2100" b="1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理使用数据，可以</a:t>
            </a:r>
            <a:endParaRPr lang="SimHei" altLang="SimHei" sz="2100"/>
          </a:p>
          <a:p>
            <a:pPr marL="945514" algn="l" rtl="0" eaLnBrk="0">
              <a:lnSpc>
                <a:spcPct val="92000"/>
              </a:lnSpc>
              <a:spcBef>
                <a:spcPts val="1432"/>
              </a:spcBef>
            </a:pPr>
            <a:r>
              <a:rPr sz="2100" b="1" kern="0" spc="-1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提高生产效率，政善生活质量。</a:t>
            </a:r>
            <a:endParaRPr lang="SimHei" altLang="SimHei" sz="2100"/>
          </a:p>
          <a:p>
            <a:pPr marL="154939" algn="l" rtl="0" eaLnBrk="0">
              <a:lnSpc>
                <a:spcPct val="79000"/>
              </a:lnSpc>
              <a:spcBef>
                <a:spcPts val="1537"/>
              </a:spcBef>
            </a:pPr>
            <a:r>
              <a:rPr sz="1300" kern="0" spc="-30">
                <a:solidFill>
                  <a:srgbClr val="0AC4B7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e)</a:t>
            </a:r>
            <a:endParaRPr lang="Times New Roman" altLang="Times New Roman" sz="1300"/>
          </a:p>
          <a:p>
            <a:pPr algn="l" rtl="0" eaLnBrk="0">
              <a:lnSpc>
                <a:spcPct val="101000"/>
              </a:lnSpc>
            </a:pPr>
            <a:endParaRPr lang="Arial" altLang="Arial" sz="700"/>
          </a:p>
          <a:p>
            <a:pPr marL="128904" algn="l" rtl="0" eaLnBrk="0">
              <a:lnSpc>
                <a:spcPct val="79000"/>
              </a:lnSpc>
              <a:spcBef>
                <a:spcPts val="3"/>
              </a:spcBef>
            </a:pPr>
            <a:r>
              <a:rPr sz="1100" kern="0" spc="-20">
                <a:solidFill>
                  <a:srgbClr val="0AC4B7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P)</a:t>
            </a:r>
            <a:endParaRPr lang="Times New Roman" altLang="Times New Roman" sz="1100"/>
          </a:p>
        </p:txBody>
      </p:sp>
      <p:sp>
        <p:nvSpPr>
          <p:cNvPr id="86" name="textbox 86"/>
          <p:cNvSpPr/>
          <p:nvPr/>
        </p:nvSpPr>
        <p:spPr>
          <a:xfrm>
            <a:off x="962716" y="1230300"/>
            <a:ext cx="573405" cy="3371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355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100" b="1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建构</a:t>
            </a:r>
            <a:endParaRPr lang="SimHei" altLang="SimHei" sz="2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8" name="picture 8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90" name="textbox 90"/>
          <p:cNvSpPr/>
          <p:nvPr/>
        </p:nvSpPr>
        <p:spPr>
          <a:xfrm>
            <a:off x="1352501" y="2279669"/>
            <a:ext cx="4616450" cy="2794000"/>
          </a:xfrm>
          <a:prstGeom prst="rect">
            <a:avLst/>
          </a:prstGeom>
          <a:solidFill>
            <a:srgbClr val="6AC3BD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422909" algn="l" rtl="0" eaLnBrk="0">
              <a:lnSpc>
                <a:spcPct val="96000"/>
              </a:lnSpc>
              <a:spcBef>
                <a:spcPts val="7"/>
              </a:spcBef>
            </a:pPr>
            <a:r>
              <a:rPr sz="2100" b="1" kern="0" spc="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数据的意义和价值你</a:t>
            </a:r>
            <a:r>
              <a:rPr sz="2100" b="1" kern="0" spc="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了解多少?</a:t>
            </a:r>
            <a:endParaRPr lang="SimHei" altLang="SimHei" sz="2100"/>
          </a:p>
        </p:txBody>
      </p:sp>
      <p:pic>
        <p:nvPicPr>
          <p:cNvPr id="92" name="picture 9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565854" y="2070103"/>
            <a:ext cx="3238496" cy="2743196"/>
          </a:xfrm>
          <a:prstGeom prst="rect">
            <a:avLst/>
          </a:prstGeom>
        </p:spPr>
      </p:pic>
      <p:pic>
        <p:nvPicPr>
          <p:cNvPr id="94" name="picture 9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0" y="4838711"/>
            <a:ext cx="1416020" cy="1962105"/>
          </a:xfrm>
          <a:prstGeom prst="rect">
            <a:avLst/>
          </a:prstGeom>
        </p:spPr>
      </p:pic>
      <p:sp>
        <p:nvSpPr>
          <p:cNvPr id="96" name="textbox 96"/>
          <p:cNvSpPr/>
          <p:nvPr/>
        </p:nvSpPr>
        <p:spPr>
          <a:xfrm>
            <a:off x="361996" y="1041410"/>
            <a:ext cx="1250314" cy="6026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marL="527050" algn="l" rtl="0" eaLnBrk="0">
              <a:lnSpc>
                <a:spcPct val="96000"/>
              </a:lnSpc>
              <a:spcBef>
                <a:spcPts val="7"/>
              </a:spcBef>
              <a:tabLst>
                <a:tab pos="688975"/>
              </a:tabLst>
            </a:pPr>
            <a:r>
              <a:rPr sz="21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100" b="1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思考</a:t>
            </a:r>
            <a:endParaRPr lang="SimHei" altLang="SimHei" sz="2100"/>
          </a:p>
        </p:txBody>
      </p:sp>
      <p:pic>
        <p:nvPicPr>
          <p:cNvPr id="98" name="picture 9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374696" y="1054110"/>
            <a:ext cx="514352" cy="53976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0" name="picture 10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02" name="textbox 102"/>
          <p:cNvSpPr/>
          <p:nvPr/>
        </p:nvSpPr>
        <p:spPr>
          <a:xfrm>
            <a:off x="2984527" y="2730491"/>
            <a:ext cx="4406900" cy="2464435"/>
          </a:xfrm>
          <a:prstGeom prst="rect">
            <a:avLst/>
          </a:prstGeom>
          <a:solidFill>
            <a:srgbClr val="FAA09A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marL="587375" algn="l" rtl="0" eaLnBrk="0">
              <a:lnSpc>
                <a:spcPct val="94000"/>
              </a:lnSpc>
              <a:spcBef>
                <a:spcPts val="7"/>
              </a:spcBef>
            </a:pPr>
            <a:r>
              <a:rPr sz="2000" b="1" kern="0" spc="9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人们使用数据，可以更好地了</a:t>
            </a:r>
            <a:endParaRPr lang="SimHei" altLang="SimHei" sz="2000"/>
          </a:p>
          <a:p>
            <a:pPr marL="415925" algn="l" rtl="0" eaLnBrk="0">
              <a:lnSpc>
                <a:spcPct val="87000"/>
              </a:lnSpc>
              <a:spcBef>
                <a:spcPts val="1437"/>
              </a:spcBef>
            </a:pPr>
            <a:r>
              <a:rPr sz="2000" b="1" kern="0" spc="9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解事物发生的原因，掌握规律做</a:t>
            </a:r>
            <a:endParaRPr lang="SimHei" altLang="SimHei" sz="2000"/>
          </a:p>
          <a:p>
            <a:pPr marL="1749425" algn="l" rtl="0" eaLnBrk="0">
              <a:lnSpc>
                <a:spcPts val="3996"/>
              </a:lnSpc>
            </a:pPr>
            <a:r>
              <a:rPr sz="2000" b="1" kern="0" spc="-19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出决策。</a:t>
            </a:r>
            <a:endParaRPr lang="SimHei" altLang="SimHei" sz="2000"/>
          </a:p>
        </p:txBody>
      </p:sp>
      <p:pic>
        <p:nvPicPr>
          <p:cNvPr id="104" name="picture 10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11218" y="3289310"/>
            <a:ext cx="2031959" cy="1631911"/>
          </a:xfrm>
          <a:prstGeom prst="rect">
            <a:avLst/>
          </a:prstGeom>
        </p:spPr>
      </p:pic>
      <p:pic>
        <p:nvPicPr>
          <p:cNvPr id="106" name="picture 10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7886703" y="3365468"/>
            <a:ext cx="2222516" cy="1168460"/>
          </a:xfrm>
          <a:prstGeom prst="rect">
            <a:avLst/>
          </a:prstGeom>
        </p:spPr>
      </p:pic>
      <p:pic>
        <p:nvPicPr>
          <p:cNvPr id="108" name="picture 10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0" y="5073613"/>
            <a:ext cx="1225570" cy="1727203"/>
          </a:xfrm>
          <a:prstGeom prst="rect">
            <a:avLst/>
          </a:prstGeom>
        </p:spPr>
      </p:pic>
      <p:sp>
        <p:nvSpPr>
          <p:cNvPr id="110" name="textbox 110"/>
          <p:cNvSpPr/>
          <p:nvPr/>
        </p:nvSpPr>
        <p:spPr>
          <a:xfrm>
            <a:off x="1330217" y="1282261"/>
            <a:ext cx="2145664" cy="3238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666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2000" b="1" kern="0" spc="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、感受数据有价值</a:t>
            </a:r>
            <a:endParaRPr lang="SimHei" altLang="SimHei" sz="2000"/>
          </a:p>
        </p:txBody>
      </p:sp>
      <p:pic>
        <p:nvPicPr>
          <p:cNvPr id="112" name="picture 1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374696" y="1054110"/>
            <a:ext cx="520661" cy="53976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4" name="picture 1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5079966"/>
            <a:ext cx="1238295" cy="1720850"/>
          </a:xfrm>
          <a:prstGeom prst="rect">
            <a:avLst/>
          </a:prstGeom>
        </p:spPr>
      </p:pic>
      <p:graphicFrame>
        <p:nvGraphicFramePr>
          <p:cNvPr id="116" name="table 116"/>
          <p:cNvGraphicFramePr>
            <a:graphicFrameLocks noGrp="1"/>
          </p:cNvGraphicFramePr>
          <p:nvPr/>
        </p:nvGraphicFramePr>
        <p:xfrm>
          <a:off x="231758" y="904895"/>
          <a:ext cx="10254615" cy="5663565"/>
        </p:xfrm>
        <a:graphic>
          <a:graphicData uri="http://schemas.openxmlformats.org/drawingml/2006/table">
            <a:tbl>
              <a:tblPr/>
              <a:tblGrid>
                <a:gridCol w="10131425"/>
                <a:gridCol w="123189"/>
              </a:tblGrid>
              <a:tr h="174625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8894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655"/>
                        </a:lnSpc>
                      </a:pPr>
                      <a:endParaRPr lang="Arial" altLang="Arial" sz="100"/>
                    </a:p>
                    <a:p>
                      <a:pPr marL="628650" algn="l" rtl="0" eaLnBrk="0">
                        <a:lnSpc>
                          <a:spcPct val="97000"/>
                        </a:lnSpc>
                      </a:pPr>
                      <a:r>
                        <a:rPr sz="2000" b="1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如古代甲骨上的符号数据，</a:t>
                      </a:r>
                      <a:r>
                        <a:rPr sz="2000" b="1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而以让人了解其承载的历史；</a:t>
                      </a:r>
                      <a:endParaRPr lang="SimSun" altLang="SimSun" sz="2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500"/>
                    </a:p>
                    <a:p>
                      <a:pPr marL="4155440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20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甲骨文上的符号</a:t>
                      </a:r>
                      <a:endParaRPr lang="SimSun" altLang="SimSun" sz="2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8" name="textbox 118"/>
          <p:cNvSpPr/>
          <p:nvPr/>
        </p:nvSpPr>
        <p:spPr>
          <a:xfrm>
            <a:off x="5182412" y="2288811"/>
            <a:ext cx="202564" cy="1196975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12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200" kern="0" spc="-10">
                <a:solidFill>
                  <a:srgbClr val="8134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曲</a:t>
            </a:r>
            <a:r>
              <a:rPr sz="1200" kern="0" spc="20">
                <a:solidFill>
                  <a:srgbClr val="8134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</a:t>
            </a:r>
            <a:r>
              <a:rPr sz="1200" kern="0" spc="-10">
                <a:solidFill>
                  <a:srgbClr val="B95C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台</a:t>
            </a:r>
            <a:endParaRPr lang="SimSun" altLang="SimSun" sz="1200"/>
          </a:p>
        </p:txBody>
      </p:sp>
      <p:pic>
        <p:nvPicPr>
          <p:cNvPr id="120" name="picture 12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352808" y="1752614"/>
            <a:ext cx="3505189" cy="3924287"/>
          </a:xfrm>
          <a:prstGeom prst="rect">
            <a:avLst/>
          </a:prstGeom>
        </p:spPr>
      </p:pic>
      <p:sp>
        <p:nvSpPr>
          <p:cNvPr id="122" name="rect"/>
          <p:cNvSpPr/>
          <p:nvPr/>
        </p:nvSpPr>
        <p:spPr>
          <a:xfrm>
            <a:off x="10360012" y="908070"/>
            <a:ext cx="6350" cy="171450"/>
          </a:xfrm>
          <a:prstGeom prst="rect">
            <a:avLst/>
          </a:prstGeom>
          <a:solidFill>
            <a:srgbClr val="000000">
              <a:alpha val="75686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4" name="picture 12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143217" y="1720850"/>
            <a:ext cx="4718034" cy="4044914"/>
          </a:xfrm>
          <a:prstGeom prst="rect">
            <a:avLst/>
          </a:prstGeom>
        </p:spPr>
      </p:pic>
      <p:sp>
        <p:nvSpPr>
          <p:cNvPr id="126" name="textbox 126"/>
          <p:cNvSpPr/>
          <p:nvPr/>
        </p:nvSpPr>
        <p:spPr>
          <a:xfrm>
            <a:off x="361996" y="1041410"/>
            <a:ext cx="9645650" cy="5994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0000"/>
              </a:lnSpc>
            </a:pPr>
            <a:endParaRPr lang="Arial" altLang="Arial" sz="1000"/>
          </a:p>
          <a:p>
            <a:pPr marL="530225" algn="l" rtl="0" eaLnBrk="0">
              <a:lnSpc>
                <a:spcPct val="97000"/>
              </a:lnSpc>
              <a:spcBef>
                <a:spcPts val="6"/>
              </a:spcBef>
            </a:pPr>
            <a:r>
              <a:rPr sz="2000" b="1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科学教科书中鸟类的图片和文本数据</a:t>
            </a:r>
            <a:r>
              <a:rPr sz="2000" b="1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，可以让学生发现不同乌类之间的差异：</a:t>
            </a:r>
            <a:endParaRPr lang="SimSun" altLang="SimSun" sz="2000"/>
          </a:p>
        </p:txBody>
      </p:sp>
      <p:pic>
        <p:nvPicPr>
          <p:cNvPr id="128" name="picture 12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74696" y="1054110"/>
            <a:ext cx="501627" cy="539760"/>
          </a:xfrm>
          <a:prstGeom prst="rect">
            <a:avLst/>
          </a:prstGeom>
        </p:spPr>
      </p:pic>
      <p:pic>
        <p:nvPicPr>
          <p:cNvPr id="130" name="picture 13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0" y="5073613"/>
            <a:ext cx="1238295" cy="1727203"/>
          </a:xfrm>
          <a:prstGeom prst="rect">
            <a:avLst/>
          </a:prstGeom>
        </p:spPr>
      </p:pic>
      <p:sp>
        <p:nvSpPr>
          <p:cNvPr id="132" name="textbox 132"/>
          <p:cNvSpPr/>
          <p:nvPr/>
        </p:nvSpPr>
        <p:spPr>
          <a:xfrm>
            <a:off x="3435386" y="5864306"/>
            <a:ext cx="4199890" cy="3200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331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科学教科书中的鸟类图片和文字介绍</a:t>
            </a:r>
            <a:endParaRPr lang="SimSun" altLang="SimSun" sz="2000"/>
          </a:p>
        </p:txBody>
      </p:sp>
      <p:sp>
        <p:nvSpPr>
          <p:cNvPr id="134" name="textbox 134"/>
          <p:cNvSpPr/>
          <p:nvPr/>
        </p:nvSpPr>
        <p:spPr>
          <a:xfrm>
            <a:off x="3803667" y="5473685"/>
            <a:ext cx="3474084" cy="2057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660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啄木鸟的喙和足</a:t>
            </a: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绿头鸭的喙和足</a:t>
            </a:r>
            <a:endParaRPr lang="SimSun" altLang="SimSun" sz="1200"/>
          </a:p>
        </p:txBody>
      </p:sp>
      <p:sp>
        <p:nvSpPr>
          <p:cNvPr id="136" name="textbox 136"/>
          <p:cNvSpPr/>
          <p:nvPr/>
        </p:nvSpPr>
        <p:spPr>
          <a:xfrm>
            <a:off x="4876750" y="3487438"/>
            <a:ext cx="1302385" cy="2063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305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白尾海雕的喙和足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8" name="picture 13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5060983"/>
            <a:ext cx="1238295" cy="1739833"/>
          </a:xfrm>
          <a:prstGeom prst="rect">
            <a:avLst/>
          </a:prstGeom>
        </p:spPr>
      </p:pic>
      <p:graphicFrame>
        <p:nvGraphicFramePr>
          <p:cNvPr id="140" name="table 140"/>
          <p:cNvGraphicFramePr>
            <a:graphicFrameLocks noGrp="1"/>
          </p:cNvGraphicFramePr>
          <p:nvPr/>
        </p:nvGraphicFramePr>
        <p:xfrm>
          <a:off x="301586" y="917600"/>
          <a:ext cx="10184765" cy="5657215"/>
        </p:xfrm>
        <a:graphic>
          <a:graphicData uri="http://schemas.openxmlformats.org/drawingml/2006/table">
            <a:tbl>
              <a:tblPr/>
              <a:tblGrid>
                <a:gridCol w="10061575"/>
                <a:gridCol w="123189"/>
              </a:tblGrid>
              <a:tr h="161925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9529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marL="591184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2100" b="1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犯罪嫌疑人的指纹、脚印等数据，可以帮助警察破案。</a:t>
                      </a:r>
                      <a:endParaRPr lang="SimSun" altLang="SimSun" sz="21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marL="3082925" algn="l" rtl="0" eaLnBrk="0">
                        <a:lnSpc>
                          <a:spcPct val="81000"/>
                        </a:lnSpc>
                        <a:spcBef>
                          <a:spcPts val="371"/>
                        </a:spcBef>
                      </a:pPr>
                      <a:r>
                        <a:rPr sz="12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010</a:t>
                      </a:r>
                      <a:endParaRPr lang="SimSun" altLang="SimSun" sz="1200"/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500"/>
                    </a:p>
                    <a:p>
                      <a:pPr marL="5064125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21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指纹</a:t>
                      </a:r>
                      <a:endParaRPr lang="SimSun" altLang="SimSun" sz="21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42" name="picture 14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276564" y="2057397"/>
            <a:ext cx="4724450" cy="3435349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9423400" cy="629285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https://d.book118.com/085034340310011114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SimHei</vt:lpstr>
      <vt:lpstr>SimSun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2024-09-22T01:11:41.319</cp:lastPrinted>
  <dcterms:created xsi:type="dcterms:W3CDTF">2024-09-21T17:11:41Z</dcterms:created>
  <dcterms:modified xsi:type="dcterms:W3CDTF">2024-09-21T17:11:42Z</dcterms:modified>
</cp:coreProperties>
</file>