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3" r:id="rId18"/>
  </p:sldIdLst>
  <p:sldSz cx="12192000" cy="6858000"/>
  <p:notesSz cx="6858000" cy="9144000"/>
  <p:custDataLst>
    <p:tags r:id="rId1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tags" Target="tags/tag1.xml" /><Relationship Id="rId2" Type="http://schemas.openxmlformats.org/officeDocument/2006/relationships/slideMaster" Target="slideMasters/slideMaster2.xml" /><Relationship Id="rId20" Type="http://schemas.openxmlformats.org/officeDocument/2006/relationships/presProps" Target="presProps.xml" /><Relationship Id="rId21" Type="http://schemas.openxmlformats.org/officeDocument/2006/relationships/viewProps" Target="viewProps.xml" /><Relationship Id="rId22" Type="http://schemas.openxmlformats.org/officeDocument/2006/relationships/theme" Target="theme/theme1.xml" /><Relationship Id="rId23"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1A55130C-1C5D-491F-AC1F-72A74A78E72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957F9A9-FB93-4CB1-84CF-8290657192A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02122F8C-44F2-4468-8633-A3573BCC3DA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35C45459-7849-4A58-A9E4-19F9A6FB8D6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9E4514F6-9B9D-43F7-A574-336E01B5AAF6}"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9D2B9148-5AF0-49EB-93C6-3C5482698648}"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C7605D10-4EBB-43BC-8F5B-86D4B9C79E50}"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D5FA4FF3-449F-42C4-87EB-4D00C84466B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8A3C9FE7-19DD-45CF-9CE7-1C9D272F039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34D6C13-340C-4E5C-9C3C-AD67F23AD57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930DE3F-57AF-4B8B-88EB-E1E9FCFA790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08504104002301110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90273" y="1178092"/>
            <a:ext cx="8305190" cy="209214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chemeClr val="dk1">
                    <a:alpha val="100000"/>
                  </a:schemeClr>
                </a:solidFill>
                <a:latin typeface="Microsoft Yahei"/>
                <a:ea typeface="Microsoft Yahei"/>
                <a:cs typeface="Microsoft Yahei"/>
              </a:rPr>
              <a:t>护理质量安全与风险管理的国际研究进展</a:t>
            </a:r>
          </a:p>
        </p:txBody>
      </p:sp>
      <p:sp>
        <p:nvSpPr>
          <p:cNvPr id="3" name="TextBox 3"/>
          <p:cNvSpPr txBox="1"/>
          <p:nvPr/>
        </p:nvSpPr>
        <p:spPr>
          <a:xfrm>
            <a:off x="590273" y="4923826"/>
            <a:ext cx="2348503"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64000"/>
              </a:lnSpc>
              <a:spcBef>
                <a:spcPts val="450"/>
              </a:spcBef>
            </a:pPr>
            <a:r>
              <a:rPr lang="en-US" sz="2025">
                <a:solidFill>
                  <a:srgbClr val="000000">
                    <a:alpha val="100000"/>
                  </a:srgbClr>
                </a:solidFill>
                <a:latin typeface="Microsoft Yahei"/>
                <a:ea typeface="Microsoft Yahei"/>
                <a:cs typeface="Microsoft Yahei"/>
              </a:rPr>
              <a:t>汇报人：XX</a:t>
            </a:r>
          </a:p>
        </p:txBody>
      </p:sp>
      <p:sp>
        <p:nvSpPr>
          <p:cNvPr id="4" name="TextBox 4"/>
          <p:cNvSpPr txBox="1"/>
          <p:nvPr/>
        </p:nvSpPr>
        <p:spPr>
          <a:xfrm>
            <a:off x="590273" y="5423697"/>
            <a:ext cx="3212609"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64000"/>
              </a:lnSpc>
              <a:spcBef>
                <a:spcPts val="450"/>
              </a:spcBef>
            </a:pPr>
            <a:r>
              <a:rPr lang="en-US" sz="2025">
                <a:solidFill>
                  <a:srgbClr val="000000">
                    <a:alpha val="100000"/>
                  </a:srgbClr>
                </a:solidFill>
                <a:latin typeface="Microsoft Yahei"/>
                <a:ea typeface="Microsoft Yahei"/>
                <a:cs typeface="Microsoft Yahei"/>
              </a:rPr>
              <a:t>2024-01-18</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97491" y="810388"/>
            <a:ext cx="5298183" cy="5298183"/>
          </a:xfrm>
          <a:prstGeom prst="ellipse">
            <a:avLst/>
          </a:prstGeom>
          <a:solidFill>
            <a:schemeClr val="accent1">
              <a:alpha val="14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938400" y="1451298"/>
            <a:ext cx="4016365" cy="401636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231235" y="2407957"/>
            <a:ext cx="3626990" cy="252374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7650" b="1">
                <a:solidFill>
                  <a:srgbClr val="FFFFFF">
                    <a:alpha val="100000"/>
                  </a:srgbClr>
                </a:solidFill>
                <a:latin typeface="Microsoft Yahei"/>
                <a:ea typeface="Microsoft Yahei"/>
                <a:cs typeface="Microsoft Yahei"/>
              </a:rPr>
              <a:t>目录</a:t>
            </a:r>
          </a:p>
        </p:txBody>
      </p:sp>
      <p:sp>
        <p:nvSpPr>
          <p:cNvPr id="5" name="TextBox 5"/>
          <p:cNvSpPr txBox="1"/>
          <p:nvPr/>
        </p:nvSpPr>
        <p:spPr>
          <a:xfrm>
            <a:off x="1401923" y="2066581"/>
            <a:ext cx="3089320" cy="104165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700">
                <a:solidFill>
                  <a:srgbClr val="FFFFFF">
                    <a:alpha val="100000"/>
                  </a:srgbClr>
                </a:solidFill>
                <a:latin typeface="Microsoft Yahei"/>
                <a:ea typeface="Microsoft Yahei"/>
                <a:cs typeface="Microsoft Yahei"/>
              </a:rPr>
              <a:t>contents</a:t>
            </a:r>
          </a:p>
        </p:txBody>
      </p:sp>
      <p:sp>
        <p:nvSpPr>
          <p:cNvPr id="6" name="TextBox 6"/>
          <p:cNvSpPr txBox="1"/>
          <p:nvPr/>
        </p:nvSpPr>
        <p:spPr>
          <a:xfrm>
            <a:off x="5922569" y="1019175"/>
            <a:ext cx="5810250" cy="481965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引言</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护理质量安全概述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风险管理在护理中的应用</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国际护理质量安全与风险管理研究进展</a:t>
            </a:r>
          </a:p>
        </p:txBody>
      </p:sp>
      <p:sp>
        <p:nvSpPr>
          <p:cNvPr id="7" name="AutoShape 7"/>
          <p:cNvSpPr/>
          <p:nvPr/>
        </p:nvSpPr>
        <p:spPr>
          <a:xfrm>
            <a:off x="11307391" y="332232"/>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1736478" y="332232"/>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1346376" y="332232"/>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11307391" y="508550"/>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1736478" y="508550"/>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11346376" y="508550"/>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1307391" y="684869"/>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1736478" y="684869"/>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1346376" y="684869"/>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97491" y="810388"/>
            <a:ext cx="5298183" cy="5298183"/>
          </a:xfrm>
          <a:prstGeom prst="ellipse">
            <a:avLst/>
          </a:prstGeom>
          <a:solidFill>
            <a:schemeClr val="accent1">
              <a:alpha val="14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938400" y="1451298"/>
            <a:ext cx="4016365" cy="401636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231235" y="2407957"/>
            <a:ext cx="3626990" cy="252374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7650" b="1">
                <a:solidFill>
                  <a:srgbClr val="FFFFFF">
                    <a:alpha val="100000"/>
                  </a:srgbClr>
                </a:solidFill>
                <a:latin typeface="Microsoft Yahei"/>
                <a:ea typeface="Microsoft Yahei"/>
                <a:cs typeface="Microsoft Yahei"/>
              </a:rPr>
              <a:t>目录</a:t>
            </a:r>
          </a:p>
        </p:txBody>
      </p:sp>
      <p:sp>
        <p:nvSpPr>
          <p:cNvPr id="5" name="TextBox 5"/>
          <p:cNvSpPr txBox="1"/>
          <p:nvPr/>
        </p:nvSpPr>
        <p:spPr>
          <a:xfrm>
            <a:off x="1401923" y="2066581"/>
            <a:ext cx="3089320" cy="104165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700">
                <a:solidFill>
                  <a:srgbClr val="FFFFFF">
                    <a:alpha val="100000"/>
                  </a:srgbClr>
                </a:solidFill>
                <a:latin typeface="Microsoft Yahei"/>
                <a:ea typeface="Microsoft Yahei"/>
                <a:cs typeface="Microsoft Yahei"/>
              </a:rPr>
              <a:t>contents</a:t>
            </a:r>
          </a:p>
        </p:txBody>
      </p:sp>
      <p:sp>
        <p:nvSpPr>
          <p:cNvPr id="6" name="TextBox 6"/>
          <p:cNvSpPr txBox="1"/>
          <p:nvPr/>
        </p:nvSpPr>
        <p:spPr>
          <a:xfrm>
            <a:off x="5922569" y="1019175"/>
            <a:ext cx="5810250" cy="481965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我国护理质量安全与风险管理现状及挑战</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提升我国护理质量安全与风险管理的策略与建议</a:t>
            </a:r>
          </a:p>
        </p:txBody>
      </p:sp>
      <p:sp>
        <p:nvSpPr>
          <p:cNvPr id="7" name="AutoShape 7"/>
          <p:cNvSpPr/>
          <p:nvPr/>
        </p:nvSpPr>
        <p:spPr>
          <a:xfrm>
            <a:off x="11307391" y="332232"/>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1736478" y="332232"/>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1346376" y="332232"/>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11307391" y="508550"/>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1736478" y="508550"/>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11346376" y="508550"/>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1307391" y="684869"/>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1736478" y="684869"/>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1346376" y="684869"/>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641022" y="2505551"/>
            <a:ext cx="1169862" cy="1169862"/>
          </a:xfrm>
          <a:prstGeom prst="ellipse">
            <a:avLst/>
          </a:prstGeom>
          <a:gradFill>
            <a:gsLst>
              <a:gs pos="0">
                <a:schemeClr val="accent5">
                  <a:alpha val="100000"/>
                </a:schemeClr>
              </a:gs>
              <a:gs pos="100000">
                <a:schemeClr val="lt2">
                  <a:alpha val="100000"/>
                </a:schemeClr>
              </a:gs>
            </a:gsLst>
            <a:lin ang="45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2857192" y="2151175"/>
            <a:ext cx="9695079" cy="21896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12300" b="1">
                <a:solidFill>
                  <a:schemeClr val="dk1">
                    <a:alpha val="100000"/>
                  </a:schemeClr>
                </a:solidFill>
                <a:latin typeface="Microsoft Yahei"/>
                <a:ea typeface="Microsoft Yahei"/>
                <a:cs typeface="Microsoft Yahei"/>
              </a:rPr>
              <a:t>01</a:t>
            </a:r>
          </a:p>
        </p:txBody>
      </p:sp>
      <p:sp>
        <p:nvSpPr>
          <p:cNvPr id="4" name="TextBox 4"/>
          <p:cNvSpPr txBox="1"/>
          <p:nvPr/>
        </p:nvSpPr>
        <p:spPr>
          <a:xfrm>
            <a:off x="5117749" y="1980487"/>
            <a:ext cx="4354982" cy="2531059"/>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4200" b="1">
                <a:solidFill>
                  <a:srgbClr val="000000">
                    <a:alpha val="100000"/>
                  </a:srgbClr>
                </a:solidFill>
                <a:latin typeface="Microsoft Yahei"/>
                <a:ea typeface="Microsoft Yahei"/>
                <a:cs typeface="Microsoft Yahei"/>
              </a:rPr>
              <a:t>引言</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103852" y="4838783"/>
            <a:ext cx="10266726" cy="1333500"/>
            <a:chOff x="1103852" y="4838783"/>
            <a:chExt cx="10266726" cy="1333500"/>
          </a:xfrm>
        </p:grpSpPr>
        <p:sp>
          <p:nvSpPr>
            <p:cNvPr id="3" name="AutoShape 3"/>
            <p:cNvSpPr/>
            <p:nvPr/>
          </p:nvSpPr>
          <p:spPr>
            <a:xfrm>
              <a:off x="2377205" y="4838783"/>
              <a:ext cx="8305833" cy="1333500"/>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rot="10800000">
              <a:off x="1103852" y="4838783"/>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rot="10800000">
              <a:off x="9159730" y="4838783"/>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1031730" y="3081147"/>
            <a:ext cx="10266726" cy="1333500"/>
            <a:chOff x="1031730" y="3081147"/>
            <a:chExt cx="10266726" cy="1333500"/>
          </a:xfrm>
        </p:grpSpPr>
        <p:sp>
          <p:nvSpPr>
            <p:cNvPr id="7" name="AutoShape 7"/>
            <p:cNvSpPr/>
            <p:nvPr/>
          </p:nvSpPr>
          <p:spPr>
            <a:xfrm>
              <a:off x="2305083" y="3081147"/>
              <a:ext cx="8305833" cy="1333500"/>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rot="10800000">
              <a:off x="1031730" y="3081147"/>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rot="10800000">
              <a:off x="9087608" y="3081147"/>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 name="Group 10"/>
          <p:cNvGrpSpPr/>
          <p:nvPr/>
        </p:nvGrpSpPr>
        <p:grpSpPr>
          <a:xfrm>
            <a:off x="1103852" y="1348302"/>
            <a:ext cx="10266726" cy="1333500"/>
            <a:chOff x="1103852" y="1348302"/>
            <a:chExt cx="10266726" cy="1333500"/>
          </a:xfrm>
        </p:grpSpPr>
        <p:sp>
          <p:nvSpPr>
            <p:cNvPr id="11" name="AutoShape 11"/>
            <p:cNvSpPr/>
            <p:nvPr/>
          </p:nvSpPr>
          <p:spPr>
            <a:xfrm>
              <a:off x="2377205" y="1348302"/>
              <a:ext cx="8305833" cy="1333500"/>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rot="10800000">
              <a:off x="1103852" y="1348302"/>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rot="10800000">
              <a:off x="9159730" y="1348302"/>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4" name="Group 14"/>
          <p:cNvGrpSpPr/>
          <p:nvPr/>
        </p:nvGrpSpPr>
        <p:grpSpPr>
          <a:xfrm>
            <a:off x="9997333" y="3400044"/>
            <a:ext cx="685705" cy="695706"/>
            <a:chOff x="9997333" y="3400044"/>
            <a:chExt cx="685705" cy="695706"/>
          </a:xfrm>
        </p:grpSpPr>
        <p:sp>
          <p:nvSpPr>
            <p:cNvPr id="15" name="Freeform 15"/>
            <p:cNvSpPr/>
            <p:nvPr/>
          </p:nvSpPr>
          <p:spPr>
            <a:xfrm>
              <a:off x="10034290" y="3847243"/>
              <a:ext cx="87725" cy="163068"/>
            </a:xfrm>
            <a:custGeom>
              <a:rect l="l" t="t" r="r" b="b"/>
              <a:pathLst>
                <a:path w="118" h="218">
                  <a:moveTo>
                    <a:pt x="0" y="183"/>
                  </a:moveTo>
                  <a:cubicBezTo>
                    <a:pt x="0" y="200"/>
                    <a:pt x="8" y="217"/>
                    <a:pt x="25" y="217"/>
                  </a:cubicBezTo>
                  <a:cubicBezTo>
                    <a:pt x="84" y="217"/>
                    <a:pt x="84" y="217"/>
                    <a:pt x="84" y="217"/>
                  </a:cubicBezTo>
                  <a:cubicBezTo>
                    <a:pt x="100" y="217"/>
                    <a:pt x="117" y="200"/>
                    <a:pt x="117" y="183"/>
                  </a:cubicBezTo>
                  <a:cubicBezTo>
                    <a:pt x="117" y="0"/>
                    <a:pt x="117" y="0"/>
                    <a:pt x="117" y="0"/>
                  </a:cubicBezTo>
                  <a:cubicBezTo>
                    <a:pt x="17" y="91"/>
                    <a:pt x="17" y="91"/>
                    <a:pt x="17" y="91"/>
                  </a:cubicBezTo>
                  <a:cubicBezTo>
                    <a:pt x="0" y="75"/>
                    <a:pt x="0" y="75"/>
                    <a:pt x="0" y="75"/>
                  </a:cubicBezTo>
                  <a:lnTo>
                    <a:pt x="0" y="183"/>
                  </a:lnTo>
                  <a:close/>
                  <a:moveTo>
                    <a:pt x="0" y="183"/>
                  </a:moveTo>
                  <a:lnTo>
                    <a:pt x="0" y="183"/>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10177260" y="3757422"/>
              <a:ext cx="87725" cy="252984"/>
            </a:xfrm>
            <a:custGeom>
              <a:rect l="l" t="t" r="r" b="b"/>
              <a:pathLst>
                <a:path w="118" h="336">
                  <a:moveTo>
                    <a:pt x="0" y="301"/>
                  </a:moveTo>
                  <a:cubicBezTo>
                    <a:pt x="0" y="318"/>
                    <a:pt x="17" y="335"/>
                    <a:pt x="34" y="335"/>
                  </a:cubicBezTo>
                  <a:cubicBezTo>
                    <a:pt x="84" y="335"/>
                    <a:pt x="84" y="335"/>
                    <a:pt x="84" y="335"/>
                  </a:cubicBezTo>
                  <a:cubicBezTo>
                    <a:pt x="101" y="335"/>
                    <a:pt x="117" y="318"/>
                    <a:pt x="117" y="301"/>
                  </a:cubicBezTo>
                  <a:cubicBezTo>
                    <a:pt x="117" y="76"/>
                    <a:pt x="117" y="76"/>
                    <a:pt x="117" y="76"/>
                  </a:cubicBezTo>
                  <a:cubicBezTo>
                    <a:pt x="42" y="0"/>
                    <a:pt x="42" y="0"/>
                    <a:pt x="42" y="0"/>
                  </a:cubicBezTo>
                  <a:cubicBezTo>
                    <a:pt x="0" y="42"/>
                    <a:pt x="0" y="42"/>
                    <a:pt x="0" y="42"/>
                  </a:cubicBezTo>
                  <a:lnTo>
                    <a:pt x="0" y="301"/>
                  </a:lnTo>
                  <a:close/>
                  <a:moveTo>
                    <a:pt x="0" y="301"/>
                  </a:moveTo>
                  <a:lnTo>
                    <a:pt x="0" y="301"/>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10320231" y="3757422"/>
              <a:ext cx="87725" cy="252984"/>
            </a:xfrm>
            <a:custGeom>
              <a:rect l="l" t="t" r="r" b="b"/>
              <a:pathLst>
                <a:path w="118" h="336">
                  <a:moveTo>
                    <a:pt x="92" y="335"/>
                  </a:moveTo>
                  <a:cubicBezTo>
                    <a:pt x="108" y="335"/>
                    <a:pt x="117" y="318"/>
                    <a:pt x="117" y="301"/>
                  </a:cubicBezTo>
                  <a:cubicBezTo>
                    <a:pt x="117" y="0"/>
                    <a:pt x="117" y="0"/>
                    <a:pt x="117" y="0"/>
                  </a:cubicBezTo>
                  <a:cubicBezTo>
                    <a:pt x="0" y="118"/>
                    <a:pt x="0" y="118"/>
                    <a:pt x="0" y="118"/>
                  </a:cubicBezTo>
                  <a:cubicBezTo>
                    <a:pt x="0" y="301"/>
                    <a:pt x="0" y="301"/>
                    <a:pt x="0" y="301"/>
                  </a:cubicBezTo>
                  <a:cubicBezTo>
                    <a:pt x="0" y="318"/>
                    <a:pt x="16" y="335"/>
                    <a:pt x="33" y="335"/>
                  </a:cubicBezTo>
                  <a:lnTo>
                    <a:pt x="92" y="335"/>
                  </a:lnTo>
                  <a:close/>
                  <a:moveTo>
                    <a:pt x="92" y="335"/>
                  </a:moveTo>
                  <a:lnTo>
                    <a:pt x="92" y="335"/>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10459962" y="3670840"/>
              <a:ext cx="94202" cy="342805"/>
            </a:xfrm>
            <a:custGeom>
              <a:rect l="l" t="t" r="r" b="b"/>
              <a:pathLst>
                <a:path w="125" h="452">
                  <a:moveTo>
                    <a:pt x="0" y="41"/>
                  </a:moveTo>
                  <a:cubicBezTo>
                    <a:pt x="0" y="417"/>
                    <a:pt x="0" y="417"/>
                    <a:pt x="0" y="417"/>
                  </a:cubicBezTo>
                  <a:cubicBezTo>
                    <a:pt x="0" y="434"/>
                    <a:pt x="17" y="451"/>
                    <a:pt x="33" y="451"/>
                  </a:cubicBezTo>
                  <a:cubicBezTo>
                    <a:pt x="92" y="451"/>
                    <a:pt x="92" y="451"/>
                    <a:pt x="92" y="451"/>
                  </a:cubicBezTo>
                  <a:cubicBezTo>
                    <a:pt x="109" y="451"/>
                    <a:pt x="125" y="434"/>
                    <a:pt x="125" y="417"/>
                  </a:cubicBezTo>
                  <a:cubicBezTo>
                    <a:pt x="125" y="66"/>
                    <a:pt x="125" y="66"/>
                    <a:pt x="125" y="66"/>
                  </a:cubicBezTo>
                  <a:cubicBezTo>
                    <a:pt x="50" y="0"/>
                    <a:pt x="50" y="0"/>
                    <a:pt x="50" y="0"/>
                  </a:cubicBezTo>
                  <a:lnTo>
                    <a:pt x="0" y="41"/>
                  </a:lnTo>
                  <a:close/>
                  <a:moveTo>
                    <a:pt x="0" y="41"/>
                  </a:moveTo>
                  <a:lnTo>
                    <a:pt x="0" y="41"/>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10011525" y="3517678"/>
              <a:ext cx="536162" cy="342805"/>
            </a:xfrm>
            <a:custGeom>
              <a:rect l="l" t="t" r="r" b="b"/>
              <a:pathLst>
                <a:path w="728" h="452">
                  <a:moveTo>
                    <a:pt x="234" y="284"/>
                  </a:moveTo>
                  <a:cubicBezTo>
                    <a:pt x="250" y="267"/>
                    <a:pt x="276" y="267"/>
                    <a:pt x="292" y="284"/>
                  </a:cubicBezTo>
                  <a:cubicBezTo>
                    <a:pt x="359" y="351"/>
                    <a:pt x="359" y="351"/>
                    <a:pt x="359" y="351"/>
                  </a:cubicBezTo>
                  <a:cubicBezTo>
                    <a:pt x="376" y="368"/>
                    <a:pt x="384" y="368"/>
                    <a:pt x="401" y="368"/>
                  </a:cubicBezTo>
                  <a:cubicBezTo>
                    <a:pt x="418" y="368"/>
                    <a:pt x="426" y="368"/>
                    <a:pt x="434" y="351"/>
                  </a:cubicBezTo>
                  <a:cubicBezTo>
                    <a:pt x="660" y="134"/>
                    <a:pt x="660" y="134"/>
                    <a:pt x="660" y="134"/>
                  </a:cubicBezTo>
                  <a:cubicBezTo>
                    <a:pt x="694" y="167"/>
                    <a:pt x="694" y="167"/>
                    <a:pt x="694" y="167"/>
                  </a:cubicBezTo>
                  <a:cubicBezTo>
                    <a:pt x="702" y="175"/>
                    <a:pt x="710" y="175"/>
                    <a:pt x="710" y="175"/>
                  </a:cubicBezTo>
                  <a:cubicBezTo>
                    <a:pt x="719" y="175"/>
                    <a:pt x="727" y="167"/>
                    <a:pt x="727" y="159"/>
                  </a:cubicBezTo>
                  <a:cubicBezTo>
                    <a:pt x="727" y="33"/>
                    <a:pt x="727" y="33"/>
                    <a:pt x="727" y="33"/>
                  </a:cubicBezTo>
                  <a:cubicBezTo>
                    <a:pt x="727" y="25"/>
                    <a:pt x="727" y="16"/>
                    <a:pt x="719" y="8"/>
                  </a:cubicBezTo>
                  <a:cubicBezTo>
                    <a:pt x="710" y="0"/>
                    <a:pt x="702" y="0"/>
                    <a:pt x="694" y="0"/>
                  </a:cubicBezTo>
                  <a:cubicBezTo>
                    <a:pt x="568" y="0"/>
                    <a:pt x="568" y="0"/>
                    <a:pt x="568" y="0"/>
                  </a:cubicBezTo>
                  <a:cubicBezTo>
                    <a:pt x="560" y="0"/>
                    <a:pt x="551" y="0"/>
                    <a:pt x="551" y="8"/>
                  </a:cubicBezTo>
                  <a:cubicBezTo>
                    <a:pt x="543" y="16"/>
                    <a:pt x="551" y="25"/>
                    <a:pt x="551" y="33"/>
                  </a:cubicBezTo>
                  <a:cubicBezTo>
                    <a:pt x="585" y="58"/>
                    <a:pt x="585" y="58"/>
                    <a:pt x="585" y="58"/>
                  </a:cubicBezTo>
                  <a:cubicBezTo>
                    <a:pt x="426" y="217"/>
                    <a:pt x="426" y="217"/>
                    <a:pt x="426" y="217"/>
                  </a:cubicBezTo>
                  <a:cubicBezTo>
                    <a:pt x="426" y="225"/>
                    <a:pt x="409" y="225"/>
                    <a:pt x="401" y="225"/>
                  </a:cubicBezTo>
                  <a:cubicBezTo>
                    <a:pt x="393" y="225"/>
                    <a:pt x="376" y="225"/>
                    <a:pt x="368" y="217"/>
                  </a:cubicBezTo>
                  <a:cubicBezTo>
                    <a:pt x="292" y="142"/>
                    <a:pt x="292" y="142"/>
                    <a:pt x="292" y="142"/>
                  </a:cubicBezTo>
                  <a:cubicBezTo>
                    <a:pt x="276" y="125"/>
                    <a:pt x="250" y="125"/>
                    <a:pt x="234" y="142"/>
                  </a:cubicBezTo>
                  <a:cubicBezTo>
                    <a:pt x="8" y="359"/>
                    <a:pt x="8" y="359"/>
                    <a:pt x="8" y="359"/>
                  </a:cubicBezTo>
                  <a:cubicBezTo>
                    <a:pt x="0" y="368"/>
                    <a:pt x="0" y="384"/>
                    <a:pt x="0" y="393"/>
                  </a:cubicBezTo>
                  <a:cubicBezTo>
                    <a:pt x="0" y="410"/>
                    <a:pt x="0" y="418"/>
                    <a:pt x="8" y="426"/>
                  </a:cubicBezTo>
                  <a:cubicBezTo>
                    <a:pt x="25" y="435"/>
                    <a:pt x="25" y="435"/>
                    <a:pt x="25" y="435"/>
                  </a:cubicBezTo>
                  <a:cubicBezTo>
                    <a:pt x="41" y="451"/>
                    <a:pt x="67" y="451"/>
                    <a:pt x="83" y="435"/>
                  </a:cubicBezTo>
                  <a:lnTo>
                    <a:pt x="234" y="284"/>
                  </a:lnTo>
                  <a:close/>
                  <a:moveTo>
                    <a:pt x="234" y="284"/>
                  </a:moveTo>
                  <a:lnTo>
                    <a:pt x="234" y="28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9997333" y="3400044"/>
              <a:ext cx="685705" cy="695706"/>
            </a:xfrm>
            <a:custGeom>
              <a:rect l="l" t="t" r="r" b="b"/>
              <a:pathLst>
                <a:path w="929" h="921">
                  <a:moveTo>
                    <a:pt x="887" y="0"/>
                  </a:moveTo>
                  <a:cubicBezTo>
                    <a:pt x="862" y="0"/>
                    <a:pt x="836" y="26"/>
                    <a:pt x="836" y="50"/>
                  </a:cubicBezTo>
                  <a:cubicBezTo>
                    <a:pt x="836" y="837"/>
                    <a:pt x="836" y="837"/>
                    <a:pt x="836" y="837"/>
                  </a:cubicBezTo>
                  <a:cubicBezTo>
                    <a:pt x="51" y="837"/>
                    <a:pt x="51" y="837"/>
                    <a:pt x="51" y="837"/>
                  </a:cubicBezTo>
                  <a:cubicBezTo>
                    <a:pt x="26" y="837"/>
                    <a:pt x="0" y="853"/>
                    <a:pt x="0" y="878"/>
                  </a:cubicBezTo>
                  <a:cubicBezTo>
                    <a:pt x="0" y="903"/>
                    <a:pt x="26" y="920"/>
                    <a:pt x="51" y="920"/>
                  </a:cubicBezTo>
                  <a:cubicBezTo>
                    <a:pt x="887" y="920"/>
                    <a:pt x="887" y="920"/>
                    <a:pt x="887" y="920"/>
                  </a:cubicBezTo>
                  <a:cubicBezTo>
                    <a:pt x="912" y="920"/>
                    <a:pt x="928" y="903"/>
                    <a:pt x="928" y="878"/>
                  </a:cubicBezTo>
                  <a:cubicBezTo>
                    <a:pt x="928" y="50"/>
                    <a:pt x="928" y="50"/>
                    <a:pt x="928" y="50"/>
                  </a:cubicBezTo>
                  <a:cubicBezTo>
                    <a:pt x="928" y="26"/>
                    <a:pt x="903" y="0"/>
                    <a:pt x="887" y="0"/>
                  </a:cubicBezTo>
                  <a:close/>
                  <a:moveTo>
                    <a:pt x="887" y="0"/>
                  </a:moveTo>
                  <a:lnTo>
                    <a:pt x="887" y="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21" name="Freeform 21"/>
          <p:cNvSpPr/>
          <p:nvPr/>
        </p:nvSpPr>
        <p:spPr>
          <a:xfrm>
            <a:off x="1935480" y="1646434"/>
            <a:ext cx="719895" cy="555403"/>
          </a:xfrm>
          <a:custGeom>
            <a:rect l="l" t="t" r="r" b="b"/>
            <a:pathLst>
              <a:path w="67" h="60">
                <a:moveTo>
                  <a:pt x="53" y="2"/>
                </a:moveTo>
                <a:cubicBezTo>
                  <a:pt x="53" y="1"/>
                  <a:pt x="52" y="0"/>
                  <a:pt x="51" y="0"/>
                </a:cubicBezTo>
                <a:cubicBezTo>
                  <a:pt x="46" y="0"/>
                  <a:pt x="46" y="0"/>
                  <a:pt x="46" y="0"/>
                </a:cubicBezTo>
                <a:cubicBezTo>
                  <a:pt x="45" y="0"/>
                  <a:pt x="44" y="1"/>
                  <a:pt x="44" y="2"/>
                </a:cubicBezTo>
                <a:cubicBezTo>
                  <a:pt x="44" y="5"/>
                  <a:pt x="44" y="5"/>
                  <a:pt x="44" y="5"/>
                </a:cubicBezTo>
                <a:cubicBezTo>
                  <a:pt x="53" y="14"/>
                  <a:pt x="53" y="14"/>
                  <a:pt x="53" y="14"/>
                </a:cubicBezTo>
                <a:lnTo>
                  <a:pt x="53" y="2"/>
                </a:lnTo>
                <a:close/>
                <a:moveTo>
                  <a:pt x="66" y="31"/>
                </a:moveTo>
                <a:cubicBezTo>
                  <a:pt x="36" y="2"/>
                  <a:pt x="36" y="2"/>
                  <a:pt x="36" y="2"/>
                </a:cubicBezTo>
                <a:cubicBezTo>
                  <a:pt x="35" y="0"/>
                  <a:pt x="33" y="0"/>
                  <a:pt x="31" y="2"/>
                </a:cubicBezTo>
                <a:cubicBezTo>
                  <a:pt x="2" y="31"/>
                  <a:pt x="2" y="31"/>
                  <a:pt x="2" y="31"/>
                </a:cubicBezTo>
                <a:cubicBezTo>
                  <a:pt x="0" y="33"/>
                  <a:pt x="0" y="35"/>
                  <a:pt x="2" y="36"/>
                </a:cubicBezTo>
                <a:cubicBezTo>
                  <a:pt x="2" y="37"/>
                  <a:pt x="3" y="37"/>
                  <a:pt x="4" y="37"/>
                </a:cubicBezTo>
                <a:cubicBezTo>
                  <a:pt x="5" y="37"/>
                  <a:pt x="6" y="37"/>
                  <a:pt x="7" y="36"/>
                </a:cubicBezTo>
                <a:cubicBezTo>
                  <a:pt x="34" y="9"/>
                  <a:pt x="34" y="9"/>
                  <a:pt x="34" y="9"/>
                </a:cubicBezTo>
                <a:cubicBezTo>
                  <a:pt x="61" y="36"/>
                  <a:pt x="61" y="36"/>
                  <a:pt x="61" y="36"/>
                </a:cubicBezTo>
                <a:cubicBezTo>
                  <a:pt x="62" y="38"/>
                  <a:pt x="65" y="38"/>
                  <a:pt x="66" y="36"/>
                </a:cubicBezTo>
                <a:cubicBezTo>
                  <a:pt x="67" y="35"/>
                  <a:pt x="67" y="33"/>
                  <a:pt x="66" y="31"/>
                </a:cubicBezTo>
                <a:close/>
                <a:moveTo>
                  <a:pt x="9" y="37"/>
                </a:moveTo>
                <a:cubicBezTo>
                  <a:pt x="9" y="57"/>
                  <a:pt x="9" y="57"/>
                  <a:pt x="9" y="57"/>
                </a:cubicBezTo>
                <a:cubicBezTo>
                  <a:pt x="9" y="59"/>
                  <a:pt x="11" y="60"/>
                  <a:pt x="13" y="60"/>
                </a:cubicBezTo>
                <a:cubicBezTo>
                  <a:pt x="28" y="60"/>
                  <a:pt x="28" y="60"/>
                  <a:pt x="28" y="60"/>
                </a:cubicBezTo>
                <a:cubicBezTo>
                  <a:pt x="28" y="42"/>
                  <a:pt x="28" y="42"/>
                  <a:pt x="28" y="42"/>
                </a:cubicBezTo>
                <a:cubicBezTo>
                  <a:pt x="28" y="42"/>
                  <a:pt x="29" y="41"/>
                  <a:pt x="29" y="41"/>
                </a:cubicBezTo>
                <a:cubicBezTo>
                  <a:pt x="38" y="41"/>
                  <a:pt x="38" y="41"/>
                  <a:pt x="38" y="41"/>
                </a:cubicBezTo>
                <a:cubicBezTo>
                  <a:pt x="39" y="41"/>
                  <a:pt x="39" y="42"/>
                  <a:pt x="39" y="42"/>
                </a:cubicBezTo>
                <a:cubicBezTo>
                  <a:pt x="39" y="60"/>
                  <a:pt x="39" y="60"/>
                  <a:pt x="39" y="60"/>
                </a:cubicBezTo>
                <a:cubicBezTo>
                  <a:pt x="55" y="60"/>
                  <a:pt x="55" y="60"/>
                  <a:pt x="55" y="60"/>
                </a:cubicBezTo>
                <a:cubicBezTo>
                  <a:pt x="57" y="60"/>
                  <a:pt x="58" y="59"/>
                  <a:pt x="58" y="57"/>
                </a:cubicBezTo>
                <a:cubicBezTo>
                  <a:pt x="58" y="38"/>
                  <a:pt x="58" y="38"/>
                  <a:pt x="58" y="38"/>
                </a:cubicBezTo>
                <a:cubicBezTo>
                  <a:pt x="34" y="13"/>
                  <a:pt x="34" y="13"/>
                  <a:pt x="34" y="13"/>
                </a:cubicBezTo>
                <a:lnTo>
                  <a:pt x="9" y="37"/>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1975414" y="5261363"/>
            <a:ext cx="613870" cy="61387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研究背景和意义</a:t>
              </a:r>
            </a:p>
          </p:txBody>
        </p:sp>
      </p:grpSp>
      <p:sp>
        <p:nvSpPr>
          <p:cNvPr id="45" name="TextBox 45"/>
          <p:cNvSpPr txBox="1"/>
          <p:nvPr/>
        </p:nvSpPr>
        <p:spPr>
          <a:xfrm>
            <a:off x="3314700" y="5303594"/>
            <a:ext cx="7382690" cy="863070"/>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7000"/>
              </a:lnSpc>
            </a:pPr>
            <a:r>
              <a:rPr lang="en-US" sz="1500">
                <a:solidFill>
                  <a:srgbClr val="000000">
                    <a:alpha val="100000"/>
                  </a:srgbClr>
                </a:solidFill>
                <a:latin typeface="Microsoft Yahei"/>
                <a:ea typeface="Microsoft Yahei"/>
                <a:cs typeface="Microsoft Yahei"/>
              </a:rPr>
              <a:t>了解国际上前沿的护理质量安全与风险管理理念、方法和实践，对于提升我国护理水平和保障患者安全具有重要意义。</a:t>
            </a:r>
          </a:p>
        </p:txBody>
      </p:sp>
      <p:sp>
        <p:nvSpPr>
          <p:cNvPr id="46" name="TextBox 46"/>
          <p:cNvSpPr txBox="1"/>
          <p:nvPr/>
        </p:nvSpPr>
        <p:spPr>
          <a:xfrm>
            <a:off x="3314700" y="4838783"/>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chemeClr val="accent1">
                    <a:alpha val="100000"/>
                  </a:schemeClr>
                </a:solidFill>
                <a:latin typeface="Microsoft Yahei"/>
                <a:ea typeface="Microsoft Yahei"/>
                <a:cs typeface="Microsoft Yahei"/>
              </a:rPr>
              <a:t>国际研究进展为提升我国护理水平提供借鉴</a:t>
            </a:r>
          </a:p>
        </p:txBody>
      </p:sp>
      <p:sp>
        <p:nvSpPr>
          <p:cNvPr id="47" name="TextBox 47"/>
          <p:cNvSpPr txBox="1"/>
          <p:nvPr/>
        </p:nvSpPr>
        <p:spPr>
          <a:xfrm>
            <a:off x="3456760" y="1771107"/>
            <a:ext cx="7382690" cy="863070"/>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7000"/>
              </a:lnSpc>
            </a:pPr>
            <a:r>
              <a:rPr lang="en-US" sz="1500">
                <a:solidFill>
                  <a:srgbClr val="000000">
                    <a:alpha val="100000"/>
                  </a:srgbClr>
                </a:solidFill>
                <a:latin typeface="Microsoft Yahei"/>
                <a:ea typeface="Microsoft Yahei"/>
                <a:cs typeface="Microsoft Yahei"/>
              </a:rPr>
              <a:t>护理质量安全直接关系到患者的生命安全和医疗效果，是医疗体系不可或缺的一部分。</a:t>
            </a:r>
          </a:p>
        </p:txBody>
      </p:sp>
      <p:sp>
        <p:nvSpPr>
          <p:cNvPr id="48" name="TextBox 48"/>
          <p:cNvSpPr txBox="1"/>
          <p:nvPr/>
        </p:nvSpPr>
        <p:spPr>
          <a:xfrm>
            <a:off x="3456760" y="1395927"/>
            <a:ext cx="7293402"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175" b="1">
                <a:solidFill>
                  <a:schemeClr val="accent1">
                    <a:alpha val="100000"/>
                  </a:schemeClr>
                </a:solidFill>
                <a:latin typeface="Microsoft Yahei"/>
                <a:ea typeface="Microsoft Yahei"/>
                <a:cs typeface="Microsoft Yahei"/>
              </a:rPr>
              <a:t>护理质量安全是医疗体系的核心</a:t>
            </a:r>
          </a:p>
        </p:txBody>
      </p:sp>
      <p:sp>
        <p:nvSpPr>
          <p:cNvPr id="49" name="TextBox 49"/>
          <p:cNvSpPr txBox="1"/>
          <p:nvPr/>
        </p:nvSpPr>
        <p:spPr>
          <a:xfrm>
            <a:off x="1704918" y="3545958"/>
            <a:ext cx="7382690" cy="863070"/>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7000"/>
              </a:lnSpc>
            </a:pPr>
            <a:r>
              <a:rPr lang="en-US" sz="1500">
                <a:solidFill>
                  <a:srgbClr val="000000">
                    <a:alpha val="100000"/>
                  </a:srgbClr>
                </a:solidFill>
                <a:latin typeface="Microsoft Yahei"/>
                <a:ea typeface="Microsoft Yahei"/>
                <a:cs typeface="Microsoft Yahei"/>
              </a:rPr>
              <a:t>通过识别、评估和控制护理过程中的风险，可以有效提高护理质量，减少医疗差错和纠纷。</a:t>
            </a:r>
          </a:p>
        </p:txBody>
      </p:sp>
      <p:sp>
        <p:nvSpPr>
          <p:cNvPr id="50" name="TextBox 50"/>
          <p:cNvSpPr txBox="1"/>
          <p:nvPr/>
        </p:nvSpPr>
        <p:spPr>
          <a:xfrm>
            <a:off x="1704918" y="3081147"/>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chemeClr val="accent1">
                    <a:alpha val="100000"/>
                  </a:schemeClr>
                </a:solidFill>
                <a:latin typeface="Microsoft Yahei"/>
                <a:ea typeface="Microsoft Yahei"/>
                <a:cs typeface="Microsoft Yahei"/>
              </a:rPr>
              <a:t>风险管理是保障护理质量安全的关键</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国内外研究现状及趋势</a:t>
              </a:r>
            </a:p>
          </p:txBody>
        </p:sp>
      </p:grpSp>
      <p:sp>
        <p:nvSpPr>
          <p:cNvPr id="43" name="TextBox 43"/>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风险管理理论不断完善</a:t>
            </a:r>
          </a:p>
        </p:txBody>
      </p:sp>
      <p:sp>
        <p:nvSpPr>
          <p:cNvPr id="44" name="TextBox 44"/>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国外在护理质量安全与风险管理领域的研究起步较早，相关理论和方法不断完善，如失效模式与影响分析（FMEA）等。</a:t>
            </a:r>
          </a:p>
        </p:txBody>
      </p:sp>
      <p:sp>
        <p:nvSpPr>
          <p:cNvPr id="45" name="TextBox 45"/>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实践应用不断深入</a:t>
            </a:r>
          </a:p>
        </p:txBody>
      </p:sp>
      <p:sp>
        <p:nvSpPr>
          <p:cNvPr id="46" name="TextBox 46"/>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国外医疗机构普遍重视护理质量安全与风险管理，通过实施一系列措施如建立风险管理团队、定期开展风险评估等，提高护理质量。</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随着医疗改革的深入和患者安全意识的提高，国内医疗机构对护理质量安全与风险管理的重视程度逐渐增强。</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护理质量安全意识逐渐增强</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相较于国外，国内在护理质量安全与风险管理领域的研究和实践起步较晚，但近年来发展迅速，取得了一定成果。</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研究与实践尚处于起步阶段</a:t>
            </a:r>
          </a:p>
        </p:txBody>
      </p:sp>
      <p:cxnSp>
        <p:nvCxnSpPr>
          <p:cNvPr id="8" name="Connector 8"/>
          <p:cNvCxnSpPr/>
          <p:nvPr/>
        </p:nvCxnSpPr>
        <p:spPr>
          <a:xfrm>
            <a:off x="1473659" y="4829453"/>
            <a:ext cx="9220298" cy="0"/>
          </a:xfrm>
          <a:prstGeom prst="line">
            <a:avLst/>
          </a:prstGeom>
          <a:ln w="9525">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headEnd type="oval"/>
            <a:tailEnd type="none"/>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国内外研究现状及趋势</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rot="16200000">
            <a:off x="2007200" y="2256367"/>
            <a:ext cx="2931584" cy="2931584"/>
          </a:xfrm>
          <a:custGeom>
            <a:rect l="l" t="t" r="r" b="b"/>
            <a:pathLst>
              <a:path w="21600" h="21600">
                <a:moveTo>
                  <a:pt x="2950" y="15226"/>
                </a:moveTo>
                <a:cubicBezTo>
                  <a:pt x="2188" y="13875"/>
                  <a:pt x="1788" y="12351"/>
                  <a:pt x="1788" y="10800"/>
                </a:cubicBezTo>
                <a:cubicBezTo>
                  <a:pt x="1788" y="5822"/>
                  <a:pt x="5822" y="1788"/>
                  <a:pt x="10800" y="1788"/>
                </a:cubicBezTo>
                <a:cubicBezTo>
                  <a:pt x="15777" y="1788"/>
                  <a:pt x="19812" y="5822"/>
                  <a:pt x="19812" y="10800"/>
                </a:cubicBezTo>
                <a:cubicBezTo>
                  <a:pt x="19811" y="12351"/>
                  <a:pt x="19411" y="13875"/>
                  <a:pt x="18649" y="15226"/>
                </a:cubicBezTo>
                <a:lnTo>
                  <a:pt x="20207" y="16105"/>
                </a:lnTo>
                <a:cubicBezTo>
                  <a:pt x="21120" y="14486"/>
                  <a:pt x="21600" y="12658"/>
                  <a:pt x="21600" y="10800"/>
                </a:cubicBezTo>
                <a:cubicBezTo>
                  <a:pt x="21600" y="4835"/>
                  <a:pt x="16764" y="0"/>
                  <a:pt x="10800" y="0"/>
                </a:cubicBezTo>
                <a:cubicBezTo>
                  <a:pt x="4835" y="0"/>
                  <a:pt x="0" y="4835"/>
                  <a:pt x="0" y="10800"/>
                </a:cubicBezTo>
                <a:cubicBezTo>
                  <a:pt x="-1" y="12658"/>
                  <a:pt x="479" y="14486"/>
                  <a:pt x="1392" y="16105"/>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rot="16426183">
            <a:off x="2243210" y="2494492"/>
            <a:ext cx="2432049" cy="2434167"/>
          </a:xfrm>
          <a:custGeom>
            <a:rect l="l" t="t" r="r" b="b"/>
            <a:pathLst>
              <a:path w="21600" h="21600">
                <a:moveTo>
                  <a:pt x="2643" y="7715"/>
                </a:moveTo>
                <a:cubicBezTo>
                  <a:pt x="3926" y="4323"/>
                  <a:pt x="7173" y="2080"/>
                  <a:pt x="10799" y="2080"/>
                </a:cubicBezTo>
                <a:cubicBezTo>
                  <a:pt x="14426" y="2080"/>
                  <a:pt x="17673" y="4323"/>
                  <a:pt x="18956" y="7715"/>
                </a:cubicBezTo>
                <a:lnTo>
                  <a:pt x="20901" y="6979"/>
                </a:lnTo>
                <a:cubicBezTo>
                  <a:pt x="19313" y="2779"/>
                  <a:pt x="15290" y="-1"/>
                  <a:pt x="10800" y="-1"/>
                </a:cubicBezTo>
                <a:cubicBezTo>
                  <a:pt x="6309" y="-1"/>
                  <a:pt x="2286" y="2779"/>
                  <a:pt x="698" y="6979"/>
                </a:cubicBezTo>
                <a:close/>
              </a:path>
            </a:pathLst>
          </a:custGeom>
          <a:solidFill>
            <a:schemeClr val="accent1">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rot="-5400000">
            <a:off x="1752143" y="2015067"/>
            <a:ext cx="3414183" cy="3414184"/>
          </a:xfrm>
          <a:custGeom>
            <a:rect l="l" t="t" r="r" b="b"/>
            <a:pathLst>
              <a:path w="21600" h="21600">
                <a:moveTo>
                  <a:pt x="6106" y="18536"/>
                </a:moveTo>
                <a:cubicBezTo>
                  <a:pt x="3402" y="16896"/>
                  <a:pt x="1751" y="13962"/>
                  <a:pt x="1751" y="10800"/>
                </a:cubicBezTo>
                <a:cubicBezTo>
                  <a:pt x="1751" y="5802"/>
                  <a:pt x="5802" y="1751"/>
                  <a:pt x="10800" y="1751"/>
                </a:cubicBezTo>
                <a:cubicBezTo>
                  <a:pt x="15797" y="1751"/>
                  <a:pt x="19849" y="5802"/>
                  <a:pt x="19849" y="10800"/>
                </a:cubicBezTo>
                <a:cubicBezTo>
                  <a:pt x="19848" y="13962"/>
                  <a:pt x="18197" y="16896"/>
                  <a:pt x="15493" y="18536"/>
                </a:cubicBezTo>
                <a:lnTo>
                  <a:pt x="16401" y="20033"/>
                </a:lnTo>
                <a:cubicBezTo>
                  <a:pt x="19628" y="18075"/>
                  <a:pt x="21600" y="14574"/>
                  <a:pt x="21600" y="10800"/>
                </a:cubicBezTo>
                <a:cubicBezTo>
                  <a:pt x="21600" y="4835"/>
                  <a:pt x="16764" y="0"/>
                  <a:pt x="10800" y="0"/>
                </a:cubicBezTo>
                <a:cubicBezTo>
                  <a:pt x="4835" y="0"/>
                  <a:pt x="0" y="4835"/>
                  <a:pt x="0" y="10800"/>
                </a:cubicBezTo>
                <a:cubicBezTo>
                  <a:pt x="-1" y="14574"/>
                  <a:pt x="1971" y="18075"/>
                  <a:pt x="5198" y="20033"/>
                </a:cubicBezTo>
                <a:lnTo>
                  <a:pt x="6106" y="18536"/>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510528" y="1542295"/>
            <a:ext cx="480060" cy="382734"/>
          </a:xfrm>
          <a:prstGeom prst="rect">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511480" y="3223760"/>
            <a:ext cx="478346" cy="39941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6511480" y="4805669"/>
            <a:ext cx="478346" cy="413650"/>
          </a:xfrm>
          <a:prstGeom prst="rect">
            <a:avLst/>
          </a:prstGeom>
          <a:solidFill>
            <a:schemeClr val="accent1">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2802998" y="2871591"/>
            <a:ext cx="1701137" cy="1701137"/>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国内外研究现状及趋势</a:t>
              </a:r>
            </a:p>
          </p:txBody>
        </p:sp>
      </p:grpSp>
      <p:sp>
        <p:nvSpPr>
          <p:cNvPr id="31" name="TextBox 31"/>
          <p:cNvSpPr txBox="1"/>
          <p:nvPr/>
        </p:nvSpPr>
        <p:spPr>
          <a:xfrm>
            <a:off x="6384512" y="2015068"/>
            <a:ext cx="5082159" cy="1071601"/>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未来护理质量安全与风险管理的研究将更加注重跨学科合作，如医学、管理学、心理学等学科的交叉融合。</a:t>
            </a:r>
          </a:p>
        </p:txBody>
      </p:sp>
      <p:sp>
        <p:nvSpPr>
          <p:cNvPr id="32" name="TextBox 32"/>
          <p:cNvSpPr txBox="1"/>
          <p:nvPr/>
        </p:nvSpPr>
        <p:spPr>
          <a:xfrm>
            <a:off x="7116604" y="3155950"/>
            <a:ext cx="4476083" cy="490334"/>
          </a:xfrm>
          <a:prstGeom prst="rect">
            <a:avLst/>
          </a:prstGeom>
        </p:spPr>
        <p:txBody>
          <a:bodyPr vert="horz" wrap="square" lIns="66008" tIns="33052" rIns="66008" bIns="33052"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智能化技术应用</a:t>
            </a:r>
          </a:p>
        </p:txBody>
      </p:sp>
      <p:sp>
        <p:nvSpPr>
          <p:cNvPr id="33" name="TextBox 33"/>
          <p:cNvSpPr txBox="1"/>
          <p:nvPr/>
        </p:nvSpPr>
        <p:spPr>
          <a:xfrm>
            <a:off x="6510528" y="3652633"/>
            <a:ext cx="5082159" cy="1071601"/>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随着人工智能、大数据等技术的发展，未来护理质量安全与风险管理将更加智能化，如利用大数据进行风险预测和智能决策等。</a:t>
            </a:r>
          </a:p>
        </p:txBody>
      </p:sp>
      <p:sp>
        <p:nvSpPr>
          <p:cNvPr id="34" name="TextBox 34"/>
          <p:cNvSpPr txBox="1"/>
          <p:nvPr/>
        </p:nvSpPr>
        <p:spPr>
          <a:xfrm>
            <a:off x="7116604" y="4743284"/>
            <a:ext cx="4476083" cy="490334"/>
          </a:xfrm>
          <a:prstGeom prst="rect">
            <a:avLst/>
          </a:prstGeom>
        </p:spPr>
        <p:txBody>
          <a:bodyPr vert="horz" wrap="square" lIns="66008" tIns="33052" rIns="66008" bIns="33052"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患者参与和共同决策</a:t>
            </a:r>
          </a:p>
        </p:txBody>
      </p:sp>
      <p:sp>
        <p:nvSpPr>
          <p:cNvPr id="35" name="TextBox 35"/>
          <p:cNvSpPr txBox="1"/>
          <p:nvPr/>
        </p:nvSpPr>
        <p:spPr>
          <a:xfrm>
            <a:off x="6510528" y="5239966"/>
            <a:ext cx="5082159" cy="1071601"/>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患者参与和共同决策将成为未来护理质量安全与风险管理的重要方向，通过加强患者教育和沟通，提高患者对护理质量和安全的认知度和满意度。</a:t>
            </a:r>
          </a:p>
        </p:txBody>
      </p:sp>
      <p:sp>
        <p:nvSpPr>
          <p:cNvPr id="36" name="TextBox 36"/>
          <p:cNvSpPr txBox="1"/>
          <p:nvPr/>
        </p:nvSpPr>
        <p:spPr>
          <a:xfrm>
            <a:off x="7116604" y="1472796"/>
            <a:ext cx="4476083" cy="490334"/>
          </a:xfrm>
          <a:prstGeom prst="rect">
            <a:avLst/>
          </a:prstGeom>
        </p:spPr>
        <p:txBody>
          <a:bodyPr vert="horz" wrap="square" lIns="66008" tIns="33052" rIns="66008" bIns="33052"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跨学科合作</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641022" y="2505551"/>
            <a:ext cx="1169862" cy="1169862"/>
          </a:xfrm>
          <a:prstGeom prst="ellipse">
            <a:avLst/>
          </a:prstGeom>
          <a:gradFill>
            <a:gsLst>
              <a:gs pos="0">
                <a:schemeClr val="accent5">
                  <a:alpha val="100000"/>
                </a:schemeClr>
              </a:gs>
              <a:gs pos="100000">
                <a:schemeClr val="lt2">
                  <a:alpha val="100000"/>
                </a:schemeClr>
              </a:gs>
            </a:gsLst>
            <a:lin ang="45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2857192" y="2151175"/>
            <a:ext cx="9695079" cy="21896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12300" b="1">
                <a:solidFill>
                  <a:schemeClr val="dk1">
                    <a:alpha val="100000"/>
                  </a:schemeClr>
                </a:solidFill>
                <a:latin typeface="Microsoft Yahei"/>
                <a:ea typeface="Microsoft Yahei"/>
                <a:cs typeface="Microsoft Yahei"/>
              </a:rPr>
              <a:t>02</a:t>
            </a:r>
          </a:p>
        </p:txBody>
      </p:sp>
      <p:sp>
        <p:nvSpPr>
          <p:cNvPr id="4" name="TextBox 4"/>
          <p:cNvSpPr txBox="1"/>
          <p:nvPr/>
        </p:nvSpPr>
        <p:spPr>
          <a:xfrm>
            <a:off x="5117749" y="1980487"/>
            <a:ext cx="4354982" cy="2531059"/>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4200" b="1">
                <a:solidFill>
                  <a:srgbClr val="000000">
                    <a:alpha val="100000"/>
                  </a:srgbClr>
                </a:solidFill>
                <a:latin typeface="Microsoft Yahei"/>
                <a:ea typeface="Microsoft Yahei"/>
                <a:cs typeface="Microsoft Yahei"/>
              </a:rPr>
              <a:t>护理质量安全概述</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8207" b="8207"/>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护理质量安全是指在护理服务过程中，通过采取一系列措施，确保患者安全、提高护理质量，减少医疗差错和不良事件的发生。</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包括护理技术安全、护理管理安全、护理环境安全等方面，涉及护理工作的各个环节和方面。</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护理质量安全的定义与内涵</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护理质量安全内涵</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护理质量安全定义</a:t>
            </a:r>
            <a:endParaRPr lang="en-US" sz="1100"/>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6033"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a:off x="1068653" y="2719942"/>
            <a:ext cx="2654699" cy="0"/>
          </a:xfrm>
          <a:prstGeom prst="line">
            <a:avLst/>
          </a:prstGeom>
          <a:ln w="9525">
            <a:solidFill>
              <a:srgbClr val="FFFFFF">
                <a:alpha val="100000"/>
              </a:srgbClr>
            </a:solidFill>
            <a:prstDash val="solid"/>
            <a:headEnd type="oval"/>
            <a:tailEnd type="none"/>
          </a:ln>
        </p:spPr>
      </p:cxnSp>
      <p:sp>
        <p:nvSpPr>
          <p:cNvPr id="4" name="TextBox 4"/>
          <p:cNvSpPr txBox="1"/>
          <p:nvPr/>
        </p:nvSpPr>
        <p:spPr>
          <a:xfrm>
            <a:off x="1084612"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保障患者安全</a:t>
            </a:r>
          </a:p>
        </p:txBody>
      </p:sp>
      <p:sp>
        <p:nvSpPr>
          <p:cNvPr id="5" name="TextBox 5"/>
          <p:cNvSpPr txBox="1"/>
          <p:nvPr/>
        </p:nvSpPr>
        <p:spPr>
          <a:xfrm>
            <a:off x="894460"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护理质量安全直接关系到患者的生命安全和身体健康，是医疗服务的核心。</a:t>
            </a:r>
          </a:p>
        </p:txBody>
      </p:sp>
      <p:sp>
        <p:nvSpPr>
          <p:cNvPr id="6" name="AutoShape 6"/>
          <p:cNvSpPr/>
          <p:nvPr/>
        </p:nvSpPr>
        <p:spPr>
          <a:xfrm>
            <a:off x="4403619"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4836240" y="2719942"/>
            <a:ext cx="2654699" cy="0"/>
          </a:xfrm>
          <a:prstGeom prst="line">
            <a:avLst/>
          </a:prstGeom>
          <a:ln w="9525">
            <a:solidFill>
              <a:srgbClr val="FFFFFF">
                <a:alpha val="100000"/>
              </a:srgbClr>
            </a:solidFill>
            <a:prstDash val="solid"/>
            <a:headEnd type="oval"/>
            <a:tailEnd type="none"/>
          </a:ln>
        </p:spPr>
      </p:cxnSp>
      <p:sp>
        <p:nvSpPr>
          <p:cNvPr id="8" name="TextBox 8"/>
          <p:cNvSpPr txBox="1"/>
          <p:nvPr/>
        </p:nvSpPr>
        <p:spPr>
          <a:xfrm>
            <a:off x="4852198"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提高护理质量</a:t>
            </a:r>
          </a:p>
        </p:txBody>
      </p:sp>
      <p:sp>
        <p:nvSpPr>
          <p:cNvPr id="9" name="TextBox 9"/>
          <p:cNvSpPr txBox="1"/>
          <p:nvPr/>
        </p:nvSpPr>
        <p:spPr>
          <a:xfrm>
            <a:off x="4662047"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通过加强护理质量安全，可以规范护理行为，提高护理服务的专业性和有效性。</a:t>
            </a:r>
          </a:p>
        </p:txBody>
      </p:sp>
      <p:sp>
        <p:nvSpPr>
          <p:cNvPr id="10" name="AutoShape 10"/>
          <p:cNvSpPr/>
          <p:nvPr/>
        </p:nvSpPr>
        <p:spPr>
          <a:xfrm>
            <a:off x="8171205"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8603826" y="2719942"/>
            <a:ext cx="2654699" cy="0"/>
          </a:xfrm>
          <a:prstGeom prst="line">
            <a:avLst/>
          </a:prstGeom>
          <a:ln w="9525">
            <a:solidFill>
              <a:srgbClr val="FFFFFF">
                <a:alpha val="100000"/>
              </a:srgbClr>
            </a:solidFill>
            <a:prstDash val="solid"/>
            <a:headEnd type="oval"/>
            <a:tailEnd type="none"/>
          </a:ln>
        </p:spPr>
      </p:cxnSp>
      <p:sp>
        <p:nvSpPr>
          <p:cNvPr id="12" name="TextBox 12"/>
          <p:cNvSpPr txBox="1"/>
          <p:nvPr/>
        </p:nvSpPr>
        <p:spPr>
          <a:xfrm>
            <a:off x="8619785"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减少医疗差错</a:t>
            </a:r>
          </a:p>
        </p:txBody>
      </p:sp>
      <p:sp>
        <p:nvSpPr>
          <p:cNvPr id="13" name="TextBox 13"/>
          <p:cNvSpPr txBox="1"/>
          <p:nvPr/>
        </p:nvSpPr>
        <p:spPr>
          <a:xfrm>
            <a:off x="8429633"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有效的护理质量安全措施可以降低医疗差错的发生率，提高医疗服务的可靠性。</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护理质量安全的重要性</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rot="-5400000">
            <a:off x="5770591" y="1524691"/>
            <a:ext cx="650818" cy="1000332"/>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788669" y="2024857"/>
            <a:ext cx="614662" cy="3856902"/>
          </a:xfrm>
          <a:prstGeom prst="rect">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rot="-5400000" flipH="1" flipV="1">
            <a:off x="5770591" y="5381593"/>
            <a:ext cx="650818" cy="1000332"/>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flipH="1">
            <a:off x="3444517" y="3306389"/>
            <a:ext cx="650818" cy="1000332"/>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rot="5400000">
            <a:off x="5788669" y="1438299"/>
            <a:ext cx="614662" cy="4736512"/>
          </a:xfrm>
          <a:prstGeom prst="rect">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8053418" y="3306389"/>
            <a:ext cx="650818" cy="1000332"/>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402999" y="3260307"/>
            <a:ext cx="1386002" cy="138600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713773" y="2175410"/>
            <a:ext cx="3013970"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护理人员的专业技能、工作态度、沟通能力等直接影响护理质量安全。</a:t>
            </a:r>
          </a:p>
        </p:txBody>
      </p:sp>
      <p:sp>
        <p:nvSpPr>
          <p:cNvPr id="10" name="TextBox 10"/>
          <p:cNvSpPr txBox="1"/>
          <p:nvPr/>
        </p:nvSpPr>
        <p:spPr>
          <a:xfrm>
            <a:off x="713773" y="1765835"/>
            <a:ext cx="2477594" cy="30460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500" b="1">
                <a:solidFill>
                  <a:schemeClr val="accent1">
                    <a:alpha val="100000"/>
                  </a:schemeClr>
                </a:solidFill>
                <a:latin typeface="Microsoft Yahei"/>
                <a:ea typeface="Microsoft Yahei"/>
                <a:cs typeface="Microsoft Yahei"/>
              </a:rPr>
              <a:t>护理人员因素</a:t>
            </a:r>
          </a:p>
        </p:txBody>
      </p:sp>
      <p:sp>
        <p:nvSpPr>
          <p:cNvPr id="11" name="TextBox 11"/>
          <p:cNvSpPr txBox="1"/>
          <p:nvPr/>
        </p:nvSpPr>
        <p:spPr>
          <a:xfrm>
            <a:off x="673343" y="4670214"/>
            <a:ext cx="3013970"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护理管理制度的完善程度、护理资源的配置、护理质量的监督与评估等也是影响护理质量安全的重要因素。</a:t>
            </a:r>
          </a:p>
        </p:txBody>
      </p:sp>
      <p:sp>
        <p:nvSpPr>
          <p:cNvPr id="12" name="TextBox 12"/>
          <p:cNvSpPr txBox="1"/>
          <p:nvPr/>
        </p:nvSpPr>
        <p:spPr>
          <a:xfrm>
            <a:off x="673343" y="4260639"/>
            <a:ext cx="2477594" cy="30460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500" b="1">
                <a:solidFill>
                  <a:schemeClr val="accent1">
                    <a:alpha val="100000"/>
                  </a:schemeClr>
                </a:solidFill>
                <a:latin typeface="Microsoft Yahei"/>
                <a:ea typeface="Microsoft Yahei"/>
                <a:cs typeface="Microsoft Yahei"/>
              </a:rPr>
              <a:t>护理管理因素</a:t>
            </a:r>
          </a:p>
        </p:txBody>
      </p:sp>
      <p:sp>
        <p:nvSpPr>
          <p:cNvPr id="13" name="TextBox 13"/>
          <p:cNvSpPr txBox="1"/>
          <p:nvPr/>
        </p:nvSpPr>
        <p:spPr>
          <a:xfrm>
            <a:off x="8608883" y="2175410"/>
            <a:ext cx="3013970"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医疗设备的使用、维护和药品的采购、储存等环节的管理不善可能导致护理质量安全风险。</a:t>
            </a:r>
          </a:p>
        </p:txBody>
      </p:sp>
      <p:sp>
        <p:nvSpPr>
          <p:cNvPr id="14" name="TextBox 14"/>
          <p:cNvSpPr txBox="1"/>
          <p:nvPr/>
        </p:nvSpPr>
        <p:spPr>
          <a:xfrm>
            <a:off x="8608883" y="1765835"/>
            <a:ext cx="2477594" cy="30460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500" b="1">
                <a:solidFill>
                  <a:schemeClr val="accent1">
                    <a:alpha val="100000"/>
                  </a:schemeClr>
                </a:solidFill>
                <a:latin typeface="Microsoft Yahei"/>
                <a:ea typeface="Microsoft Yahei"/>
                <a:cs typeface="Microsoft Yahei"/>
              </a:rPr>
              <a:t>医疗设备与药品管理</a:t>
            </a:r>
          </a:p>
        </p:txBody>
      </p:sp>
      <p:sp>
        <p:nvSpPr>
          <p:cNvPr id="15" name="TextBox 15"/>
          <p:cNvSpPr txBox="1"/>
          <p:nvPr/>
        </p:nvSpPr>
        <p:spPr>
          <a:xfrm>
            <a:off x="8608883" y="4670214"/>
            <a:ext cx="3013970"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患者的年龄、病情、心理状况等也会对护理质量安全产生影响。</a:t>
            </a:r>
          </a:p>
        </p:txBody>
      </p:sp>
      <p:sp>
        <p:nvSpPr>
          <p:cNvPr id="16" name="TextBox 16"/>
          <p:cNvSpPr txBox="1"/>
          <p:nvPr/>
        </p:nvSpPr>
        <p:spPr>
          <a:xfrm>
            <a:off x="8608883" y="4260639"/>
            <a:ext cx="2477594" cy="30460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500" b="1">
                <a:solidFill>
                  <a:schemeClr val="accent1">
                    <a:alpha val="100000"/>
                  </a:schemeClr>
                </a:solidFill>
                <a:latin typeface="Microsoft Yahei"/>
                <a:ea typeface="Microsoft Yahei"/>
                <a:cs typeface="Microsoft Yahei"/>
              </a:rPr>
              <a:t>患者自身因素</a:t>
            </a:r>
          </a:p>
        </p:txBody>
      </p:sp>
      <p:sp>
        <p:nvSpPr>
          <p:cNvPr id="17" name="AutoShape 17"/>
          <p:cNvSpPr/>
          <p:nvPr/>
        </p:nvSpPr>
        <p:spPr>
          <a:xfrm>
            <a:off x="5198112" y="3055420"/>
            <a:ext cx="1795777" cy="1795777"/>
          </a:xfrm>
          <a:prstGeom prst="ellipse">
            <a:avLst/>
          </a:prstGeom>
          <a:solidFill>
            <a:schemeClr val="accent2">
              <a:alpha val="100000"/>
            </a:schemeClr>
          </a:solidFill>
          <a:ln w="76200">
            <a:solidFill>
              <a:schemeClr val="lt1">
                <a:alpha val="100000"/>
              </a:schemeClr>
            </a:solidFill>
            <a:prstDash val="solid"/>
          </a:ln>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8" name="Freeform 18"/>
          <p:cNvSpPr/>
          <p:nvPr/>
        </p:nvSpPr>
        <p:spPr>
          <a:xfrm>
            <a:off x="5772540" y="3629848"/>
            <a:ext cx="646919" cy="646919"/>
          </a:xfrm>
          <a:custGeom>
            <a:rect l="l" t="t" r="r" b="b"/>
            <a:pathLst>
              <a:path w="304800" h="304800">
                <a:moveTo>
                  <a:pt x="304800" y="180975"/>
                </a:moveTo>
                <a:lnTo>
                  <a:pt x="247650" y="123825"/>
                </a:lnTo>
                <a:lnTo>
                  <a:pt x="247650" y="38100"/>
                </a:lnTo>
                <a:lnTo>
                  <a:pt x="209550" y="38100"/>
                </a:lnTo>
                <a:lnTo>
                  <a:pt x="209550" y="85725"/>
                </a:lnTo>
                <a:lnTo>
                  <a:pt x="152400" y="28575"/>
                </a:lnTo>
                <a:lnTo>
                  <a:pt x="0" y="180975"/>
                </a:lnTo>
                <a:lnTo>
                  <a:pt x="0" y="190500"/>
                </a:lnTo>
                <a:lnTo>
                  <a:pt x="38100" y="190500"/>
                </a:lnTo>
                <a:lnTo>
                  <a:pt x="38100" y="285750"/>
                </a:lnTo>
                <a:lnTo>
                  <a:pt x="133350" y="285750"/>
                </a:lnTo>
                <a:lnTo>
                  <a:pt x="133350" y="228600"/>
                </a:lnTo>
                <a:lnTo>
                  <a:pt x="171450" y="228600"/>
                </a:lnTo>
                <a:lnTo>
                  <a:pt x="171450" y="285750"/>
                </a:lnTo>
                <a:lnTo>
                  <a:pt x="266700" y="285750"/>
                </a:lnTo>
                <a:lnTo>
                  <a:pt x="266700" y="190500"/>
                </a:lnTo>
                <a:lnTo>
                  <a:pt x="304800" y="1905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护理质量安全的影响因素</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641022" y="2505551"/>
            <a:ext cx="1169862" cy="1169862"/>
          </a:xfrm>
          <a:prstGeom prst="ellipse">
            <a:avLst/>
          </a:prstGeom>
          <a:gradFill>
            <a:gsLst>
              <a:gs pos="0">
                <a:schemeClr val="accent5">
                  <a:alpha val="100000"/>
                </a:schemeClr>
              </a:gs>
              <a:gs pos="100000">
                <a:schemeClr val="lt2">
                  <a:alpha val="100000"/>
                </a:schemeClr>
              </a:gs>
            </a:gsLst>
            <a:lin ang="45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2857192" y="2151175"/>
            <a:ext cx="9695079" cy="21896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12300" b="1">
                <a:solidFill>
                  <a:schemeClr val="dk1">
                    <a:alpha val="100000"/>
                  </a:schemeClr>
                </a:solidFill>
                <a:latin typeface="Microsoft Yahei"/>
                <a:ea typeface="Microsoft Yahei"/>
                <a:cs typeface="Microsoft Yahei"/>
              </a:rPr>
              <a:t>03</a:t>
            </a:r>
          </a:p>
        </p:txBody>
      </p:sp>
      <p:sp>
        <p:nvSpPr>
          <p:cNvPr id="4" name="TextBox 4"/>
          <p:cNvSpPr txBox="1"/>
          <p:nvPr/>
        </p:nvSpPr>
        <p:spPr>
          <a:xfrm>
            <a:off x="5117749" y="1980487"/>
            <a:ext cx="4354982" cy="2531059"/>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4200" b="1">
                <a:solidFill>
                  <a:srgbClr val="000000">
                    <a:alpha val="100000"/>
                  </a:srgbClr>
                </a:solidFill>
                <a:latin typeface="Microsoft Yahei"/>
                <a:ea typeface="Microsoft Yahei"/>
                <a:cs typeface="Microsoft Yahei"/>
              </a:rPr>
              <a:t>风险管理在护理中的应用</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5341061" y="1169291"/>
            <a:ext cx="2281112" cy="2281112"/>
          </a:xfrm>
          <a:prstGeom prst="ellipse">
            <a:avLst/>
          </a:prstGeom>
          <a:solidFill>
            <a:schemeClr val="accent2">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6177468" y="1976779"/>
            <a:ext cx="608297" cy="608297"/>
          </a:xfrm>
          <a:custGeom>
            <a:rect l="l" t="t" r="r" b="b"/>
            <a:pathLst>
              <a:path w="304800" h="304800">
                <a:moveTo>
                  <a:pt x="167640" y="0"/>
                </a:moveTo>
                <a:lnTo>
                  <a:pt x="182880" y="0"/>
                </a:lnTo>
                <a:lnTo>
                  <a:pt x="182880" y="45720"/>
                </a:lnTo>
                <a:lnTo>
                  <a:pt x="228600" y="152400"/>
                </a:lnTo>
                <a:lnTo>
                  <a:pt x="228600" y="274320"/>
                </a:lnTo>
                <a:cubicBezTo>
                  <a:pt x="228600" y="291151"/>
                  <a:pt x="214951" y="304800"/>
                  <a:pt x="198120" y="304800"/>
                </a:cubicBezTo>
                <a:lnTo>
                  <a:pt x="198120" y="304800"/>
                </a:lnTo>
                <a:lnTo>
                  <a:pt x="76200" y="304800"/>
                </a:lnTo>
                <a:cubicBezTo>
                  <a:pt x="59436" y="304800"/>
                  <a:pt x="40996" y="291998"/>
                  <a:pt x="35052" y="276149"/>
                </a:cubicBezTo>
                <a:lnTo>
                  <a:pt x="0" y="182880"/>
                </a:lnTo>
                <a:lnTo>
                  <a:pt x="0" y="152400"/>
                </a:lnTo>
                <a:cubicBezTo>
                  <a:pt x="0" y="135569"/>
                  <a:pt x="13649" y="121920"/>
                  <a:pt x="30480" y="121920"/>
                </a:cubicBezTo>
                <a:lnTo>
                  <a:pt x="30480" y="121920"/>
                </a:lnTo>
                <a:lnTo>
                  <a:pt x="137160" y="121920"/>
                </a:lnTo>
                <a:lnTo>
                  <a:pt x="137160" y="30480"/>
                </a:lnTo>
                <a:cubicBezTo>
                  <a:pt x="137160" y="13649"/>
                  <a:pt x="150809" y="0"/>
                  <a:pt x="167640" y="0"/>
                </a:cubicBezTo>
                <a:lnTo>
                  <a:pt x="167640" y="0"/>
                </a:lnTo>
                <a:close/>
                <a:moveTo>
                  <a:pt x="259080" y="152400"/>
                </a:moveTo>
                <a:lnTo>
                  <a:pt x="304800" y="152400"/>
                </a:lnTo>
                <a:lnTo>
                  <a:pt x="304800" y="304800"/>
                </a:lnTo>
                <a:lnTo>
                  <a:pt x="259080" y="304800"/>
                </a:lnTo>
                <a:lnTo>
                  <a:pt x="259080" y="1524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4569827" y="2585076"/>
            <a:ext cx="1911789" cy="1911789"/>
          </a:xfrm>
          <a:prstGeom prst="ellipse">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156399" y="3235877"/>
            <a:ext cx="738646" cy="610186"/>
          </a:xfrm>
          <a:custGeom>
            <a:rect l="l" t="t" r="r" b="b"/>
            <a:pathLst>
              <a:path w="304800" h="304800">
                <a:moveTo>
                  <a:pt x="106680" y="0"/>
                </a:moveTo>
                <a:lnTo>
                  <a:pt x="91440" y="0"/>
                </a:lnTo>
                <a:lnTo>
                  <a:pt x="0" y="45720"/>
                </a:lnTo>
                <a:lnTo>
                  <a:pt x="0" y="137160"/>
                </a:lnTo>
                <a:lnTo>
                  <a:pt x="60960" y="121920"/>
                </a:lnTo>
                <a:lnTo>
                  <a:pt x="60960" y="304800"/>
                </a:lnTo>
                <a:lnTo>
                  <a:pt x="243840" y="304800"/>
                </a:lnTo>
                <a:lnTo>
                  <a:pt x="243840" y="121920"/>
                </a:lnTo>
                <a:lnTo>
                  <a:pt x="304800" y="137160"/>
                </a:lnTo>
                <a:lnTo>
                  <a:pt x="304800" y="45720"/>
                </a:lnTo>
                <a:lnTo>
                  <a:pt x="213360" y="0"/>
                </a:lnTo>
                <a:lnTo>
                  <a:pt x="198120" y="0"/>
                </a:lnTo>
                <a:cubicBezTo>
                  <a:pt x="198120" y="25251"/>
                  <a:pt x="177651" y="45720"/>
                  <a:pt x="152400" y="45720"/>
                </a:cubicBezTo>
                <a:cubicBezTo>
                  <a:pt x="127149" y="45720"/>
                  <a:pt x="106680" y="25251"/>
                  <a:pt x="106680" y="0"/>
                </a:cubicBezTo>
                <a:lnTo>
                  <a:pt x="106680" y="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5905908" y="3792072"/>
            <a:ext cx="1520741" cy="152074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6301722" y="4207073"/>
            <a:ext cx="729113" cy="690739"/>
          </a:xfrm>
          <a:custGeom>
            <a:rect l="l" t="t" r="r" b="b"/>
            <a:pathLst>
              <a:path w="304800" h="304800">
                <a:moveTo>
                  <a:pt x="152800" y="79486"/>
                </a:moveTo>
                <a:cubicBezTo>
                  <a:pt x="152800" y="79486"/>
                  <a:pt x="133750" y="38891"/>
                  <a:pt x="90888" y="38891"/>
                </a:cubicBezTo>
                <a:cubicBezTo>
                  <a:pt x="44053" y="38891"/>
                  <a:pt x="19450" y="78581"/>
                  <a:pt x="19450" y="118262"/>
                </a:cubicBezTo>
                <a:cubicBezTo>
                  <a:pt x="19450" y="184147"/>
                  <a:pt x="152800" y="265900"/>
                  <a:pt x="152800" y="265900"/>
                </a:cubicBezTo>
                <a:cubicBezTo>
                  <a:pt x="152800" y="265900"/>
                  <a:pt x="285350" y="184937"/>
                  <a:pt x="285350" y="118262"/>
                </a:cubicBezTo>
                <a:cubicBezTo>
                  <a:pt x="285350" y="77781"/>
                  <a:pt x="259956" y="38891"/>
                  <a:pt x="214713" y="38891"/>
                </a:cubicBezTo>
                <a:cubicBezTo>
                  <a:pt x="169469" y="38891"/>
                  <a:pt x="152800" y="79486"/>
                  <a:pt x="152800" y="79486"/>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227005" y="4767462"/>
            <a:ext cx="1336080" cy="1336080"/>
          </a:xfrm>
          <a:prstGeom prst="ellipse">
            <a:avLst/>
          </a:prstGeom>
          <a:solidFill>
            <a:schemeClr val="accent3">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5633397" y="5196504"/>
            <a:ext cx="523295" cy="477996"/>
          </a:xfrm>
          <a:custGeom>
            <a:rect l="l" t="t" r="r" b="b"/>
            <a:pathLst>
              <a:path w="304800" h="304800">
                <a:moveTo>
                  <a:pt x="285750" y="171450"/>
                </a:moveTo>
                <a:lnTo>
                  <a:pt x="266700" y="171450"/>
                </a:lnTo>
                <a:lnTo>
                  <a:pt x="266700" y="133350"/>
                </a:lnTo>
                <a:cubicBezTo>
                  <a:pt x="266700" y="70247"/>
                  <a:pt x="215503" y="19050"/>
                  <a:pt x="152400" y="19050"/>
                </a:cubicBezTo>
                <a:cubicBezTo>
                  <a:pt x="89297" y="19050"/>
                  <a:pt x="38100" y="70247"/>
                  <a:pt x="38100" y="133350"/>
                </a:cubicBezTo>
                <a:lnTo>
                  <a:pt x="38100" y="171450"/>
                </a:lnTo>
                <a:lnTo>
                  <a:pt x="19050" y="171450"/>
                </a:lnTo>
                <a:cubicBezTo>
                  <a:pt x="8525" y="171450"/>
                  <a:pt x="0" y="179975"/>
                  <a:pt x="0" y="190500"/>
                </a:cubicBezTo>
                <a:lnTo>
                  <a:pt x="0" y="266700"/>
                </a:lnTo>
                <a:cubicBezTo>
                  <a:pt x="0" y="277225"/>
                  <a:pt x="8525" y="285750"/>
                  <a:pt x="19050" y="285750"/>
                </a:cubicBezTo>
                <a:lnTo>
                  <a:pt x="76200" y="285750"/>
                </a:lnTo>
                <a:lnTo>
                  <a:pt x="76200" y="133350"/>
                </a:lnTo>
                <a:cubicBezTo>
                  <a:pt x="76200" y="91307"/>
                  <a:pt x="110357" y="57150"/>
                  <a:pt x="152400" y="57150"/>
                </a:cubicBezTo>
                <a:cubicBezTo>
                  <a:pt x="194443" y="57150"/>
                  <a:pt x="228600" y="91307"/>
                  <a:pt x="228600" y="133350"/>
                </a:cubicBezTo>
                <a:lnTo>
                  <a:pt x="228600" y="285750"/>
                </a:lnTo>
                <a:lnTo>
                  <a:pt x="285750" y="285750"/>
                </a:lnTo>
                <a:cubicBezTo>
                  <a:pt x="296275" y="285750"/>
                  <a:pt x="304800" y="277225"/>
                  <a:pt x="304800" y="266700"/>
                </a:cubicBezTo>
                <a:lnTo>
                  <a:pt x="304800" y="190500"/>
                </a:lnTo>
                <a:cubicBezTo>
                  <a:pt x="304800" y="179975"/>
                  <a:pt x="296275" y="171450"/>
                  <a:pt x="285750" y="1714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035748" y="1306554"/>
            <a:ext cx="4044911"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风险评估</a:t>
            </a:r>
          </a:p>
        </p:txBody>
      </p:sp>
      <p:sp>
        <p:nvSpPr>
          <p:cNvPr id="11" name="TextBox 11"/>
          <p:cNvSpPr txBox="1"/>
          <p:nvPr/>
        </p:nvSpPr>
        <p:spPr>
          <a:xfrm>
            <a:off x="8035748" y="1924551"/>
            <a:ext cx="3302539"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对识别出的风险进行量化和定性评估，确定风险的大小、发生概率和可能造成的损失。</a:t>
            </a:r>
          </a:p>
        </p:txBody>
      </p:sp>
      <p:sp>
        <p:nvSpPr>
          <p:cNvPr id="12" name="TextBox 12"/>
          <p:cNvSpPr txBox="1"/>
          <p:nvPr/>
        </p:nvSpPr>
        <p:spPr>
          <a:xfrm>
            <a:off x="8035748" y="3522491"/>
            <a:ext cx="3952667"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风险监控与持续改进</a:t>
            </a:r>
          </a:p>
        </p:txBody>
      </p:sp>
      <p:sp>
        <p:nvSpPr>
          <p:cNvPr id="13" name="TextBox 13"/>
          <p:cNvSpPr txBox="1"/>
          <p:nvPr/>
        </p:nvSpPr>
        <p:spPr>
          <a:xfrm>
            <a:off x="8035748" y="4140488"/>
            <a:ext cx="3302539"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对风险管理措施的实施效果进行监控和评估，并根据反馈结果持续改进风险管理策略。</a:t>
            </a:r>
          </a:p>
        </p:txBody>
      </p:sp>
      <p:sp>
        <p:nvSpPr>
          <p:cNvPr id="14" name="TextBox 14"/>
          <p:cNvSpPr txBox="1"/>
          <p:nvPr/>
        </p:nvSpPr>
        <p:spPr>
          <a:xfrm>
            <a:off x="970539" y="4596774"/>
            <a:ext cx="369398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1606" b="1">
                <a:solidFill>
                  <a:schemeClr val="accent1">
                    <a:alpha val="100000"/>
                  </a:schemeClr>
                </a:solidFill>
                <a:latin typeface="Microsoft Yahei"/>
                <a:ea typeface="Microsoft Yahei"/>
                <a:cs typeface="Microsoft Yahei"/>
              </a:rPr>
              <a:t>风险处理</a:t>
            </a:r>
          </a:p>
        </p:txBody>
      </p:sp>
      <p:sp>
        <p:nvSpPr>
          <p:cNvPr id="15" name="TextBox 15"/>
          <p:cNvSpPr txBox="1"/>
          <p:nvPr/>
        </p:nvSpPr>
        <p:spPr>
          <a:xfrm>
            <a:off x="1361981" y="5214771"/>
            <a:ext cx="3302539"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1500">
                <a:solidFill>
                  <a:schemeClr val="dk1">
                    <a:alpha val="100000"/>
                  </a:schemeClr>
                </a:solidFill>
                <a:latin typeface="Microsoft Yahei"/>
                <a:ea typeface="Microsoft Yahei"/>
                <a:cs typeface="Microsoft Yahei"/>
              </a:rPr>
              <a:t>根据风险评估结果，采取相应的措施来降低风险，包括预防措施、应急预案、风险转移等。</a:t>
            </a:r>
          </a:p>
        </p:txBody>
      </p:sp>
      <p:sp>
        <p:nvSpPr>
          <p:cNvPr id="16" name="TextBox 16"/>
          <p:cNvSpPr txBox="1"/>
          <p:nvPr/>
        </p:nvSpPr>
        <p:spPr>
          <a:xfrm>
            <a:off x="392947" y="2524256"/>
            <a:ext cx="3741824"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1606" b="1">
                <a:solidFill>
                  <a:schemeClr val="accent1">
                    <a:alpha val="100000"/>
                  </a:schemeClr>
                </a:solidFill>
                <a:latin typeface="Microsoft Yahei"/>
                <a:ea typeface="Microsoft Yahei"/>
                <a:cs typeface="Microsoft Yahei"/>
              </a:rPr>
              <a:t>风险识别</a:t>
            </a:r>
          </a:p>
        </p:txBody>
      </p:sp>
      <p:sp>
        <p:nvSpPr>
          <p:cNvPr id="17" name="TextBox 17"/>
          <p:cNvSpPr txBox="1"/>
          <p:nvPr/>
        </p:nvSpPr>
        <p:spPr>
          <a:xfrm>
            <a:off x="689125" y="3142253"/>
            <a:ext cx="344564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1500">
                <a:solidFill>
                  <a:schemeClr val="dk1">
                    <a:alpha val="100000"/>
                  </a:schemeClr>
                </a:solidFill>
                <a:latin typeface="Microsoft Yahei"/>
                <a:ea typeface="Microsoft Yahei"/>
                <a:cs typeface="Microsoft Yahei"/>
              </a:rPr>
              <a:t>通过系统方法识别潜在风险，包括患者安全、医疗错误、感染控制等方面。</a:t>
            </a:r>
          </a:p>
        </p:txBody>
      </p: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风险管理的概念及原理</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5012267" y="3720618"/>
            <a:ext cx="2167467" cy="2120348"/>
          </a:xfrm>
          <a:custGeom>
            <a:rect l="l" t="t" r="r" b="b"/>
            <a:pathLst>
              <a:path w="1905000" h="1905000">
                <a:moveTo>
                  <a:pt x="0" y="0"/>
                </a:moveTo>
                <a:lnTo>
                  <a:pt x="952500" y="1647825"/>
                </a:lnTo>
                <a:lnTo>
                  <a:pt x="1905000" y="0"/>
                </a:lnTo>
                <a:close/>
              </a:path>
            </a:pathLst>
          </a:cu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6249697" y="3865013"/>
            <a:ext cx="2167467" cy="1826280"/>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3776918" y="3865013"/>
            <a:ext cx="2167467" cy="1826280"/>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5012267" y="1711093"/>
            <a:ext cx="2167467" cy="1826280"/>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5743787" y="3022600"/>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rot="7259206">
            <a:off x="6589098" y="4674355"/>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rot="-7221168">
            <a:off x="4910864" y="4658432"/>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6818377" y="3284051"/>
            <a:ext cx="4107349"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0" name="AutoShape 10"/>
          <p:cNvSpPr/>
          <p:nvPr/>
        </p:nvSpPr>
        <p:spPr>
          <a:xfrm>
            <a:off x="10897278" y="3216317"/>
            <a:ext cx="151723" cy="15172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6996324" y="1208023"/>
            <a:ext cx="3900955"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提升护理质量</a:t>
            </a:r>
          </a:p>
        </p:txBody>
      </p:sp>
      <p:sp>
        <p:nvSpPr>
          <p:cNvPr id="12" name="TextBox 12"/>
          <p:cNvSpPr txBox="1"/>
          <p:nvPr/>
        </p:nvSpPr>
        <p:spPr>
          <a:xfrm>
            <a:off x="6996324" y="2047219"/>
            <a:ext cx="405267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风险管理强调对护理过程中可能出现的风险进行预防和控制，有助于提高护理质量和患者满意度。</a:t>
            </a:r>
          </a:p>
        </p:txBody>
      </p:sp>
      <p:sp>
        <p:nvSpPr>
          <p:cNvPr id="13" name="TextBox 13"/>
          <p:cNvSpPr txBox="1"/>
          <p:nvPr/>
        </p:nvSpPr>
        <p:spPr>
          <a:xfrm>
            <a:off x="8129334" y="3502152"/>
            <a:ext cx="3483489"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促进医院管理水平的提升</a:t>
            </a:r>
          </a:p>
        </p:txBody>
      </p:sp>
      <p:sp>
        <p:nvSpPr>
          <p:cNvPr id="14" name="TextBox 14"/>
          <p:cNvSpPr txBox="1"/>
          <p:nvPr/>
        </p:nvSpPr>
        <p:spPr>
          <a:xfrm>
            <a:off x="8141526" y="4429391"/>
            <a:ext cx="348348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风险管理作为医院管理的重要组成部分，其有效实施可以促进医院整体管理水平的提升。</a:t>
            </a:r>
          </a:p>
        </p:txBody>
      </p:sp>
      <p:cxnSp>
        <p:nvCxnSpPr>
          <p:cNvPr id="15" name="Connector 15"/>
          <p:cNvCxnSpPr/>
          <p:nvPr/>
        </p:nvCxnSpPr>
        <p:spPr>
          <a:xfrm>
            <a:off x="7345623" y="5627624"/>
            <a:ext cx="4107349"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6" name="AutoShape 16"/>
          <p:cNvSpPr/>
          <p:nvPr/>
        </p:nvSpPr>
        <p:spPr>
          <a:xfrm>
            <a:off x="11424524" y="5559891"/>
            <a:ext cx="151723" cy="15172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7" name="Connector 17"/>
          <p:cNvCxnSpPr/>
          <p:nvPr/>
        </p:nvCxnSpPr>
        <p:spPr>
          <a:xfrm>
            <a:off x="904945" y="4589949"/>
            <a:ext cx="3793067"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8" name="AutoShape 18"/>
          <p:cNvSpPr/>
          <p:nvPr/>
        </p:nvSpPr>
        <p:spPr>
          <a:xfrm>
            <a:off x="904945" y="4510024"/>
            <a:ext cx="151723" cy="15172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TextBox 19"/>
          <p:cNvSpPr txBox="1"/>
          <p:nvPr/>
        </p:nvSpPr>
        <p:spPr>
          <a:xfrm>
            <a:off x="869006" y="2296376"/>
            <a:ext cx="3483489"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提高患者安全</a:t>
            </a:r>
          </a:p>
        </p:txBody>
      </p:sp>
      <p:sp>
        <p:nvSpPr>
          <p:cNvPr id="20" name="TextBox 20"/>
          <p:cNvSpPr txBox="1"/>
          <p:nvPr/>
        </p:nvSpPr>
        <p:spPr>
          <a:xfrm>
            <a:off x="869006" y="3223615"/>
            <a:ext cx="348348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通过风险管理，可以及时发现和处理潜在的安全隐患，减少医疗错误和不良事件的发生，保障患者安全。</a:t>
            </a:r>
          </a:p>
        </p:txBody>
      </p:sp>
      <p:sp>
        <p:nvSpPr>
          <p:cNvPr id="21" name="Freeform 21"/>
          <p:cNvSpPr/>
          <p:nvPr/>
        </p:nvSpPr>
        <p:spPr>
          <a:xfrm>
            <a:off x="5786411" y="3999944"/>
            <a:ext cx="661803" cy="661803"/>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风险管理在护理中的应用意义</a:t>
              </a:r>
            </a:p>
          </p:txBody>
        </p:sp>
      </p:gr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https://d.book118.com/085041040023011101</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EFFFFD"/>
      </a:lt1>
      <a:dk2>
        <a:srgbClr val="003C35"/>
      </a:dk2>
      <a:lt2>
        <a:srgbClr val="FFFFFF"/>
      </a:lt2>
      <a:accent1>
        <a:srgbClr val="00A5B2"/>
      </a:accent1>
      <a:accent2>
        <a:srgbClr val="52C6B8"/>
      </a:accent2>
      <a:accent3>
        <a:srgbClr val="00657D"/>
      </a:accent3>
      <a:accent4>
        <a:srgbClr val="58C19B"/>
      </a:accent4>
      <a:accent5>
        <a:srgbClr val="6DD690"/>
      </a:accent5>
      <a:accent6>
        <a:srgbClr val="9CCAFF"/>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81</Paragraphs>
  <Slides>16</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16</vt:i4>
      </vt:variant>
    </vt:vector>
  </HeadingPairs>
  <TitlesOfParts>
    <vt:vector baseType="lpstr" size="20">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2024-09-09T08:49:01.721</cp:lastPrinted>
  <dcterms:created xsi:type="dcterms:W3CDTF">2024-09-09T00:49:01Z</dcterms:created>
  <dcterms:modified xsi:type="dcterms:W3CDTF">2024-09-09T00:49:03Z</dcterms:modified>
</cp:coreProperties>
</file>