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A3C339-02ED-4F05-B80D-2E914F0CEA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8204A1-8ED0-4420-B7B3-362A69CDB4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0EEB5A-EE65-49C1-9976-EE02F47D04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BADB32-3F84-4101-9526-A3DCA07795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F46C49D-3F43-4258-BB6E-F68C7440EB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2CA89E4-412A-4651-A1F5-1824DD1B71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6807A55-16A1-49A4-BCE1-28D1129FC8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928B63-656D-4B10-BCA2-DD66A2C480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296536-EE0A-4BF7-B84B-0160230527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A3FA6F-B0C6-4765-A776-A68A8190A6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07F63F-4920-4DB4-AFE0-E1C04CD55E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342682" y="1846430"/>
            <a:ext cx="5506636" cy="1200329"/>
          </a:xfrm>
        </p:spPr>
        <p:txBody>
          <a:bodyPr wrap="none" anchor="t">
            <a:spAutoFit/>
          </a:bodyPr>
          <a:lstStyle>
            <a:lvl1pPr algn="ctr">
              <a:defRPr sz="8000" b="1" i="0" spc="300">
                <a:solidFill>
                  <a:schemeClr val="tx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022629" y="3142768"/>
            <a:ext cx="2146742" cy="286232"/>
          </a:xfrm>
        </p:spPr>
        <p:txBody>
          <a:bodyPr wrap="none">
            <a:spAutoFit/>
          </a:bodyPr>
          <a:lstStyle>
            <a:lvl1pPr marL="0" indent="0" algn="ctr">
              <a:buNone/>
              <a:defRPr sz="14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009803" y="1270290"/>
            <a:ext cx="2172390" cy="480131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2800" b="1" i="0" spc="30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/>
        </a:solidFill>
        <a:effectLst/>
      </p:bgPr>
    </p:bg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/>
        </a:soli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bg1">
                <a:alpha val="60000"/>
                <a:lumMod val="95000"/>
                <a:lumOff val="5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rcRect t="31862" b="18138"/>
          <a:stretch>
            <a:fillRect/>
          </a:stretch>
        </p:blipFill>
        <p:spPr>
          <a:xfrm flipH="1">
            <a:off x="0" y="-1"/>
            <a:ext cx="12192000" cy="3429001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  <a:lumOff val="5000"/>
                </a:schemeClr>
              </a:gs>
              <a:gs pos="100000">
                <a:schemeClr val="bg1">
                  <a:alpha val="60000"/>
                  <a:lumMod val="95000"/>
                  <a:lumOff val="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/>
        </a:solidFill>
        <a:effectLst/>
      </p:bgPr>
    </p:bg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pic>
        <p:nvPicPr>
          <p:cNvPr id="24" name="图片 1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>
          <p15:clr>
            <a:srgbClr val="FBAE40"/>
          </p15:clr>
        </p15:guide>
        <p15:guide id="4" pos="3840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3840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5044124120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养老护理员职业概述及发展趋势\n## 1.养老护理员职业概述\n### 1.1养老护理员的定义与职责\n### 1.2养老护理员的工作内容\n### 1.3养老护理员的工作环境\n## 2.养老护理员岗位要求\n### 2.1养老护理员的学历与技能要求\n### 2.2养老护理员的职业道德与素质要求\n### 2.3养老护理员的培训和考证\n## 3.养老护理员行业发展现状\n### 3.1养老护理员行业的市场需求\n### 3.2养老护理员行业的政策支持\n### 3.3养老护理员行业的存在问题\n## 4.养老护理员行业发展趋势\n### 4.1养老护理员行业的前景展望\n### 4.2养老护理员行业的服务创新\n### 4.3养老护理员行业的智能化发展\n## 5.养老护理员职业规划与发展\n### 5.1养老护理员职业晋升与发展路径\n### 5.2养老护理员职业发展的核心竞争力\n### 5.3养老护理员职业规划的建议与策略\n&quot;,&quot;templateId&quot;:&quot;gmkecq1xcbgpbesf4w4jrcmz4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46865" y="1846430"/>
            <a:ext cx="11518900" cy="9144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 sz="6000"/>
              <a:t>养老护理员职业概述及发展趋势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60648" y="1270290"/>
            <a:ext cx="6870700" cy="4826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b="1"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n-lt"/>
              </a:rPr>
              <a:t>CREATE TOGETHER</a:t>
            </a:r>
            <a:endParaRPr kumimoji="1" lang="en-US" altLang="zh-CN" spc="80"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effectLst/>
              </a:rPr>
              <a:t>TENCENT</a:t>
            </a:r>
            <a:r>
              <a:rPr lang="zh-CN" altLang="en-US" spc="80">
                <a:effectLst/>
              </a:rPr>
              <a:t> </a:t>
            </a:r>
            <a:r>
              <a:rPr lang="en-US" altLang="zh-CN" spc="80">
                <a:effectLst/>
              </a:rPr>
              <a:t>DOCS</a:t>
            </a:r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41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01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142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养老护理员职业概述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8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86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8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养老护理员是指为老年人提供生活照料、康复护理、心理关爱等服务的人员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8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生活照料：包括饮食、起居、清洁、换洗等日常生活照顾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康复护理：包括康复训练、疾病预防、健康指导等护理服务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心理关爱：包括心理疏导、情绪安抚、社交活动等心理关爱服务</a:t>
                </a:r>
                <a:endParaRPr/>
              </a:p>
            </p:txBody>
          </p:sp>
        </p:grpSp>
        <p:grpSp>
          <p:nvGrpSpPr>
            <p:cNvPr id="189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9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养老护理员的职责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9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了解老年人的身体状况和需求，提供个性化的护理服务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尊重老年人的隐私和权益，维护老年人的尊严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与老年人及其家属建立良好的沟通，提供优质的护理服务</a:t>
                </a:r>
                <a:endParaRPr/>
              </a:p>
            </p:txBody>
          </p:sp>
        </p:grpSp>
      </p:grpSp>
      <p:sp>
        <p:nvSpPr>
          <p:cNvPr id="19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养老护理员的定义与职责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9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9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9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养老护理员的工作内容包括：</a:t>
                </a:r>
                <a:endParaRPr/>
              </a:p>
            </p:txBody>
          </p:sp>
          <p:sp>
            <p:nvSpPr>
              <p:cNvPr id="19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协助老年人进行日常生活活动，如吃饭、穿衣、洗漱等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为老年人提供康复护理服务，如康复训练、疾病预防、健康指导等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关注老年人的心理需求，提供心理疏导、情绪安抚、社交活动等心理关爱服务</a:t>
                </a:r>
                <a:endParaRPr/>
              </a:p>
            </p:txBody>
          </p:sp>
          <p:sp>
            <p:nvSpPr>
              <p:cNvPr id="19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养老护理员的工作重点</a:t>
                </a:r>
                <a:endParaRPr/>
              </a:p>
            </p:txBody>
          </p:sp>
          <p:sp>
            <p:nvSpPr>
              <p:cNvPr id="20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保持老年人的身心健康，预防并发症的发生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提高老年人的生活质量，减轻家庭和社会的负担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维护老年人的尊严和权益，尊重老年人的意愿和选择</a:t>
                </a:r>
                <a:endParaRPr/>
              </a:p>
            </p:txBody>
          </p:sp>
          <p:sp>
            <p:nvSpPr>
              <p:cNvPr id="20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1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养老护理员的工作内容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养老护理员的工作环境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1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1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1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养老护理员的工作环境包括：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养老机构：如养老院、福利院、护理中心等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社区养老：如日间照料中心、居家养老服务等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医院护养：如老年病房、康复科、心理科等</a:t>
                </a:r>
                <a:endParaRPr/>
              </a:p>
            </p:txBody>
          </p:sp>
          <p:pic>
            <p:nvPicPr>
              <p:cNvPr id="21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1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2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养老护理员的工作环境要求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环境优美、整洁，有利于老年人的身心健康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设施齐全，满足老年人日常生活和护理需求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配备专业的护理人员，提供优质的护理服务</a:t>
                </a:r>
                <a:endParaRPr/>
              </a:p>
            </p:txBody>
          </p:sp>
          <p:pic>
            <p:nvPicPr>
              <p:cNvPr id="22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25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02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226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养老护理员岗位要求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养老护理员的学历与技能要求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2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3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3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养老护理员的学历要求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具备初中及以上学历，有一定的文化基础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学习过养老护理相关专业知识，如老年生理学、老年心理学等</a:t>
                </a:r>
                <a:endParaRPr/>
              </a:p>
            </p:txBody>
          </p:sp>
          <p:pic>
            <p:nvPicPr>
              <p:cNvPr id="23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3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3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养老护理员的技能要求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具备良好的沟通能力和团队协作精神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熟悉养老护理操作流程，具备一定的护理技能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具备基本的急救知识和技能，如心肺复苏、止血包扎等</a:t>
                </a:r>
                <a:endParaRPr/>
              </a:p>
            </p:txBody>
          </p:sp>
          <p:pic>
            <p:nvPicPr>
              <p:cNvPr id="23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养老护理员的职业道德要求</a:t>
                </a:r>
                <a:endParaRPr/>
              </a:p>
            </p:txBody>
          </p:sp>
          <p:sp>
            <p:nvSpPr>
              <p:cNvPr id="24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尊重老年人，关爱老年人，维护老年人的尊严和权益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诚实守信，爱岗敬业，提供优质的护理服务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尊重家属，与家属建立良好的沟通，共同关注老年人的需求</a:t>
                </a:r>
                <a:endParaRPr/>
              </a:p>
            </p:txBody>
          </p:sp>
          <p:sp>
            <p:nvSpPr>
              <p:cNvPr id="24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养老护理员的素质要求</a:t>
                </a:r>
                <a:endParaRPr/>
              </a:p>
            </p:txBody>
          </p:sp>
          <p:sp>
            <p:nvSpPr>
              <p:cNvPr id="25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具备较强的责任心和爱心，关注老年人的身心健康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具备一定的心理素质和承受能力，面对老年人的问题和困难时能够保持冷静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具备良好的自我管理和自我学习能力，不断提高自己的专业水平</a:t>
                </a:r>
                <a:endParaRPr/>
              </a:p>
            </p:txBody>
          </p:sp>
          <p:sp>
            <p:nvSpPr>
              <p:cNvPr id="25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养老护理员的职业道德与素质要求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6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6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养老护理员的培训内容</a:t>
                </a:r>
                <a:endParaRPr/>
              </a:p>
            </p:txBody>
          </p:sp>
          <p:sp>
            <p:nvSpPr>
              <p:cNvPr id="26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养老护理相关专业知识，如老年生理学、老年心理学等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养老护理操作技能，如生活照料、康复护理、心理关爱等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养老护理职业道德和素质要求，如尊重老年人、关爱老年人等</a:t>
                </a:r>
                <a:endParaRPr/>
              </a:p>
            </p:txBody>
          </p:sp>
          <p:sp>
            <p:nvSpPr>
              <p:cNvPr id="26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6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6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养老护理员的考证</a:t>
                </a:r>
                <a:endParaRPr/>
              </a:p>
            </p:txBody>
          </p:sp>
          <p:sp>
            <p:nvSpPr>
              <p:cNvPr id="27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通过养老护理员职业技能鉴定，取得相应的职业资格证书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考证内容包括理论知识、实践操作和职业道德等方面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考证有利于提高养老护理员的专业水平，提升养老护理服务质量</a:t>
                </a:r>
                <a:endParaRPr/>
              </a:p>
            </p:txBody>
          </p:sp>
          <p:sp>
            <p:nvSpPr>
              <p:cNvPr id="27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养老护理员的培训和考证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03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养老护理员行业发展现状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0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11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12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4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5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16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随着人口老龄化程度的加剧，养老护理员行业的市场需求不断增加</a:t>
                </a:r>
                <a:endParaRPr/>
              </a:p>
            </p:txBody>
          </p:sp>
          <p:sp>
            <p:nvSpPr>
              <p:cNvPr id="17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老龄人口数量不断增加，对养老护理服务的需求不断扩大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老龄人口结构发生变化，对养老护理服务的要求不断提高</a:t>
                </a:r>
                <a:endParaRPr/>
              </a:p>
            </p:txBody>
          </p:sp>
        </p:grpSp>
        <p:grpSp>
          <p:nvGrpSpPr>
            <p:cNvPr id="18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1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养老护理员行业的市场需求特点</a:t>
                </a:r>
                <a:endParaRPr/>
              </a:p>
            </p:txBody>
          </p:sp>
          <p:sp>
            <p:nvSpPr>
              <p:cNvPr id="2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对养老护理员的专业水平要求不断提高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对养老护理员的服务质量要求不断提高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对养老护理员的需求呈现出多样化和个性化的特点</a:t>
                </a:r>
                <a:endParaRPr/>
              </a:p>
            </p:txBody>
          </p:sp>
          <p:sp>
            <p:nvSpPr>
              <p:cNvPr id="21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养老护理员行业的市场需求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https://d.book118.com/085044124120011111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darkgold">
      <a:dk1>
        <a:srgbClr val="FEFFFF"/>
      </a:dk1>
      <a:lt1>
        <a:srgbClr val="000000"/>
      </a:lt1>
      <a:dk2>
        <a:srgbClr val="FDF5E1"/>
      </a:dk2>
      <a:lt2>
        <a:srgbClr val="160908"/>
      </a:lt2>
      <a:accent1>
        <a:srgbClr val="FEB74E"/>
      </a:accent1>
      <a:accent2>
        <a:srgbClr val="FB7F3D"/>
      </a:accent2>
      <a:accent3>
        <a:srgbClr val="E15C3D"/>
      </a:accent3>
      <a:accent4>
        <a:srgbClr val="9F463B"/>
      </a:accent4>
      <a:accent5>
        <a:srgbClr val="515865"/>
      </a:accent5>
      <a:accent6>
        <a:srgbClr val="333A46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养老护理员职业概述及发展趋势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2024-09-17T01:34:37.341</cp:lastPrinted>
  <dcterms:created xsi:type="dcterms:W3CDTF">2024-09-16T17:34:37Z</dcterms:created>
  <dcterms:modified xsi:type="dcterms:W3CDTF">2024-09-16T17:34:39Z</dcterms:modified>
</cp:coreProperties>
</file>