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9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30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8E4FDF-ECE2-489E-AB32-879888087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5C3CDB-6B11-4542-9117-02032CCF4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62D2C9-708A-424D-9410-19CBB02A6A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966215-624C-4809-864A-309431604F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170376-6467-4677-987A-C0FDA6D665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526462-CE89-453A-8CE2-CE6D69C5DE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8C945D-EF8C-4305-BC51-68BAB8611D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6823EF-1523-4469-BE25-59711FFE7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86778E-E7B0-4F97-88D1-ACFAF6C6BB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56C2C6-AB3B-48DD-B768-93E95C06A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330D68-C5F7-4E66-85B7-D07B3AF03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4956" r:id="rId2"/>
    <p:sldLayoutId id="2147484957" r:id="rId3"/>
    <p:sldLayoutId id="2147484958" r:id="rId4"/>
    <p:sldLayoutId id="2147484959" r:id="rId5"/>
    <p:sldLayoutId id="2147484960" r:id="rId6"/>
    <p:sldLayoutId id="2147484961" r:id="rId7"/>
    <p:sldLayoutId id="2147484962" r:id="rId8"/>
    <p:sldLayoutId id="2147484963" r:id="rId9"/>
    <p:sldLayoutId id="2147484964" r:id="rId10"/>
    <p:sldLayoutId id="2147484965" r:id="rId11"/>
  </p:sldLayoutIdLst>
  <p:transition/>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tags" Target="../tags/tag163.xml" /><Relationship Id="rId13" Type="http://schemas.openxmlformats.org/officeDocument/2006/relationships/tags" Target="../tags/tag164.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14" Type="http://schemas.openxmlformats.org/officeDocument/2006/relationships/tags" Target="../tags/tag200.xml" /><Relationship Id="rId15" Type="http://schemas.openxmlformats.org/officeDocument/2006/relationships/tags" Target="../tags/tag201.xml" /><Relationship Id="rId16" Type="http://schemas.openxmlformats.org/officeDocument/2006/relationships/tags" Target="../tags/tag202.xml" /><Relationship Id="rId17" Type="http://schemas.openxmlformats.org/officeDocument/2006/relationships/tags" Target="../tags/tag203.xml" /><Relationship Id="rId18" Type="http://schemas.openxmlformats.org/officeDocument/2006/relationships/tags" Target="../tags/tag204.xml" /><Relationship Id="rId19" Type="http://schemas.openxmlformats.org/officeDocument/2006/relationships/tags" Target="../tags/tag205.xml" /><Relationship Id="rId2" Type="http://schemas.openxmlformats.org/officeDocument/2006/relationships/tags" Target="../tags/tag188.xml" /><Relationship Id="rId20" Type="http://schemas.openxmlformats.org/officeDocument/2006/relationships/tags" Target="../tags/tag206.xml" /><Relationship Id="rId21" Type="http://schemas.openxmlformats.org/officeDocument/2006/relationships/tags" Target="../tags/tag207.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13" Type="http://schemas.openxmlformats.org/officeDocument/2006/relationships/tags" Target="../tags/tag219.xml" /><Relationship Id="rId14" Type="http://schemas.openxmlformats.org/officeDocument/2006/relationships/tags" Target="../tags/tag220.xml" /><Relationship Id="rId15" Type="http://schemas.openxmlformats.org/officeDocument/2006/relationships/tags" Target="../tags/tag221.xml" /><Relationship Id="rId16" Type="http://schemas.openxmlformats.org/officeDocument/2006/relationships/tags" Target="../tags/tag222.xml" /><Relationship Id="rId17" Type="http://schemas.openxmlformats.org/officeDocument/2006/relationships/tags" Target="../tags/tag223.xml" /><Relationship Id="rId18" Type="http://schemas.openxmlformats.org/officeDocument/2006/relationships/tags" Target="../tags/tag224.xml" /><Relationship Id="rId19" Type="http://schemas.openxmlformats.org/officeDocument/2006/relationships/tags" Target="../tags/tag225.xml" /><Relationship Id="rId2" Type="http://schemas.openxmlformats.org/officeDocument/2006/relationships/tags" Target="../tags/tag208.xml" /><Relationship Id="rId20" Type="http://schemas.openxmlformats.org/officeDocument/2006/relationships/tags" Target="../tags/tag226.xml" /><Relationship Id="rId21" Type="http://schemas.openxmlformats.org/officeDocument/2006/relationships/tags" Target="../tags/tag227.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6.xml" /><Relationship Id="rId11" Type="http://schemas.openxmlformats.org/officeDocument/2006/relationships/tags" Target="../tags/tag237.xml" /><Relationship Id="rId12" Type="http://schemas.openxmlformats.org/officeDocument/2006/relationships/tags" Target="../tags/tag238.xml" /><Relationship Id="rId13" Type="http://schemas.openxmlformats.org/officeDocument/2006/relationships/tags" Target="../tags/tag239.xml" /><Relationship Id="rId14" Type="http://schemas.openxmlformats.org/officeDocument/2006/relationships/tags" Target="../tags/tag240.xml" /><Relationship Id="rId15" Type="http://schemas.openxmlformats.org/officeDocument/2006/relationships/tags" Target="../tags/tag241.xml" /><Relationship Id="rId16" Type="http://schemas.openxmlformats.org/officeDocument/2006/relationships/tags" Target="../tags/tag242.xml" /><Relationship Id="rId17" Type="http://schemas.openxmlformats.org/officeDocument/2006/relationships/tags" Target="../tags/tag24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5.xml" /><Relationship Id="rId11" Type="http://schemas.openxmlformats.org/officeDocument/2006/relationships/tags" Target="../tags/tag256.xml" /><Relationship Id="rId12" Type="http://schemas.openxmlformats.org/officeDocument/2006/relationships/tags" Target="../tags/tag257.xml" /><Relationship Id="rId13" Type="http://schemas.openxmlformats.org/officeDocument/2006/relationships/tags" Target="../tags/tag258.xml" /><Relationship Id="rId14" Type="http://schemas.openxmlformats.org/officeDocument/2006/relationships/tags" Target="../tags/tag259.xml" /><Relationship Id="rId15" Type="http://schemas.openxmlformats.org/officeDocument/2006/relationships/tags" Target="../tags/tag260.xml" /><Relationship Id="rId16" Type="http://schemas.openxmlformats.org/officeDocument/2006/relationships/tags" Target="../tags/tag261.xml" /><Relationship Id="rId17" Type="http://schemas.openxmlformats.org/officeDocument/2006/relationships/tags" Target="../tags/tag262.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tags" Target="../tags/tag252.xml" /><Relationship Id="rId8" Type="http://schemas.openxmlformats.org/officeDocument/2006/relationships/tags" Target="../tags/tag253.xml" /><Relationship Id="rId9" Type="http://schemas.openxmlformats.org/officeDocument/2006/relationships/tags" Target="../tags/tag25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tags" Target="../tags/tag273.xml" /><Relationship Id="rId13" Type="http://schemas.openxmlformats.org/officeDocument/2006/relationships/tags" Target="../tags/tag274.xml" /><Relationship Id="rId14" Type="http://schemas.openxmlformats.org/officeDocument/2006/relationships/tags" Target="../tags/tag275.xml" /><Relationship Id="rId15" Type="http://schemas.openxmlformats.org/officeDocument/2006/relationships/tags" Target="../tags/tag276.xml" /><Relationship Id="rId2" Type="http://schemas.openxmlformats.org/officeDocument/2006/relationships/tags" Target="../tags/tag263.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 Id="rId7" Type="http://schemas.openxmlformats.org/officeDocument/2006/relationships/tags" Target="../tags/tag268.xml" /><Relationship Id="rId8" Type="http://schemas.openxmlformats.org/officeDocument/2006/relationships/tags" Target="../tags/tag269.xml" /><Relationship Id="rId9" Type="http://schemas.openxmlformats.org/officeDocument/2006/relationships/tags" Target="../tags/tag27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tags" Target="../tags/tag289.xml" /><Relationship Id="rId15" Type="http://schemas.openxmlformats.org/officeDocument/2006/relationships/tags" Target="../tags/tag290.xml" /><Relationship Id="rId16" Type="http://schemas.openxmlformats.org/officeDocument/2006/relationships/tags" Target="../tags/tag291.xml" /><Relationship Id="rId17" Type="http://schemas.openxmlformats.org/officeDocument/2006/relationships/tags" Target="../tags/tag292.xml" /><Relationship Id="rId18" Type="http://schemas.openxmlformats.org/officeDocument/2006/relationships/tags" Target="../tags/tag293.xml" /><Relationship Id="rId19" Type="http://schemas.openxmlformats.org/officeDocument/2006/relationships/tags" Target="../tags/tag294.xml" /><Relationship Id="rId2" Type="http://schemas.openxmlformats.org/officeDocument/2006/relationships/tags" Target="../tags/tag277.xml" /><Relationship Id="rId20" Type="http://schemas.openxmlformats.org/officeDocument/2006/relationships/tags" Target="../tags/tag295.xml" /><Relationship Id="rId21" Type="http://schemas.openxmlformats.org/officeDocument/2006/relationships/tags" Target="../tags/tag296.xml" /><Relationship Id="rId22" Type="http://schemas.openxmlformats.org/officeDocument/2006/relationships/tags" Target="../tags/tag297.xml" /><Relationship Id="rId23" Type="http://schemas.openxmlformats.org/officeDocument/2006/relationships/tags" Target="../tags/tag298.xml" /><Relationship Id="rId24" Type="http://schemas.openxmlformats.org/officeDocument/2006/relationships/tags" Target="../tags/tag299.xml" /><Relationship Id="rId25" Type="http://schemas.openxmlformats.org/officeDocument/2006/relationships/tags" Target="../tags/tag300.xml" /><Relationship Id="rId26" Type="http://schemas.openxmlformats.org/officeDocument/2006/relationships/tags" Target="../tags/tag301.xml" /><Relationship Id="rId27" Type="http://schemas.openxmlformats.org/officeDocument/2006/relationships/tags" Target="../tags/tag302.xml" /><Relationship Id="rId28" Type="http://schemas.openxmlformats.org/officeDocument/2006/relationships/tags" Target="../tags/tag303.xml" /><Relationship Id="rId29" Type="http://schemas.openxmlformats.org/officeDocument/2006/relationships/tags" Target="../tags/tag304.xml" /><Relationship Id="rId3" Type="http://schemas.openxmlformats.org/officeDocument/2006/relationships/tags" Target="../tags/tag278.xml" /><Relationship Id="rId30" Type="http://schemas.openxmlformats.org/officeDocument/2006/relationships/tags" Target="../tags/tag305.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10002400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lstStyle/>
          <a:p>
            <a:r>
              <a:rPr lang="zh-CN" altLang="en-US">
                <a:solidFill>
                  <a:schemeClr val="lt1">
                    <a:lumMod val="100000"/>
                  </a:schemeClr>
                </a:solidFill>
              </a:rPr>
              <a:t>大数据全息投影展示系统</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XXX,a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fontScale="8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单击输入目录标题</a:t>
            </a:r>
            <a:endParaRPr lang="zh-CN" altLang="en-US" sz="2800" b="1" kern="0" spc="100">
              <a:solidFill>
                <a:schemeClr val="lt1">
                  <a:lumMod val="100000"/>
                </a:schemeClr>
              </a:solidFill>
              <a:effectLst/>
              <a:latin typeface="+中文标题" charset="0"/>
              <a:ea typeface="+mj-ea"/>
            </a:endParaRPr>
          </a:p>
        </p:txBody>
      </p:sp>
      <p:cxnSp>
        <p:nvCxnSpPr>
          <p:cNvPr id="3145741"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系统概述</a:t>
            </a:r>
            <a:endParaRPr lang="zh-CN" altLang="en-US" sz="2800" b="1" kern="0" spc="100">
              <a:solidFill>
                <a:schemeClr val="lt1">
                  <a:lumMod val="100000"/>
                </a:schemeClr>
              </a:solidFill>
              <a:effectLst/>
              <a:latin typeface="+中文标题" charset="0"/>
              <a:ea typeface="+mj-ea"/>
            </a:endParaRPr>
          </a:p>
        </p:txBody>
      </p:sp>
      <p:cxnSp>
        <p:nvCxnSpPr>
          <p:cNvPr id="3145743"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技术原理</a:t>
            </a:r>
            <a:endParaRPr lang="zh-CN" altLang="en-US" sz="2800" b="1" kern="0" spc="100">
              <a:solidFill>
                <a:schemeClr val="lt1">
                  <a:lumMod val="100000"/>
                </a:schemeClr>
              </a:solidFill>
              <a:effectLst/>
              <a:latin typeface="+中文标题" charset="0"/>
              <a:ea typeface="+mj-ea"/>
            </a:endParaRPr>
          </a:p>
        </p:txBody>
      </p:sp>
      <p:cxnSp>
        <p:nvCxnSpPr>
          <p:cNvPr id="3145745"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系统优势</a:t>
            </a:r>
            <a:endParaRPr lang="zh-CN" altLang="en-US" sz="2800" b="1" kern="0" spc="100">
              <a:solidFill>
                <a:schemeClr val="lt1">
                  <a:lumMod val="100000"/>
                </a:schemeClr>
              </a:solidFill>
              <a:effectLst/>
              <a:latin typeface="+中文标题" charset="0"/>
              <a:ea typeface="+mj-ea"/>
            </a:endParaRPr>
          </a:p>
        </p:txBody>
      </p:sp>
      <p:cxnSp>
        <p:nvCxnSpPr>
          <p:cNvPr id="3145747"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系统实现流程</a:t>
            </a:r>
            <a:endParaRPr lang="zh-CN" altLang="en-US" sz="2800" b="1" kern="0" spc="100">
              <a:solidFill>
                <a:schemeClr val="lt1">
                  <a:lumMod val="100000"/>
                </a:schemeClr>
              </a:solidFill>
              <a:effectLst/>
              <a:latin typeface="+中文标题" charset="0"/>
              <a:ea typeface="+mj-ea"/>
            </a:endParaRPr>
          </a:p>
        </p:txBody>
      </p:sp>
      <p:cxnSp>
        <p:nvCxnSpPr>
          <p:cNvPr id="314574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90"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9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系统应用案例</a:t>
            </a:r>
            <a:endParaRPr lang="zh-CN" altLang="en-US" sz="2800" b="1" kern="0" spc="100">
              <a:solidFill>
                <a:schemeClr val="lt1">
                  <a:lumMod val="100000"/>
                </a:schemeClr>
              </a:solidFill>
              <a:effectLst/>
              <a:latin typeface="+中文标题" charset="0"/>
              <a:ea typeface="+mj-ea"/>
            </a:endParaRPr>
          </a:p>
        </p:txBody>
      </p:sp>
      <p:cxnSp>
        <p:nvCxnSpPr>
          <p:cNvPr id="3145751"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3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添加章节标题</a:t>
            </a:r>
            <a:endParaRPr lang="zh-CN" altLang="en-US">
              <a:solidFill>
                <a:schemeClr val="lt1">
                  <a:lumMod val="100000"/>
                </a:schemeClr>
              </a:solidFill>
            </a:endParaRPr>
          </a:p>
        </p:txBody>
      </p:sp>
      <p:sp>
        <p:nvSpPr>
          <p:cNvPr id="104893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8"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系统概述</a:t>
            </a:r>
            <a:endParaRPr lang="zh-CN" altLang="en-US">
              <a:solidFill>
                <a:schemeClr val="lt1">
                  <a:lumMod val="100000"/>
                </a:schemeClr>
              </a:solidFill>
            </a:endParaRPr>
          </a:p>
        </p:txBody>
      </p:sp>
      <p:sp>
        <p:nvSpPr>
          <p:cNvPr id="1048980"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p:cNvGrpSpPr/>
        <p:nvPr/>
      </p:nvGrpSpPr>
      <p:grpSpPr>
        <a:xfrm>
          <a:off x="0" y="0"/>
          <a:ext cx="0" cy="0"/>
        </a:xfrm>
      </p:grpSpPr>
      <p:sp>
        <p:nvSpPr>
          <p:cNvPr id="1049022" name="标题 1"/>
          <p:cNvSpPr>
            <a:spLocks noGrp="1"/>
          </p:cNvSpPr>
          <p:nvPr>
            <p:ph type="title"/>
          </p:nvPr>
        </p:nvSpPr>
        <p:spPr/>
        <p:txBody>
          <a:bodyPr/>
          <a:lstStyle/>
          <a:p>
            <a:r>
              <a:rPr lang="zh-CN" altLang="en-US"/>
              <a:t>定义和功能</a:t>
            </a:r>
            <a:endParaRPr lang="zh-CN" altLang="en-US"/>
          </a:p>
        </p:txBody>
      </p:sp>
      <p:sp>
        <p:nvSpPr>
          <p:cNvPr id="1049024" name="圆角矩形 5"/>
          <p:cNvSpPr/>
          <p:nvPr>
            <p:custDataLst>
              <p:tags r:id="rId2"/>
            </p:custDataLst>
          </p:nvPr>
        </p:nvSpPr>
        <p:spPr>
          <a:xfrm>
            <a:off x="575681" y="1425594"/>
            <a:ext cx="2581262" cy="4737661"/>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6" name="圆角矩形 3"/>
          <p:cNvSpPr/>
          <p:nvPr>
            <p:custDataLst>
              <p:tags r:id="rId3"/>
            </p:custDataLst>
          </p:nvPr>
        </p:nvSpPr>
        <p:spPr>
          <a:xfrm>
            <a:off x="551935" y="1378744"/>
            <a:ext cx="2581262" cy="4737661"/>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8" name="文本框 5"/>
          <p:cNvSpPr txBox="1"/>
          <p:nvPr>
            <p:custDataLst>
              <p:tags r:id="rId4"/>
            </p:custDataLst>
          </p:nvPr>
        </p:nvSpPr>
        <p:spPr>
          <a:xfrm>
            <a:off x="730351" y="1756756"/>
            <a:ext cx="2223787"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大数据全息投影展示系统是一种基于大数据技术和全息投影技术的综合性展示系统。</a:t>
            </a:r>
            <a:endParaRPr lang="zh-CN" altLang="en-US" sz="2300">
              <a:solidFill>
                <a:schemeClr val="tx1">
                  <a:lumMod val="75000"/>
                  <a:lumOff val="25000"/>
                </a:schemeClr>
              </a:solidFill>
              <a:latin typeface="+mn-ea"/>
              <a:sym typeface="+mn-ea"/>
            </a:endParaRPr>
          </a:p>
        </p:txBody>
      </p:sp>
      <p:sp>
        <p:nvSpPr>
          <p:cNvPr id="1049030" name="圆角矩形 16"/>
          <p:cNvSpPr/>
          <p:nvPr>
            <p:custDataLst>
              <p:tags r:id="rId5"/>
            </p:custDataLst>
          </p:nvPr>
        </p:nvSpPr>
        <p:spPr>
          <a:xfrm>
            <a:off x="736769" y="5054250"/>
            <a:ext cx="695054" cy="695696"/>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01</a:t>
            </a:r>
            <a:endParaRPr lang="en-US" altLang="zh-CN" sz="3600" b="1">
              <a:latin typeface="+mn-ea"/>
            </a:endParaRPr>
          </a:p>
        </p:txBody>
      </p:sp>
      <p:sp>
        <p:nvSpPr>
          <p:cNvPr id="1049032" name="圆角矩形 12"/>
          <p:cNvSpPr/>
          <p:nvPr>
            <p:custDataLst>
              <p:tags r:id="rId6"/>
            </p:custDataLst>
          </p:nvPr>
        </p:nvSpPr>
        <p:spPr>
          <a:xfrm>
            <a:off x="3405314" y="1425594"/>
            <a:ext cx="2581262" cy="4737661"/>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4" name="圆角矩形 13"/>
          <p:cNvSpPr/>
          <p:nvPr>
            <p:custDataLst>
              <p:tags r:id="rId7"/>
            </p:custDataLst>
          </p:nvPr>
        </p:nvSpPr>
        <p:spPr>
          <a:xfrm>
            <a:off x="3375792" y="1378744"/>
            <a:ext cx="2581262" cy="4737661"/>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6" name="圆角矩形 15"/>
          <p:cNvSpPr/>
          <p:nvPr>
            <p:custDataLst>
              <p:tags r:id="rId8"/>
            </p:custDataLst>
          </p:nvPr>
        </p:nvSpPr>
        <p:spPr>
          <a:xfrm>
            <a:off x="3611327" y="5059385"/>
            <a:ext cx="695054" cy="695696"/>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02</a:t>
            </a:r>
            <a:endParaRPr lang="en-US" altLang="zh-CN" sz="3600" b="1">
              <a:latin typeface="+mn-ea"/>
            </a:endParaRPr>
          </a:p>
        </p:txBody>
      </p:sp>
      <p:sp>
        <p:nvSpPr>
          <p:cNvPr id="1049038" name="文本框 10"/>
          <p:cNvSpPr txBox="1"/>
          <p:nvPr>
            <p:custDataLst>
              <p:tags r:id="rId9"/>
            </p:custDataLst>
          </p:nvPr>
        </p:nvSpPr>
        <p:spPr>
          <a:xfrm>
            <a:off x="3555492" y="1761890"/>
            <a:ext cx="2222504"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系统通过全息投影技术将数据以三维立体形式呈现，实现数据可视化。</a:t>
            </a:r>
            <a:endParaRPr lang="zh-CN" altLang="en-US" sz="2300">
              <a:solidFill>
                <a:schemeClr val="tx1">
                  <a:lumMod val="75000"/>
                  <a:lumOff val="25000"/>
                </a:schemeClr>
              </a:solidFill>
              <a:latin typeface="+mn-ea"/>
              <a:sym typeface="+mn-ea"/>
            </a:endParaRPr>
          </a:p>
        </p:txBody>
      </p:sp>
      <p:sp>
        <p:nvSpPr>
          <p:cNvPr id="1049040" name="圆角矩形 5"/>
          <p:cNvSpPr/>
          <p:nvPr>
            <p:custDataLst>
              <p:tags r:id="rId10"/>
            </p:custDataLst>
          </p:nvPr>
        </p:nvSpPr>
        <p:spPr>
          <a:xfrm>
            <a:off x="6229171" y="1425594"/>
            <a:ext cx="2581262" cy="4737661"/>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2" name="圆角矩形 3"/>
          <p:cNvSpPr/>
          <p:nvPr>
            <p:custDataLst>
              <p:tags r:id="rId11"/>
            </p:custDataLst>
          </p:nvPr>
        </p:nvSpPr>
        <p:spPr>
          <a:xfrm>
            <a:off x="6205425" y="1378744"/>
            <a:ext cx="2581262" cy="4737661"/>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4" name="文本框 23"/>
          <p:cNvSpPr txBox="1"/>
          <p:nvPr>
            <p:custDataLst>
              <p:tags r:id="rId12"/>
            </p:custDataLst>
          </p:nvPr>
        </p:nvSpPr>
        <p:spPr>
          <a:xfrm>
            <a:off x="6383841" y="1756756"/>
            <a:ext cx="2223787"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具备多种展示模式和交互方式，支持实时数据更新和动态效果。</a:t>
            </a:r>
            <a:endParaRPr lang="zh-CN" altLang="en-US" sz="2300">
              <a:solidFill>
                <a:schemeClr val="tx1">
                  <a:lumMod val="75000"/>
                  <a:lumOff val="25000"/>
                </a:schemeClr>
              </a:solidFill>
              <a:latin typeface="+mn-ea"/>
              <a:sym typeface="+mn-ea"/>
            </a:endParaRPr>
          </a:p>
        </p:txBody>
      </p:sp>
      <p:sp>
        <p:nvSpPr>
          <p:cNvPr id="1049046" name="圆角矩形 16"/>
          <p:cNvSpPr/>
          <p:nvPr>
            <p:custDataLst>
              <p:tags r:id="rId13"/>
            </p:custDataLst>
          </p:nvPr>
        </p:nvSpPr>
        <p:spPr>
          <a:xfrm>
            <a:off x="6390259" y="5054250"/>
            <a:ext cx="695054" cy="695696"/>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03</a:t>
            </a:r>
            <a:endParaRPr lang="en-US" altLang="zh-CN" sz="3600" b="1">
              <a:latin typeface="+mn-ea"/>
            </a:endParaRPr>
          </a:p>
        </p:txBody>
      </p:sp>
      <p:sp>
        <p:nvSpPr>
          <p:cNvPr id="1049048" name="圆角矩形 12"/>
          <p:cNvSpPr/>
          <p:nvPr>
            <p:custDataLst>
              <p:tags r:id="rId14"/>
            </p:custDataLst>
          </p:nvPr>
        </p:nvSpPr>
        <p:spPr>
          <a:xfrm>
            <a:off x="9058803" y="1425594"/>
            <a:ext cx="2581262" cy="4737661"/>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0" name="圆角矩形 13"/>
          <p:cNvSpPr/>
          <p:nvPr>
            <p:custDataLst>
              <p:tags r:id="rId15"/>
            </p:custDataLst>
          </p:nvPr>
        </p:nvSpPr>
        <p:spPr>
          <a:xfrm>
            <a:off x="9029281" y="1378744"/>
            <a:ext cx="2581262" cy="4737661"/>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2" name="圆角矩形 15"/>
          <p:cNvSpPr/>
          <p:nvPr>
            <p:custDataLst>
              <p:tags r:id="rId16"/>
            </p:custDataLst>
          </p:nvPr>
        </p:nvSpPr>
        <p:spPr>
          <a:xfrm>
            <a:off x="9264817" y="5059385"/>
            <a:ext cx="695054" cy="695696"/>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04</a:t>
            </a:r>
            <a:endParaRPr lang="en-US" altLang="zh-CN" sz="3600" b="1">
              <a:latin typeface="+mn-ea"/>
            </a:endParaRPr>
          </a:p>
        </p:txBody>
      </p:sp>
      <p:sp>
        <p:nvSpPr>
          <p:cNvPr id="1049054" name="文本框 32"/>
          <p:cNvSpPr txBox="1"/>
          <p:nvPr>
            <p:custDataLst>
              <p:tags r:id="rId17"/>
            </p:custDataLst>
          </p:nvPr>
        </p:nvSpPr>
        <p:spPr>
          <a:xfrm>
            <a:off x="9208981" y="1761890"/>
            <a:ext cx="2222504"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可广泛应用于展览展示、会议活动、商业演示等领域，提高展示效果和观众体验。</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92" name="标题 1"/>
          <p:cNvSpPr>
            <a:spLocks noGrp="1"/>
          </p:cNvSpPr>
          <p:nvPr>
            <p:ph type="title"/>
          </p:nvPr>
        </p:nvSpPr>
        <p:spPr/>
        <p:txBody>
          <a:bodyPr/>
          <a:lstStyle/>
          <a:p>
            <a:r>
              <a:rPr lang="zh-CN" altLang="en-US"/>
              <a:t>系统的组成</a:t>
            </a:r>
            <a:endParaRPr lang="zh-CN" altLang="en-US"/>
          </a:p>
        </p:txBody>
      </p:sp>
      <p:sp>
        <p:nvSpPr>
          <p:cNvPr id="1049094"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9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8"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数据采集模块：负责收集各种数据源的信息</a:t>
            </a:r>
            <a:endParaRPr lang="zh-CN" altLang="en-US" sz="2000" spc="150">
              <a:solidFill>
                <a:schemeClr val="lt1">
                  <a:lumMod val="100000"/>
                </a:schemeClr>
              </a:solidFill>
              <a:latin typeface="Arial" pitchFamily="34" charset="0"/>
              <a:ea typeface="微软雅黑"/>
              <a:sym typeface="+mn-ea"/>
            </a:endParaRPr>
          </a:p>
        </p:txBody>
      </p:sp>
      <p:sp>
        <p:nvSpPr>
          <p:cNvPr id="1049100"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2"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4"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数据处理模块：对采集的数据进行清洗、分析和处理</a:t>
            </a:r>
            <a:endParaRPr lang="zh-CN" altLang="en-US" sz="2000" spc="150">
              <a:solidFill>
                <a:schemeClr val="tx1">
                  <a:lumMod val="75000"/>
                  <a:lumOff val="25000"/>
                </a:schemeClr>
              </a:solidFill>
              <a:latin typeface="Arial" pitchFamily="34" charset="0"/>
              <a:ea typeface="微软雅黑"/>
              <a:sym typeface="+mn-ea"/>
            </a:endParaRPr>
          </a:p>
        </p:txBody>
      </p:sp>
      <p:sp>
        <p:nvSpPr>
          <p:cNvPr id="1049106"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08"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投影显示模块：将处理后的数据以全息投影的形式展示出来</a:t>
            </a:r>
            <a:endParaRPr lang="zh-CN" altLang="en-US" sz="2000" spc="150">
              <a:solidFill>
                <a:schemeClr val="lt1">
                  <a:lumMod val="100000"/>
                </a:schemeClr>
              </a:solidFill>
              <a:latin typeface="Arial" pitchFamily="34" charset="0"/>
              <a:ea typeface="微软雅黑"/>
              <a:sym typeface="+mn-ea"/>
            </a:endParaRPr>
          </a:p>
        </p:txBody>
      </p:sp>
      <p:sp>
        <p:nvSpPr>
          <p:cNvPr id="1049110"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2"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4"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控制系统：负责整个系统的协调和控制，确保系统的稳定运行</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54" name="标题 1"/>
          <p:cNvSpPr>
            <a:spLocks noGrp="1"/>
          </p:cNvSpPr>
          <p:nvPr>
            <p:ph type="title"/>
          </p:nvPr>
        </p:nvSpPr>
        <p:spPr/>
        <p:txBody>
          <a:bodyPr/>
          <a:lstStyle/>
          <a:p>
            <a:r>
              <a:rPr lang="zh-CN" altLang="en-US"/>
              <a:t>系统的应用场景</a:t>
            </a:r>
            <a:endParaRPr lang="zh-CN" altLang="en-US"/>
          </a:p>
        </p:txBody>
      </p:sp>
      <p:sp>
        <p:nvSpPr>
          <p:cNvPr id="1049156" name="五边形 16"/>
          <p:cNvSpPr/>
          <p:nvPr>
            <p:custDataLst>
              <p:tags r:id="rId2"/>
            </p:custDataLst>
          </p:nvPr>
        </p:nvSpPr>
        <p:spPr>
          <a:xfrm rot="16200000" flipH="1">
            <a:off x="7143144" y="1492417"/>
            <a:ext cx="864895" cy="251665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8" name="五边形 17"/>
          <p:cNvSpPr/>
          <p:nvPr>
            <p:custDataLst>
              <p:tags r:id="rId3"/>
            </p:custDataLst>
          </p:nvPr>
        </p:nvSpPr>
        <p:spPr>
          <a:xfrm rot="16200000" flipH="1">
            <a:off x="7164521" y="4296029"/>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0" name="任意多边形 18"/>
          <p:cNvSpPr/>
          <p:nvPr>
            <p:custDataLst>
              <p:tags r:id="rId4"/>
            </p:custDataLst>
          </p:nvPr>
        </p:nvSpPr>
        <p:spPr>
          <a:xfrm>
            <a:off x="6446128" y="2315104"/>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2" name="任意多边形 19"/>
          <p:cNvSpPr/>
          <p:nvPr>
            <p:custDataLst>
              <p:tags r:id="rId5"/>
            </p:custDataLst>
          </p:nvPr>
        </p:nvSpPr>
        <p:spPr>
          <a:xfrm flipV="1">
            <a:off x="6317219" y="1668615"/>
            <a:ext cx="2516658"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4" name="五边形 2"/>
          <p:cNvSpPr/>
          <p:nvPr>
            <p:custDataLst>
              <p:tags r:id="rId6"/>
            </p:custDataLst>
          </p:nvPr>
        </p:nvSpPr>
        <p:spPr>
          <a:xfrm rot="16200000" flipH="1">
            <a:off x="1377213" y="1493065"/>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6" name="五边形 3"/>
          <p:cNvSpPr/>
          <p:nvPr>
            <p:custDataLst>
              <p:tags r:id="rId7"/>
            </p:custDataLst>
          </p:nvPr>
        </p:nvSpPr>
        <p:spPr>
          <a:xfrm rot="16200000" flipH="1">
            <a:off x="1399885" y="4296029"/>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8" name="任意多边形 4"/>
          <p:cNvSpPr/>
          <p:nvPr>
            <p:custDataLst>
              <p:tags r:id="rId8"/>
            </p:custDataLst>
          </p:nvPr>
        </p:nvSpPr>
        <p:spPr>
          <a:xfrm>
            <a:off x="681492" y="2315104"/>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0" name="任意多边形 5"/>
          <p:cNvSpPr/>
          <p:nvPr>
            <p:custDataLst>
              <p:tags r:id="rId9"/>
            </p:custDataLst>
          </p:nvPr>
        </p:nvSpPr>
        <p:spPr>
          <a:xfrm flipV="1">
            <a:off x="551935" y="1668615"/>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681492" y="3032202"/>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商业展示：全息投影展示系统可用于产品展示、品牌宣传等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46128" y="3032202"/>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文化娱乐：全息投影展示系统可用于博物馆、艺术展览等领域</a:t>
            </a:r>
            <a:endParaRPr sz="2000" err="1">
              <a:solidFill>
                <a:schemeClr val="tx1">
                  <a:lumMod val="75000"/>
                  <a:lumOff val="25000"/>
                </a:schemeClr>
              </a:solidFill>
              <a:latin typeface="+mn-ea"/>
              <a:ea typeface="+mn-ea"/>
              <a:cs typeface="+mn-ea"/>
              <a:sym typeface="+mn-lt"/>
            </a:endParaRPr>
          </a:p>
        </p:txBody>
      </p:sp>
      <p:sp>
        <p:nvSpPr>
          <p:cNvPr id="1049176" name="五边形 9"/>
          <p:cNvSpPr/>
          <p:nvPr>
            <p:custDataLst>
              <p:tags r:id="rId12"/>
            </p:custDataLst>
          </p:nvPr>
        </p:nvSpPr>
        <p:spPr>
          <a:xfrm rot="16200000" flipH="1">
            <a:off x="4334350" y="1506021"/>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8" name="五边形 10"/>
          <p:cNvSpPr/>
          <p:nvPr>
            <p:custDataLst>
              <p:tags r:id="rId13"/>
            </p:custDataLst>
          </p:nvPr>
        </p:nvSpPr>
        <p:spPr>
          <a:xfrm rot="16200000" flipH="1">
            <a:off x="4356374" y="4308985"/>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0" name="任意多边形 11"/>
          <p:cNvSpPr/>
          <p:nvPr>
            <p:custDataLst>
              <p:tags r:id="rId14"/>
            </p:custDataLst>
          </p:nvPr>
        </p:nvSpPr>
        <p:spPr>
          <a:xfrm>
            <a:off x="3637981" y="2327412"/>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82" name="任意多边形 12"/>
          <p:cNvSpPr/>
          <p:nvPr>
            <p:custDataLst>
              <p:tags r:id="rId15"/>
            </p:custDataLst>
          </p:nvPr>
        </p:nvSpPr>
        <p:spPr>
          <a:xfrm flipV="1">
            <a:off x="3509072" y="1682218"/>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4" name="五边形 23"/>
          <p:cNvSpPr/>
          <p:nvPr>
            <p:custDataLst>
              <p:tags r:id="rId16"/>
            </p:custDataLst>
          </p:nvPr>
        </p:nvSpPr>
        <p:spPr>
          <a:xfrm rot="16200000" flipH="1">
            <a:off x="9950643" y="1531284"/>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6" name="五边形 24"/>
          <p:cNvSpPr/>
          <p:nvPr>
            <p:custDataLst>
              <p:tags r:id="rId17"/>
            </p:custDataLst>
          </p:nvPr>
        </p:nvSpPr>
        <p:spPr>
          <a:xfrm rot="16200000" flipH="1">
            <a:off x="9972667" y="4332953"/>
            <a:ext cx="822202" cy="2259766"/>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8" name="任意多边形 25"/>
          <p:cNvSpPr/>
          <p:nvPr>
            <p:custDataLst>
              <p:tags r:id="rId18"/>
            </p:custDataLst>
          </p:nvPr>
        </p:nvSpPr>
        <p:spPr>
          <a:xfrm>
            <a:off x="9253626" y="2352675"/>
            <a:ext cx="2259766"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0" name="任意多边形 26"/>
          <p:cNvSpPr/>
          <p:nvPr>
            <p:custDataLst>
              <p:tags r:id="rId19"/>
            </p:custDataLst>
          </p:nvPr>
        </p:nvSpPr>
        <p:spPr>
          <a:xfrm flipV="1">
            <a:off x="9125365" y="1707482"/>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54274" y="3069773"/>
            <a:ext cx="2258294" cy="2034689"/>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虚拟现实：全息投影展示系统可以与虚拟现实技术结合，提供更加真实的沉浸式体验</a:t>
            </a:r>
            <a:endParaRPr sz="2000" err="1">
              <a:solidFill>
                <a:schemeClr val="tx1">
                  <a:lumMod val="75000"/>
                  <a:lumOff val="25000"/>
                </a:schemeClr>
              </a:solidFill>
              <a:latin typeface="+mn-ea"/>
              <a:ea typeface="+mn-ea"/>
              <a:cs typeface="+mn-ea"/>
              <a:sym typeface="+mn-lt"/>
            </a:endParaRPr>
          </a:p>
        </p:txBody>
      </p:sp>
      <p:sp>
        <p:nvSpPr>
          <p:cNvPr id="104919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37981" y="3044509"/>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教育培训：提供沉浸式学习体验，帮助学生更好地理解知识</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232"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技术原理</a:t>
            </a:r>
            <a:endParaRPr lang="zh-CN" altLang="en-US">
              <a:solidFill>
                <a:schemeClr val="lt1">
                  <a:lumMod val="100000"/>
                </a:schemeClr>
              </a:solidFill>
            </a:endParaRPr>
          </a:p>
        </p:txBody>
      </p:sp>
      <p:sp>
        <p:nvSpPr>
          <p:cNvPr id="1049234"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76" name="标题 1"/>
          <p:cNvSpPr>
            <a:spLocks noGrp="1"/>
          </p:cNvSpPr>
          <p:nvPr>
            <p:ph type="title"/>
          </p:nvPr>
        </p:nvSpPr>
        <p:spPr/>
        <p:txBody>
          <a:bodyPr/>
          <a:lstStyle/>
          <a:p>
            <a:r>
              <a:rPr lang="zh-CN" altLang="en-US"/>
              <a:t>全息投影技术原理</a:t>
            </a:r>
            <a:endParaRPr lang="zh-CN" altLang="en-US"/>
          </a:p>
        </p:txBody>
      </p:sp>
      <p:sp>
        <p:nvSpPr>
          <p:cNvPr id="1049278" name="Freeform 27"/>
          <p:cNvSpPr/>
          <p:nvPr>
            <p:custDataLst>
              <p:tags r:id="rId2"/>
            </p:custDataLst>
          </p:nvPr>
        </p:nvSpPr>
        <p:spPr bwMode="auto">
          <a:xfrm>
            <a:off x="632664" y="5912777"/>
            <a:ext cx="189078" cy="173785"/>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80" name="矩形: 圆角 32"/>
          <p:cNvSpPr/>
          <p:nvPr>
            <p:custDataLst>
              <p:tags r:id="rId3"/>
            </p:custDataLst>
          </p:nvPr>
        </p:nvSpPr>
        <p:spPr>
          <a:xfrm flipH="1">
            <a:off x="762176" y="1364400"/>
            <a:ext cx="2233151" cy="481288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82" name="任意多边形: 形状 33"/>
          <p:cNvSpPr/>
          <p:nvPr>
            <p:custDataLst>
              <p:tags r:id="rId4"/>
            </p:custDataLst>
          </p:nvPr>
        </p:nvSpPr>
        <p:spPr bwMode="auto">
          <a:xfrm>
            <a:off x="632664" y="5104778"/>
            <a:ext cx="2208620" cy="91410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284" name="正文"/>
          <p:cNvSpPr txBox="1"/>
          <p:nvPr>
            <p:custDataLst>
              <p:tags r:id="rId5"/>
            </p:custDataLst>
          </p:nvPr>
        </p:nvSpPr>
        <p:spPr>
          <a:xfrm>
            <a:off x="896842" y="1455252"/>
            <a:ext cx="1964022" cy="362981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利用干涉和衍射原理记录并再现物体真实的三维图像的技术</a:t>
            </a:r>
            <a:endParaRPr lang="zh-CN" altLang="en-US" sz="1600" spc="150">
              <a:solidFill>
                <a:schemeClr val="tx1">
                  <a:lumMod val="65000"/>
                  <a:lumOff val="35000"/>
                </a:schemeClr>
              </a:solidFill>
              <a:latin typeface="+mn-ea"/>
            </a:endParaRPr>
          </a:p>
        </p:txBody>
      </p:sp>
      <p:sp>
        <p:nvSpPr>
          <p:cNvPr id="1049286" name="标题"/>
          <p:cNvSpPr txBox="1"/>
          <p:nvPr>
            <p:custDataLst>
              <p:tags r:id="rId6"/>
            </p:custDataLst>
          </p:nvPr>
        </p:nvSpPr>
        <p:spPr>
          <a:xfrm>
            <a:off x="702252" y="5154392"/>
            <a:ext cx="2111553" cy="66618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288" name="Freeform 27"/>
          <p:cNvSpPr/>
          <p:nvPr>
            <p:custDataLst>
              <p:tags r:id="rId7"/>
            </p:custDataLst>
          </p:nvPr>
        </p:nvSpPr>
        <p:spPr bwMode="auto">
          <a:xfrm>
            <a:off x="3487078" y="5912777"/>
            <a:ext cx="189078" cy="173785"/>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90" name="矩形: 圆角 38"/>
          <p:cNvSpPr/>
          <p:nvPr>
            <p:custDataLst>
              <p:tags r:id="rId8"/>
            </p:custDataLst>
          </p:nvPr>
        </p:nvSpPr>
        <p:spPr>
          <a:xfrm flipH="1">
            <a:off x="3616590" y="1364400"/>
            <a:ext cx="2233151" cy="481288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92" name="任意多边形: 形状 39"/>
          <p:cNvSpPr/>
          <p:nvPr>
            <p:custDataLst>
              <p:tags r:id="rId9"/>
            </p:custDataLst>
          </p:nvPr>
        </p:nvSpPr>
        <p:spPr bwMode="auto">
          <a:xfrm>
            <a:off x="3487078" y="5104778"/>
            <a:ext cx="2208620" cy="91410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294" name="正文"/>
          <p:cNvSpPr txBox="1"/>
          <p:nvPr>
            <p:custDataLst>
              <p:tags r:id="rId10"/>
            </p:custDataLst>
          </p:nvPr>
        </p:nvSpPr>
        <p:spPr>
          <a:xfrm>
            <a:off x="3751256" y="1455252"/>
            <a:ext cx="1964022" cy="362981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记录过程：使用激光束照射物体，通过调整光路和控制光波的振幅与相位，将物体散射的光波记录下来</a:t>
            </a:r>
            <a:endParaRPr lang="zh-CN" altLang="en-US" sz="1600" spc="150">
              <a:solidFill>
                <a:schemeClr val="tx1">
                  <a:lumMod val="65000"/>
                  <a:lumOff val="35000"/>
                </a:schemeClr>
              </a:solidFill>
              <a:latin typeface="+mn-ea"/>
            </a:endParaRPr>
          </a:p>
        </p:txBody>
      </p:sp>
      <p:sp>
        <p:nvSpPr>
          <p:cNvPr id="1049296" name="标题"/>
          <p:cNvSpPr txBox="1"/>
          <p:nvPr>
            <p:custDataLst>
              <p:tags r:id="rId11"/>
            </p:custDataLst>
          </p:nvPr>
        </p:nvSpPr>
        <p:spPr>
          <a:xfrm>
            <a:off x="3556667" y="5154392"/>
            <a:ext cx="2111553" cy="66618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298" name="Freeform 27"/>
          <p:cNvSpPr/>
          <p:nvPr>
            <p:custDataLst>
              <p:tags r:id="rId12"/>
            </p:custDataLst>
          </p:nvPr>
        </p:nvSpPr>
        <p:spPr bwMode="auto">
          <a:xfrm>
            <a:off x="6341493" y="5912777"/>
            <a:ext cx="189078" cy="173785"/>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00" name="矩形: 圆角 68"/>
          <p:cNvSpPr/>
          <p:nvPr>
            <p:custDataLst>
              <p:tags r:id="rId13"/>
            </p:custDataLst>
          </p:nvPr>
        </p:nvSpPr>
        <p:spPr>
          <a:xfrm flipH="1">
            <a:off x="6471004" y="1364400"/>
            <a:ext cx="2233151" cy="481288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02" name="任意多边形: 形状 69"/>
          <p:cNvSpPr/>
          <p:nvPr>
            <p:custDataLst>
              <p:tags r:id="rId14"/>
            </p:custDataLst>
          </p:nvPr>
        </p:nvSpPr>
        <p:spPr bwMode="auto">
          <a:xfrm>
            <a:off x="6341493" y="5104778"/>
            <a:ext cx="2208620" cy="91410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304" name="正文"/>
          <p:cNvSpPr txBox="1"/>
          <p:nvPr>
            <p:custDataLst>
              <p:tags r:id="rId15"/>
            </p:custDataLst>
          </p:nvPr>
        </p:nvSpPr>
        <p:spPr>
          <a:xfrm>
            <a:off x="6605671" y="1455252"/>
            <a:ext cx="1964022" cy="362981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再现过程：利用衍射和干涉原理，将记录下来的光波再现成物体的三维图像</a:t>
            </a:r>
            <a:endParaRPr lang="zh-CN" altLang="en-US" sz="1600" spc="150">
              <a:solidFill>
                <a:schemeClr val="tx1">
                  <a:lumMod val="65000"/>
                  <a:lumOff val="35000"/>
                </a:schemeClr>
              </a:solidFill>
              <a:latin typeface="+mn-ea"/>
            </a:endParaRPr>
          </a:p>
        </p:txBody>
      </p:sp>
      <p:sp>
        <p:nvSpPr>
          <p:cNvPr id="1049306" name="标题"/>
          <p:cNvSpPr txBox="1"/>
          <p:nvPr>
            <p:custDataLst>
              <p:tags r:id="rId16"/>
            </p:custDataLst>
          </p:nvPr>
        </p:nvSpPr>
        <p:spPr>
          <a:xfrm>
            <a:off x="6411081" y="5154392"/>
            <a:ext cx="2111553" cy="66618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308" name="Freeform 27"/>
          <p:cNvSpPr/>
          <p:nvPr>
            <p:custDataLst>
              <p:tags r:id="rId17"/>
            </p:custDataLst>
          </p:nvPr>
        </p:nvSpPr>
        <p:spPr bwMode="auto">
          <a:xfrm>
            <a:off x="9195907" y="5912777"/>
            <a:ext cx="189078" cy="173785"/>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0" name="矩形: 圆角 74"/>
          <p:cNvSpPr/>
          <p:nvPr>
            <p:custDataLst>
              <p:tags r:id="rId18"/>
            </p:custDataLst>
          </p:nvPr>
        </p:nvSpPr>
        <p:spPr>
          <a:xfrm flipH="1">
            <a:off x="9326063" y="1364400"/>
            <a:ext cx="2233151" cy="481288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2" name="任意多边形: 形状 75"/>
          <p:cNvSpPr/>
          <p:nvPr>
            <p:custDataLst>
              <p:tags r:id="rId19"/>
            </p:custDataLst>
          </p:nvPr>
        </p:nvSpPr>
        <p:spPr bwMode="auto">
          <a:xfrm>
            <a:off x="9195907" y="5104778"/>
            <a:ext cx="2208620" cy="91410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314" name="正文"/>
          <p:cNvSpPr txBox="1"/>
          <p:nvPr>
            <p:custDataLst>
              <p:tags r:id="rId20"/>
            </p:custDataLst>
          </p:nvPr>
        </p:nvSpPr>
        <p:spPr>
          <a:xfrm>
            <a:off x="9460085" y="1455252"/>
            <a:ext cx="1964022" cy="362981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应用领域：全息投影技术在娱乐、教育、医疗、军事等领域有广泛的应用前景</a:t>
            </a:r>
            <a:endParaRPr lang="zh-CN" altLang="en-US" sz="1600" spc="150">
              <a:solidFill>
                <a:schemeClr val="tx1">
                  <a:lumMod val="65000"/>
                  <a:lumOff val="35000"/>
                </a:schemeClr>
              </a:solidFill>
              <a:latin typeface="+mn-ea"/>
            </a:endParaRPr>
          </a:p>
        </p:txBody>
      </p:sp>
      <p:sp>
        <p:nvSpPr>
          <p:cNvPr id="1049316" name="标题"/>
          <p:cNvSpPr txBox="1"/>
          <p:nvPr>
            <p:custDataLst>
              <p:tags r:id="rId21"/>
            </p:custDataLst>
          </p:nvPr>
        </p:nvSpPr>
        <p:spPr>
          <a:xfrm>
            <a:off x="9266140" y="5154392"/>
            <a:ext cx="2111553" cy="66618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9354" name="标题 1"/>
          <p:cNvSpPr>
            <a:spLocks noGrp="1"/>
          </p:cNvSpPr>
          <p:nvPr>
            <p:ph type="title"/>
          </p:nvPr>
        </p:nvSpPr>
        <p:spPr/>
        <p:txBody>
          <a:bodyPr/>
          <a:lstStyle/>
          <a:p>
            <a:r>
              <a:rPr lang="zh-CN" altLang="en-US"/>
              <a:t>大数据技术原理</a:t>
            </a:r>
            <a:endParaRPr lang="zh-CN" altLang="en-US"/>
          </a:p>
        </p:txBody>
      </p:sp>
      <p:sp>
        <p:nvSpPr>
          <p:cNvPr id="1049356" name="任意多边形 35"/>
          <p:cNvSpPr/>
          <p:nvPr>
            <p:custDataLst>
              <p:tags r:id="rId2"/>
            </p:custDataLst>
          </p:nvPr>
        </p:nvSpPr>
        <p:spPr>
          <a:xfrm>
            <a:off x="551935" y="1366902"/>
            <a:ext cx="11088772" cy="105564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58" name="任意多边形 39"/>
          <p:cNvSpPr/>
          <p:nvPr>
            <p:custDataLst>
              <p:tags r:id="rId3"/>
            </p:custDataLst>
          </p:nvPr>
        </p:nvSpPr>
        <p:spPr>
          <a:xfrm>
            <a:off x="636053" y="1458083"/>
            <a:ext cx="10921179" cy="87392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53" name="直接连接符 40"/>
          <p:cNvCxnSpPr/>
          <p:nvPr>
            <p:custDataLst>
              <p:tags r:id="rId4"/>
            </p:custDataLst>
          </p:nvPr>
        </p:nvCxnSpPr>
        <p:spPr>
          <a:xfrm flipH="1">
            <a:off x="1955610" y="1684110"/>
            <a:ext cx="0" cy="436642"/>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60" name="正文"/>
          <p:cNvSpPr txBox="1"/>
          <p:nvPr>
            <p:custDataLst>
              <p:tags r:id="rId5"/>
            </p:custDataLst>
          </p:nvPr>
        </p:nvSpPr>
        <p:spPr>
          <a:xfrm>
            <a:off x="2222089" y="1443315"/>
            <a:ext cx="9107832" cy="888694"/>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数据采集：通过各种方式获取数据，包括传感器、数据库、网络等</a:t>
            </a:r>
            <a:endParaRPr lang="zh-CN" altLang="en-US">
              <a:solidFill>
                <a:schemeClr val="tx1">
                  <a:lumMod val="65000"/>
                  <a:lumOff val="35000"/>
                </a:schemeClr>
              </a:solidFill>
              <a:latin typeface="+中文正文" charset="0"/>
            </a:endParaRPr>
          </a:p>
        </p:txBody>
      </p:sp>
      <p:sp>
        <p:nvSpPr>
          <p:cNvPr id="1049362" name="矩形 42"/>
          <p:cNvSpPr>
            <a:spLocks noChangeAspect="1"/>
          </p:cNvSpPr>
          <p:nvPr>
            <p:custDataLst>
              <p:tags r:id="rId6"/>
            </p:custDataLst>
          </p:nvPr>
        </p:nvSpPr>
        <p:spPr>
          <a:xfrm flipH="1">
            <a:off x="867858" y="1439462"/>
            <a:ext cx="909884" cy="910526"/>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64" name="任意多边形 45"/>
          <p:cNvSpPr/>
          <p:nvPr>
            <p:custDataLst>
              <p:tags r:id="rId7"/>
            </p:custDataLst>
          </p:nvPr>
        </p:nvSpPr>
        <p:spPr>
          <a:xfrm>
            <a:off x="551935" y="2617752"/>
            <a:ext cx="11088772" cy="105564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66" name="任意多边形 46"/>
          <p:cNvSpPr/>
          <p:nvPr>
            <p:custDataLst>
              <p:tags r:id="rId8"/>
            </p:custDataLst>
          </p:nvPr>
        </p:nvSpPr>
        <p:spPr>
          <a:xfrm>
            <a:off x="636053" y="2708933"/>
            <a:ext cx="10921179" cy="87392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55" name="直接连接符 47"/>
          <p:cNvCxnSpPr/>
          <p:nvPr>
            <p:custDataLst>
              <p:tags r:id="rId9"/>
            </p:custDataLst>
          </p:nvPr>
        </p:nvCxnSpPr>
        <p:spPr>
          <a:xfrm flipH="1">
            <a:off x="1955610" y="2934960"/>
            <a:ext cx="0" cy="436642"/>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68" name="正文"/>
          <p:cNvSpPr txBox="1"/>
          <p:nvPr>
            <p:custDataLst>
              <p:tags r:id="rId10"/>
            </p:custDataLst>
          </p:nvPr>
        </p:nvSpPr>
        <p:spPr>
          <a:xfrm>
            <a:off x="2222089" y="2694165"/>
            <a:ext cx="9107832" cy="888694"/>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数据存储：将采集到的数据存储在分布式存储系统中，以便进行后续处理和分析</a:t>
            </a:r>
            <a:endParaRPr lang="zh-CN" altLang="en-US">
              <a:solidFill>
                <a:schemeClr val="tx1">
                  <a:lumMod val="65000"/>
                  <a:lumOff val="35000"/>
                </a:schemeClr>
              </a:solidFill>
              <a:latin typeface="+中文正文" charset="0"/>
            </a:endParaRPr>
          </a:p>
        </p:txBody>
      </p:sp>
      <p:sp>
        <p:nvSpPr>
          <p:cNvPr id="1049370" name="矩形 49"/>
          <p:cNvSpPr>
            <a:spLocks noChangeAspect="1"/>
          </p:cNvSpPr>
          <p:nvPr>
            <p:custDataLst>
              <p:tags r:id="rId11"/>
            </p:custDataLst>
          </p:nvPr>
        </p:nvSpPr>
        <p:spPr>
          <a:xfrm flipH="1">
            <a:off x="867858" y="2690312"/>
            <a:ext cx="909884" cy="910526"/>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72" name="任意多边形 51"/>
          <p:cNvSpPr/>
          <p:nvPr>
            <p:custDataLst>
              <p:tags r:id="rId12"/>
            </p:custDataLst>
          </p:nvPr>
        </p:nvSpPr>
        <p:spPr>
          <a:xfrm>
            <a:off x="551935" y="3868602"/>
            <a:ext cx="11088772" cy="105564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74" name="任意多边形 52"/>
          <p:cNvSpPr/>
          <p:nvPr>
            <p:custDataLst>
              <p:tags r:id="rId13"/>
            </p:custDataLst>
          </p:nvPr>
        </p:nvSpPr>
        <p:spPr>
          <a:xfrm>
            <a:off x="636053" y="3959783"/>
            <a:ext cx="10921179" cy="87392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57" name="直接连接符 53"/>
          <p:cNvCxnSpPr/>
          <p:nvPr>
            <p:custDataLst>
              <p:tags r:id="rId14"/>
            </p:custDataLst>
          </p:nvPr>
        </p:nvCxnSpPr>
        <p:spPr>
          <a:xfrm flipH="1">
            <a:off x="1955610" y="4185810"/>
            <a:ext cx="0" cy="436642"/>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76" name="正文"/>
          <p:cNvSpPr txBox="1"/>
          <p:nvPr>
            <p:custDataLst>
              <p:tags r:id="rId15"/>
            </p:custDataLst>
          </p:nvPr>
        </p:nvSpPr>
        <p:spPr>
          <a:xfrm>
            <a:off x="2222089" y="3945015"/>
            <a:ext cx="9107832" cy="888694"/>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数据处理：利用分布式计算技术对海量数据进行处理和分析，提取有价值的信息</a:t>
            </a:r>
            <a:endParaRPr lang="zh-CN" altLang="en-US">
              <a:solidFill>
                <a:schemeClr val="tx1">
                  <a:lumMod val="65000"/>
                  <a:lumOff val="35000"/>
                </a:schemeClr>
              </a:solidFill>
              <a:latin typeface="+中文正文" charset="0"/>
            </a:endParaRPr>
          </a:p>
        </p:txBody>
      </p:sp>
      <p:sp>
        <p:nvSpPr>
          <p:cNvPr id="1049378" name="矩形 55"/>
          <p:cNvSpPr>
            <a:spLocks noChangeAspect="1"/>
          </p:cNvSpPr>
          <p:nvPr>
            <p:custDataLst>
              <p:tags r:id="rId16"/>
            </p:custDataLst>
          </p:nvPr>
        </p:nvSpPr>
        <p:spPr>
          <a:xfrm flipH="1">
            <a:off x="867858" y="3941162"/>
            <a:ext cx="909884" cy="910526"/>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80" name="任意多边形 57"/>
          <p:cNvSpPr/>
          <p:nvPr>
            <p:custDataLst>
              <p:tags r:id="rId17"/>
            </p:custDataLst>
          </p:nvPr>
        </p:nvSpPr>
        <p:spPr>
          <a:xfrm>
            <a:off x="551935" y="5119452"/>
            <a:ext cx="11088772" cy="105564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82" name="任意多边形 58"/>
          <p:cNvSpPr/>
          <p:nvPr>
            <p:custDataLst>
              <p:tags r:id="rId18"/>
            </p:custDataLst>
          </p:nvPr>
        </p:nvSpPr>
        <p:spPr>
          <a:xfrm>
            <a:off x="636053" y="5210633"/>
            <a:ext cx="10921179" cy="87392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59" name="直接连接符 59"/>
          <p:cNvCxnSpPr/>
          <p:nvPr>
            <p:custDataLst>
              <p:tags r:id="rId19"/>
            </p:custDataLst>
          </p:nvPr>
        </p:nvCxnSpPr>
        <p:spPr>
          <a:xfrm flipH="1">
            <a:off x="1955610" y="5436660"/>
            <a:ext cx="0" cy="436642"/>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84" name="正文"/>
          <p:cNvSpPr txBox="1"/>
          <p:nvPr>
            <p:custDataLst>
              <p:tags r:id="rId20"/>
            </p:custDataLst>
          </p:nvPr>
        </p:nvSpPr>
        <p:spPr>
          <a:xfrm>
            <a:off x="2222089" y="5195864"/>
            <a:ext cx="9107832" cy="888694"/>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数据展示：将处理后的数据以全息投影的方式展示出来，实现更加直观和生动的展示效果</a:t>
            </a:r>
            <a:endParaRPr lang="zh-CN" altLang="en-US">
              <a:solidFill>
                <a:schemeClr val="tx1">
                  <a:lumMod val="65000"/>
                  <a:lumOff val="35000"/>
                </a:schemeClr>
              </a:solidFill>
              <a:latin typeface="+中文正文" charset="0"/>
            </a:endParaRPr>
          </a:p>
        </p:txBody>
      </p:sp>
      <p:sp>
        <p:nvSpPr>
          <p:cNvPr id="1049386" name="矩形 61"/>
          <p:cNvSpPr>
            <a:spLocks noChangeAspect="1"/>
          </p:cNvSpPr>
          <p:nvPr>
            <p:custDataLst>
              <p:tags r:id="rId21"/>
            </p:custDataLst>
          </p:nvPr>
        </p:nvSpPr>
        <p:spPr>
          <a:xfrm flipH="1">
            <a:off x="867858" y="5192012"/>
            <a:ext cx="909884" cy="910526"/>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424" name="标题 1"/>
          <p:cNvSpPr>
            <a:spLocks noGrp="1"/>
          </p:cNvSpPr>
          <p:nvPr>
            <p:ph type="title"/>
          </p:nvPr>
        </p:nvSpPr>
        <p:spPr/>
        <p:txBody>
          <a:bodyPr/>
          <a:lstStyle/>
          <a:p>
            <a:r>
              <a:rPr lang="zh-CN" altLang="en-US"/>
              <a:t>大数据全息投影展示系统技术原理</a:t>
            </a:r>
            <a:endParaRPr lang="zh-CN" altLang="en-US"/>
          </a:p>
        </p:txBody>
      </p:sp>
      <p:sp>
        <p:nvSpPr>
          <p:cNvPr id="1049426" name="圆角矩形 5"/>
          <p:cNvSpPr/>
          <p:nvPr>
            <p:custDataLst>
              <p:tags r:id="rId2"/>
            </p:custDataLst>
          </p:nvPr>
        </p:nvSpPr>
        <p:spPr>
          <a:xfrm>
            <a:off x="575681" y="1425594"/>
            <a:ext cx="2581262" cy="4737661"/>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28" name="圆角矩形 3"/>
          <p:cNvSpPr/>
          <p:nvPr>
            <p:custDataLst>
              <p:tags r:id="rId3"/>
            </p:custDataLst>
          </p:nvPr>
        </p:nvSpPr>
        <p:spPr>
          <a:xfrm>
            <a:off x="551935" y="1378744"/>
            <a:ext cx="2581262" cy="4737661"/>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0" name="文本框 5"/>
          <p:cNvSpPr txBox="1"/>
          <p:nvPr>
            <p:custDataLst>
              <p:tags r:id="rId4"/>
            </p:custDataLst>
          </p:nvPr>
        </p:nvSpPr>
        <p:spPr>
          <a:xfrm>
            <a:off x="730351" y="1756756"/>
            <a:ext cx="2223787"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数据采集：利用传感器和网络技术收集各种数据</a:t>
            </a:r>
            <a:endParaRPr lang="zh-CN" altLang="en-US" sz="2300">
              <a:solidFill>
                <a:schemeClr val="tx1">
                  <a:lumMod val="75000"/>
                  <a:lumOff val="25000"/>
                </a:schemeClr>
              </a:solidFill>
              <a:latin typeface="+mn-ea"/>
              <a:sym typeface="+mn-ea"/>
            </a:endParaRPr>
          </a:p>
        </p:txBody>
      </p:sp>
      <p:sp>
        <p:nvSpPr>
          <p:cNvPr id="1049432" name="圆角矩形 16"/>
          <p:cNvSpPr/>
          <p:nvPr>
            <p:custDataLst>
              <p:tags r:id="rId5"/>
            </p:custDataLst>
          </p:nvPr>
        </p:nvSpPr>
        <p:spPr>
          <a:xfrm>
            <a:off x="736769" y="5054250"/>
            <a:ext cx="695054" cy="695696"/>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01</a:t>
            </a:r>
            <a:endParaRPr lang="en-US" altLang="zh-CN" sz="3600" b="1">
              <a:latin typeface="+mn-ea"/>
            </a:endParaRPr>
          </a:p>
        </p:txBody>
      </p:sp>
      <p:sp>
        <p:nvSpPr>
          <p:cNvPr id="1049434" name="圆角矩形 12"/>
          <p:cNvSpPr/>
          <p:nvPr>
            <p:custDataLst>
              <p:tags r:id="rId6"/>
            </p:custDataLst>
          </p:nvPr>
        </p:nvSpPr>
        <p:spPr>
          <a:xfrm>
            <a:off x="3405314" y="1425594"/>
            <a:ext cx="2581262" cy="4737661"/>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6" name="圆角矩形 13"/>
          <p:cNvSpPr/>
          <p:nvPr>
            <p:custDataLst>
              <p:tags r:id="rId7"/>
            </p:custDataLst>
          </p:nvPr>
        </p:nvSpPr>
        <p:spPr>
          <a:xfrm>
            <a:off x="3375792" y="1378744"/>
            <a:ext cx="2581262" cy="4737661"/>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8" name="圆角矩形 15"/>
          <p:cNvSpPr/>
          <p:nvPr>
            <p:custDataLst>
              <p:tags r:id="rId8"/>
            </p:custDataLst>
          </p:nvPr>
        </p:nvSpPr>
        <p:spPr>
          <a:xfrm>
            <a:off x="3611327" y="5059385"/>
            <a:ext cx="695054" cy="695696"/>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02</a:t>
            </a:r>
            <a:endParaRPr lang="en-US" altLang="zh-CN" sz="3600" b="1">
              <a:latin typeface="+mn-ea"/>
            </a:endParaRPr>
          </a:p>
        </p:txBody>
      </p:sp>
      <p:sp>
        <p:nvSpPr>
          <p:cNvPr id="1049440" name="文本框 10"/>
          <p:cNvSpPr txBox="1"/>
          <p:nvPr>
            <p:custDataLst>
              <p:tags r:id="rId9"/>
            </p:custDataLst>
          </p:nvPr>
        </p:nvSpPr>
        <p:spPr>
          <a:xfrm>
            <a:off x="3555492" y="1761890"/>
            <a:ext cx="2222504"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数据处理：对采集到的数据进行清洗、整合和挖掘</a:t>
            </a:r>
            <a:endParaRPr lang="zh-CN" altLang="en-US" sz="2300">
              <a:solidFill>
                <a:schemeClr val="tx1">
                  <a:lumMod val="75000"/>
                  <a:lumOff val="25000"/>
                </a:schemeClr>
              </a:solidFill>
              <a:latin typeface="+mn-ea"/>
              <a:sym typeface="+mn-ea"/>
            </a:endParaRPr>
          </a:p>
        </p:txBody>
      </p:sp>
      <p:sp>
        <p:nvSpPr>
          <p:cNvPr id="1049442" name="圆角矩形 5"/>
          <p:cNvSpPr/>
          <p:nvPr>
            <p:custDataLst>
              <p:tags r:id="rId10"/>
            </p:custDataLst>
          </p:nvPr>
        </p:nvSpPr>
        <p:spPr>
          <a:xfrm>
            <a:off x="6229171" y="1425594"/>
            <a:ext cx="2581262" cy="4737661"/>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4" name="圆角矩形 3"/>
          <p:cNvSpPr/>
          <p:nvPr>
            <p:custDataLst>
              <p:tags r:id="rId11"/>
            </p:custDataLst>
          </p:nvPr>
        </p:nvSpPr>
        <p:spPr>
          <a:xfrm>
            <a:off x="6205425" y="1378744"/>
            <a:ext cx="2581262" cy="4737661"/>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6" name="文本框 23"/>
          <p:cNvSpPr txBox="1"/>
          <p:nvPr>
            <p:custDataLst>
              <p:tags r:id="rId12"/>
            </p:custDataLst>
          </p:nvPr>
        </p:nvSpPr>
        <p:spPr>
          <a:xfrm>
            <a:off x="6383841" y="1756756"/>
            <a:ext cx="2223787"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全息投影：利用光学技术将处理后的数据以全息图像的形式投影出来</a:t>
            </a:r>
            <a:endParaRPr lang="zh-CN" altLang="en-US" sz="2300">
              <a:solidFill>
                <a:schemeClr val="tx1">
                  <a:lumMod val="75000"/>
                  <a:lumOff val="25000"/>
                </a:schemeClr>
              </a:solidFill>
              <a:latin typeface="+mn-ea"/>
              <a:sym typeface="+mn-ea"/>
            </a:endParaRPr>
          </a:p>
        </p:txBody>
      </p:sp>
      <p:sp>
        <p:nvSpPr>
          <p:cNvPr id="1049448" name="圆角矩形 16"/>
          <p:cNvSpPr/>
          <p:nvPr>
            <p:custDataLst>
              <p:tags r:id="rId13"/>
            </p:custDataLst>
          </p:nvPr>
        </p:nvSpPr>
        <p:spPr>
          <a:xfrm>
            <a:off x="6390259" y="5054250"/>
            <a:ext cx="695054" cy="695696"/>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03</a:t>
            </a:r>
            <a:endParaRPr lang="en-US" altLang="zh-CN" sz="3600" b="1">
              <a:latin typeface="+mn-ea"/>
            </a:endParaRPr>
          </a:p>
        </p:txBody>
      </p:sp>
      <p:sp>
        <p:nvSpPr>
          <p:cNvPr id="1049450" name="圆角矩形 12"/>
          <p:cNvSpPr/>
          <p:nvPr>
            <p:custDataLst>
              <p:tags r:id="rId14"/>
            </p:custDataLst>
          </p:nvPr>
        </p:nvSpPr>
        <p:spPr>
          <a:xfrm>
            <a:off x="9058803" y="1425594"/>
            <a:ext cx="2581262" cy="4737661"/>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2" name="圆角矩形 13"/>
          <p:cNvSpPr/>
          <p:nvPr>
            <p:custDataLst>
              <p:tags r:id="rId15"/>
            </p:custDataLst>
          </p:nvPr>
        </p:nvSpPr>
        <p:spPr>
          <a:xfrm>
            <a:off x="9029281" y="1378744"/>
            <a:ext cx="2581262" cy="4737661"/>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4" name="圆角矩形 15"/>
          <p:cNvSpPr/>
          <p:nvPr>
            <p:custDataLst>
              <p:tags r:id="rId16"/>
            </p:custDataLst>
          </p:nvPr>
        </p:nvSpPr>
        <p:spPr>
          <a:xfrm>
            <a:off x="9264817" y="5059385"/>
            <a:ext cx="695054" cy="695696"/>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04</a:t>
            </a:r>
            <a:endParaRPr lang="en-US" altLang="zh-CN" sz="3600" b="1">
              <a:latin typeface="+mn-ea"/>
            </a:endParaRPr>
          </a:p>
        </p:txBody>
      </p:sp>
      <p:sp>
        <p:nvSpPr>
          <p:cNvPr id="1049456" name="文本框 32"/>
          <p:cNvSpPr txBox="1"/>
          <p:nvPr>
            <p:custDataLst>
              <p:tags r:id="rId17"/>
            </p:custDataLst>
          </p:nvPr>
        </p:nvSpPr>
        <p:spPr>
          <a:xfrm>
            <a:off x="9208981" y="1761890"/>
            <a:ext cx="2222504"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交互展示：通过触摸、手势等交互方式展示数据，实现人机交互</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49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系统优势</a:t>
            </a:r>
            <a:endParaRPr lang="zh-CN" altLang="en-US">
              <a:solidFill>
                <a:schemeClr val="lt1">
                  <a:lumMod val="100000"/>
                </a:schemeClr>
              </a:solidFill>
            </a:endParaRPr>
          </a:p>
        </p:txBody>
      </p:sp>
      <p:sp>
        <p:nvSpPr>
          <p:cNvPr id="1049496" name="节编号"/>
          <p:cNvSpPr>
            <a:spLocks noGrp="1"/>
          </p:cNvSpPr>
          <p:nvPr>
            <p:ph type="body" sz="quarter" idx="13"/>
            <p:custDataLst>
              <p:tags r:id="rId3"/>
            </p:custDataLst>
          </p:nvPr>
        </p:nvSpPr>
        <p:spPr>
          <a:xfrm>
            <a:off x="996464" y="1954175"/>
            <a:ext cx="8428889" cy="1224000"/>
          </a:xfrm>
        </p:spPr>
        <p:txBody>
          <a:bodyPr/>
          <a:lstStyle/>
          <a:p>
            <a:r>
              <a:rPr lang="en-US" altLang="zh-CN"/>
              <a:t>PART 04</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p:cNvGrpSpPr/>
        <p:nvPr/>
      </p:nvGrpSpPr>
      <p:grpSpPr>
        <a:xfrm>
          <a:off x="0" y="0"/>
          <a:ext cx="0" cy="0"/>
        </a:xfrm>
      </p:grpSpPr>
      <p:sp>
        <p:nvSpPr>
          <p:cNvPr id="1049538" name="标题 1"/>
          <p:cNvSpPr>
            <a:spLocks noGrp="1"/>
          </p:cNvSpPr>
          <p:nvPr>
            <p:ph type="title"/>
          </p:nvPr>
        </p:nvSpPr>
        <p:spPr/>
        <p:txBody>
          <a:bodyPr/>
          <a:lstStyle/>
          <a:p>
            <a:r>
              <a:rPr lang="zh-CN" altLang="en-US"/>
              <a:t>展示效果优势</a:t>
            </a:r>
            <a:endParaRPr lang="zh-CN" altLang="en-US"/>
          </a:p>
        </p:txBody>
      </p:sp>
      <p:sp>
        <p:nvSpPr>
          <p:cNvPr id="1049540" name="圆角矩形 5"/>
          <p:cNvSpPr/>
          <p:nvPr>
            <p:custDataLst>
              <p:tags r:id="rId2"/>
            </p:custDataLst>
          </p:nvPr>
        </p:nvSpPr>
        <p:spPr>
          <a:xfrm>
            <a:off x="575681" y="1425594"/>
            <a:ext cx="2581262" cy="4737661"/>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2" name="圆角矩形 3"/>
          <p:cNvSpPr/>
          <p:nvPr>
            <p:custDataLst>
              <p:tags r:id="rId3"/>
            </p:custDataLst>
          </p:nvPr>
        </p:nvSpPr>
        <p:spPr>
          <a:xfrm>
            <a:off x="551935" y="1378744"/>
            <a:ext cx="2581262" cy="4737661"/>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4" name="文本框 5"/>
          <p:cNvSpPr txBox="1"/>
          <p:nvPr>
            <p:custDataLst>
              <p:tags r:id="rId4"/>
            </p:custDataLst>
          </p:nvPr>
        </p:nvSpPr>
        <p:spPr>
          <a:xfrm>
            <a:off x="730351" y="1756756"/>
            <a:ext cx="2223787"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高清晰度画质</a:t>
            </a:r>
            <a:endParaRPr lang="zh-CN" altLang="en-US" sz="2300">
              <a:solidFill>
                <a:schemeClr val="tx1">
                  <a:lumMod val="75000"/>
                  <a:lumOff val="25000"/>
                </a:schemeClr>
              </a:solidFill>
              <a:latin typeface="+mn-ea"/>
              <a:sym typeface="+mn-ea"/>
            </a:endParaRPr>
          </a:p>
        </p:txBody>
      </p:sp>
      <p:sp>
        <p:nvSpPr>
          <p:cNvPr id="1049546" name="圆角矩形 16"/>
          <p:cNvSpPr/>
          <p:nvPr>
            <p:custDataLst>
              <p:tags r:id="rId5"/>
            </p:custDataLst>
          </p:nvPr>
        </p:nvSpPr>
        <p:spPr>
          <a:xfrm>
            <a:off x="736769" y="5054250"/>
            <a:ext cx="695054" cy="695696"/>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01</a:t>
            </a:r>
            <a:endParaRPr lang="en-US" altLang="zh-CN" sz="3600" b="1">
              <a:latin typeface="+mn-ea"/>
            </a:endParaRPr>
          </a:p>
        </p:txBody>
      </p:sp>
      <p:sp>
        <p:nvSpPr>
          <p:cNvPr id="1049548" name="圆角矩形 12"/>
          <p:cNvSpPr/>
          <p:nvPr>
            <p:custDataLst>
              <p:tags r:id="rId6"/>
            </p:custDataLst>
          </p:nvPr>
        </p:nvSpPr>
        <p:spPr>
          <a:xfrm>
            <a:off x="3405314" y="1425594"/>
            <a:ext cx="2581262" cy="4737661"/>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0" name="圆角矩形 13"/>
          <p:cNvSpPr/>
          <p:nvPr>
            <p:custDataLst>
              <p:tags r:id="rId7"/>
            </p:custDataLst>
          </p:nvPr>
        </p:nvSpPr>
        <p:spPr>
          <a:xfrm>
            <a:off x="3375792" y="1378744"/>
            <a:ext cx="2581262" cy="4737661"/>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2" name="圆角矩形 15"/>
          <p:cNvSpPr/>
          <p:nvPr>
            <p:custDataLst>
              <p:tags r:id="rId8"/>
            </p:custDataLst>
          </p:nvPr>
        </p:nvSpPr>
        <p:spPr>
          <a:xfrm>
            <a:off x="3611327" y="5059385"/>
            <a:ext cx="695054" cy="695696"/>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02</a:t>
            </a:r>
            <a:endParaRPr lang="en-US" altLang="zh-CN" sz="3600" b="1">
              <a:latin typeface="+mn-ea"/>
            </a:endParaRPr>
          </a:p>
        </p:txBody>
      </p:sp>
      <p:sp>
        <p:nvSpPr>
          <p:cNvPr id="1049554" name="文本框 10"/>
          <p:cNvSpPr txBox="1"/>
          <p:nvPr>
            <p:custDataLst>
              <p:tags r:id="rId9"/>
            </p:custDataLst>
          </p:nvPr>
        </p:nvSpPr>
        <p:spPr>
          <a:xfrm>
            <a:off x="3555492" y="1761890"/>
            <a:ext cx="2222504"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立体感强</a:t>
            </a:r>
            <a:endParaRPr lang="zh-CN" altLang="en-US" sz="2300">
              <a:solidFill>
                <a:schemeClr val="tx1">
                  <a:lumMod val="75000"/>
                  <a:lumOff val="25000"/>
                </a:schemeClr>
              </a:solidFill>
              <a:latin typeface="+mn-ea"/>
              <a:sym typeface="+mn-ea"/>
            </a:endParaRPr>
          </a:p>
        </p:txBody>
      </p:sp>
      <p:sp>
        <p:nvSpPr>
          <p:cNvPr id="1049556" name="圆角矩形 5"/>
          <p:cNvSpPr/>
          <p:nvPr>
            <p:custDataLst>
              <p:tags r:id="rId10"/>
            </p:custDataLst>
          </p:nvPr>
        </p:nvSpPr>
        <p:spPr>
          <a:xfrm>
            <a:off x="6229171" y="1425594"/>
            <a:ext cx="2581262" cy="4737661"/>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8" name="圆角矩形 3"/>
          <p:cNvSpPr/>
          <p:nvPr>
            <p:custDataLst>
              <p:tags r:id="rId11"/>
            </p:custDataLst>
          </p:nvPr>
        </p:nvSpPr>
        <p:spPr>
          <a:xfrm>
            <a:off x="6205425" y="1378744"/>
            <a:ext cx="2581262" cy="4737661"/>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0" name="文本框 23"/>
          <p:cNvSpPr txBox="1"/>
          <p:nvPr>
            <p:custDataLst>
              <p:tags r:id="rId12"/>
            </p:custDataLst>
          </p:nvPr>
        </p:nvSpPr>
        <p:spPr>
          <a:xfrm>
            <a:off x="6383841" y="1756756"/>
            <a:ext cx="2223787"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色彩丰富</a:t>
            </a:r>
            <a:endParaRPr lang="zh-CN" altLang="en-US" sz="2300">
              <a:solidFill>
                <a:schemeClr val="tx1">
                  <a:lumMod val="75000"/>
                  <a:lumOff val="25000"/>
                </a:schemeClr>
              </a:solidFill>
              <a:latin typeface="+mn-ea"/>
              <a:sym typeface="+mn-ea"/>
            </a:endParaRPr>
          </a:p>
        </p:txBody>
      </p:sp>
      <p:sp>
        <p:nvSpPr>
          <p:cNvPr id="1049562" name="圆角矩形 16"/>
          <p:cNvSpPr/>
          <p:nvPr>
            <p:custDataLst>
              <p:tags r:id="rId13"/>
            </p:custDataLst>
          </p:nvPr>
        </p:nvSpPr>
        <p:spPr>
          <a:xfrm>
            <a:off x="6390259" y="5054250"/>
            <a:ext cx="695054" cy="695696"/>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03</a:t>
            </a:r>
            <a:endParaRPr lang="en-US" altLang="zh-CN" sz="3600" b="1">
              <a:latin typeface="+mn-ea"/>
            </a:endParaRPr>
          </a:p>
        </p:txBody>
      </p:sp>
      <p:sp>
        <p:nvSpPr>
          <p:cNvPr id="1049564" name="圆角矩形 12"/>
          <p:cNvSpPr/>
          <p:nvPr>
            <p:custDataLst>
              <p:tags r:id="rId14"/>
            </p:custDataLst>
          </p:nvPr>
        </p:nvSpPr>
        <p:spPr>
          <a:xfrm>
            <a:off x="9058803" y="1425594"/>
            <a:ext cx="2581262" cy="4737661"/>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6" name="圆角矩形 13"/>
          <p:cNvSpPr/>
          <p:nvPr>
            <p:custDataLst>
              <p:tags r:id="rId15"/>
            </p:custDataLst>
          </p:nvPr>
        </p:nvSpPr>
        <p:spPr>
          <a:xfrm>
            <a:off x="9029281" y="1378744"/>
            <a:ext cx="2581262" cy="4737661"/>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8" name="圆角矩形 15"/>
          <p:cNvSpPr/>
          <p:nvPr>
            <p:custDataLst>
              <p:tags r:id="rId16"/>
            </p:custDataLst>
          </p:nvPr>
        </p:nvSpPr>
        <p:spPr>
          <a:xfrm>
            <a:off x="9264817" y="5059385"/>
            <a:ext cx="695054" cy="695696"/>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04</a:t>
            </a:r>
            <a:endParaRPr lang="en-US" altLang="zh-CN" sz="3600" b="1">
              <a:latin typeface="+mn-ea"/>
            </a:endParaRPr>
          </a:p>
        </p:txBody>
      </p:sp>
      <p:sp>
        <p:nvSpPr>
          <p:cNvPr id="1049570" name="文本框 32"/>
          <p:cNvSpPr txBox="1"/>
          <p:nvPr>
            <p:custDataLst>
              <p:tags r:id="rId17"/>
            </p:custDataLst>
          </p:nvPr>
        </p:nvSpPr>
        <p:spPr>
          <a:xfrm>
            <a:off x="9208981" y="1761890"/>
            <a:ext cx="2222504" cy="311522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动态展示效果佳</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3" name=""/>
        <p:cNvGrpSpPr/>
        <p:nvPr/>
      </p:nvGrpSpPr>
      <p:grpSpPr>
        <a:xfrm>
          <a:off x="0" y="0"/>
          <a:ext cx="0" cy="0"/>
        </a:xfrm>
      </p:grpSpPr>
      <p:sp>
        <p:nvSpPr>
          <p:cNvPr id="1049608" name="标题 1"/>
          <p:cNvSpPr>
            <a:spLocks noGrp="1"/>
          </p:cNvSpPr>
          <p:nvPr>
            <p:ph type="title"/>
          </p:nvPr>
        </p:nvSpPr>
        <p:spPr/>
        <p:txBody>
          <a:bodyPr/>
          <a:lstStyle/>
          <a:p>
            <a:r>
              <a:rPr lang="zh-CN" altLang="en-US"/>
              <a:t>数据处理和分析优势</a:t>
            </a:r>
            <a:endParaRPr lang="zh-CN" altLang="en-US"/>
          </a:p>
        </p:txBody>
      </p:sp>
      <p:sp>
        <p:nvSpPr>
          <p:cNvPr id="1049610" name="弧形 58"/>
          <p:cNvSpPr/>
          <p:nvPr>
            <p:custDataLst>
              <p:tags r:id="rId2"/>
            </p:custDataLst>
          </p:nvPr>
        </p:nvSpPr>
        <p:spPr>
          <a:xfrm>
            <a:off x="8132566" y="2017251"/>
            <a:ext cx="3508310" cy="3508310"/>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2" name="弧形 57"/>
          <p:cNvSpPr/>
          <p:nvPr>
            <p:custDataLst>
              <p:tags r:id="rId3"/>
            </p:custDataLst>
          </p:nvPr>
        </p:nvSpPr>
        <p:spPr>
          <a:xfrm>
            <a:off x="551935" y="2017251"/>
            <a:ext cx="3508310" cy="3508310"/>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4" name="椭圆 22"/>
          <p:cNvSpPr/>
          <p:nvPr>
            <p:custDataLst>
              <p:tags r:id="rId4"/>
            </p:custDataLst>
          </p:nvPr>
        </p:nvSpPr>
        <p:spPr>
          <a:xfrm>
            <a:off x="847744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6" name="椭圆 23"/>
          <p:cNvSpPr/>
          <p:nvPr>
            <p:custDataLst>
              <p:tags r:id="rId5"/>
            </p:custDataLst>
          </p:nvPr>
        </p:nvSpPr>
        <p:spPr>
          <a:xfrm>
            <a:off x="8867796"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8" name="正文"/>
          <p:cNvSpPr txBox="1"/>
          <p:nvPr>
            <p:custDataLst>
              <p:tags r:id="rId6"/>
            </p:custDataLst>
          </p:nvPr>
        </p:nvSpPr>
        <p:spPr>
          <a:xfrm>
            <a:off x="893506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灵活性：系统支持多种数据源接入，可自定义数据处理流程和展示效果，满足不同需求。</a:t>
            </a:r>
            <a:endParaRPr lang="zh-CN" altLang="en-US" sz="1200" spc="150">
              <a:solidFill>
                <a:srgbClr val="FFFFFF"/>
              </a:solidFill>
              <a:latin typeface="+mn-ea"/>
              <a:sym typeface="+mn-ea"/>
            </a:endParaRPr>
          </a:p>
        </p:txBody>
      </p:sp>
      <p:sp>
        <p:nvSpPr>
          <p:cNvPr id="1049620" name="椭圆 24"/>
          <p:cNvSpPr/>
          <p:nvPr>
            <p:custDataLst>
              <p:tags r:id="rId7"/>
            </p:custDataLst>
          </p:nvPr>
        </p:nvSpPr>
        <p:spPr>
          <a:xfrm>
            <a:off x="6018782"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2" name="椭圆 25"/>
          <p:cNvSpPr/>
          <p:nvPr>
            <p:custDataLst>
              <p:tags r:id="rId8"/>
            </p:custDataLst>
          </p:nvPr>
        </p:nvSpPr>
        <p:spPr>
          <a:xfrm>
            <a:off x="640818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4" name="正文"/>
          <p:cNvSpPr txBox="1"/>
          <p:nvPr>
            <p:custDataLst>
              <p:tags r:id="rId9"/>
            </p:custDataLst>
          </p:nvPr>
        </p:nvSpPr>
        <p:spPr>
          <a:xfrm>
            <a:off x="647640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可视化：通过全息投影技术，将数据以直观、立体的方式呈现，便于理解和分析。</a:t>
            </a:r>
            <a:endParaRPr lang="zh-CN" altLang="en-US" sz="1200" spc="150">
              <a:solidFill>
                <a:schemeClr val="tx1">
                  <a:lumMod val="65000"/>
                  <a:lumOff val="35000"/>
                </a:schemeClr>
              </a:solidFill>
              <a:latin typeface="+mn-ea"/>
              <a:sym typeface="+mn-ea"/>
            </a:endParaRPr>
          </a:p>
        </p:txBody>
      </p:sp>
      <p:sp>
        <p:nvSpPr>
          <p:cNvPr id="1049626" name="椭圆 7"/>
          <p:cNvSpPr/>
          <p:nvPr>
            <p:custDataLst>
              <p:tags r:id="rId10"/>
            </p:custDataLst>
          </p:nvPr>
        </p:nvSpPr>
        <p:spPr>
          <a:xfrm>
            <a:off x="356012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8" name="椭圆 9"/>
          <p:cNvSpPr/>
          <p:nvPr>
            <p:custDataLst>
              <p:tags r:id="rId11"/>
            </p:custDataLst>
          </p:nvPr>
        </p:nvSpPr>
        <p:spPr>
          <a:xfrm>
            <a:off x="3949528"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30" name="正文"/>
          <p:cNvSpPr txBox="1"/>
          <p:nvPr>
            <p:custDataLst>
              <p:tags r:id="rId12"/>
            </p:custDataLst>
          </p:nvPr>
        </p:nvSpPr>
        <p:spPr>
          <a:xfrm>
            <a:off x="4017746"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准确性：系统采用先进的数据分析算法，确保数据处理和展示的准确性。</a:t>
            </a:r>
            <a:endParaRPr lang="zh-CN" altLang="en-US" sz="1200" spc="150">
              <a:solidFill>
                <a:srgbClr val="FFFFFF"/>
              </a:solidFill>
              <a:latin typeface="+mn-ea"/>
              <a:sym typeface="+mn-ea"/>
            </a:endParaRPr>
          </a:p>
        </p:txBody>
      </p:sp>
      <p:sp>
        <p:nvSpPr>
          <p:cNvPr id="1049632" name="椭圆 5"/>
          <p:cNvSpPr/>
          <p:nvPr>
            <p:custDataLst>
              <p:tags r:id="rId13"/>
            </p:custDataLst>
          </p:nvPr>
        </p:nvSpPr>
        <p:spPr>
          <a:xfrm>
            <a:off x="821961"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34" name="椭圆 4"/>
          <p:cNvSpPr/>
          <p:nvPr>
            <p:custDataLst>
              <p:tags r:id="rId14"/>
            </p:custDataLst>
          </p:nvPr>
        </p:nvSpPr>
        <p:spPr>
          <a:xfrm>
            <a:off x="121136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36" name="正文"/>
          <p:cNvSpPr txBox="1"/>
          <p:nvPr>
            <p:custDataLst>
              <p:tags r:id="rId15"/>
            </p:custDataLst>
          </p:nvPr>
        </p:nvSpPr>
        <p:spPr>
          <a:xfrm>
            <a:off x="127958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高效性：大数据全息投影展示系统能够快速处理大量数据，提高数据处理效率。</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p:cNvGrpSpPr/>
        <p:nvPr/>
      </p:nvGrpSpPr>
      <p:grpSpPr>
        <a:xfrm>
          <a:off x="0" y="0"/>
          <a:ext cx="0" cy="0"/>
        </a:xfrm>
      </p:grpSpPr>
      <p:sp>
        <p:nvSpPr>
          <p:cNvPr id="1049674" name="标题 1"/>
          <p:cNvSpPr>
            <a:spLocks noGrp="1"/>
          </p:cNvSpPr>
          <p:nvPr>
            <p:ph type="title"/>
          </p:nvPr>
        </p:nvSpPr>
        <p:spPr/>
        <p:txBody>
          <a:bodyPr/>
          <a:lstStyle/>
          <a:p>
            <a:r>
              <a:rPr lang="zh-CN" altLang="en-US"/>
              <a:t>用户体验优势</a:t>
            </a:r>
            <a:endParaRPr lang="zh-CN" altLang="en-US"/>
          </a:p>
        </p:txBody>
      </p:sp>
      <p:sp>
        <p:nvSpPr>
          <p:cNvPr id="1049676" name="椭圆 262"/>
          <p:cNvSpPr/>
          <p:nvPr>
            <p:custDataLst>
              <p:tags r:id="rId2"/>
            </p:custDataLst>
          </p:nvPr>
        </p:nvSpPr>
        <p:spPr>
          <a:xfrm>
            <a:off x="2377275" y="4026006"/>
            <a:ext cx="7436936" cy="194567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678" name="椭圆 263"/>
          <p:cNvSpPr/>
          <p:nvPr>
            <p:custDataLst>
              <p:tags r:id="rId3"/>
            </p:custDataLst>
          </p:nvPr>
        </p:nvSpPr>
        <p:spPr>
          <a:xfrm>
            <a:off x="3238745" y="4107264"/>
            <a:ext cx="5638572" cy="1670875"/>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680" name="椭圆 264"/>
          <p:cNvSpPr/>
          <p:nvPr>
            <p:custDataLst>
              <p:tags r:id="rId4"/>
            </p:custDataLst>
          </p:nvPr>
        </p:nvSpPr>
        <p:spPr>
          <a:xfrm>
            <a:off x="4045383" y="4346415"/>
            <a:ext cx="4024387" cy="119254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682" name="椭圆 265"/>
          <p:cNvSpPr/>
          <p:nvPr>
            <p:custDataLst>
              <p:tags r:id="rId5"/>
            </p:custDataLst>
          </p:nvPr>
        </p:nvSpPr>
        <p:spPr>
          <a:xfrm>
            <a:off x="4727160" y="4548570"/>
            <a:ext cx="2660579" cy="78840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684" name="椭圆 266"/>
          <p:cNvSpPr/>
          <p:nvPr>
            <p:custDataLst>
              <p:tags r:id="rId6"/>
            </p:custDataLst>
          </p:nvPr>
        </p:nvSpPr>
        <p:spPr>
          <a:xfrm>
            <a:off x="5426114" y="4755349"/>
            <a:ext cx="1530378" cy="453497"/>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61" name="直接连接符 267"/>
          <p:cNvCxnSpPr/>
          <p:nvPr>
            <p:custDataLst>
              <p:tags r:id="rId7"/>
            </p:custDataLst>
          </p:nvPr>
        </p:nvCxnSpPr>
        <p:spPr>
          <a:xfrm flipH="1">
            <a:off x="2837739" y="4680036"/>
            <a:ext cx="0" cy="85665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86" name="椭圆 268"/>
          <p:cNvSpPr/>
          <p:nvPr>
            <p:custDataLst>
              <p:tags r:id="rId8"/>
            </p:custDataLst>
          </p:nvPr>
        </p:nvSpPr>
        <p:spPr>
          <a:xfrm flipV="1">
            <a:off x="2745250" y="4491755"/>
            <a:ext cx="176772" cy="1767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688" name="椭圆 269"/>
          <p:cNvSpPr/>
          <p:nvPr>
            <p:custDataLst>
              <p:tags r:id="rId9"/>
            </p:custDataLst>
          </p:nvPr>
        </p:nvSpPr>
        <p:spPr>
          <a:xfrm flipV="1">
            <a:off x="2787530" y="4534696"/>
            <a:ext cx="91591" cy="91587"/>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690" name="椭圆 270"/>
          <p:cNvSpPr/>
          <p:nvPr>
            <p:custDataLst>
              <p:tags r:id="rId10"/>
            </p:custDataLst>
          </p:nvPr>
        </p:nvSpPr>
        <p:spPr>
          <a:xfrm flipV="1">
            <a:off x="7808371" y="3668601"/>
            <a:ext cx="106415" cy="10641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63" name="直接连接符 271"/>
          <p:cNvCxnSpPr/>
          <p:nvPr>
            <p:custDataLst>
              <p:tags r:id="rId11"/>
            </p:custDataLst>
          </p:nvPr>
        </p:nvCxnSpPr>
        <p:spPr>
          <a:xfrm flipH="1">
            <a:off x="7861883" y="3784873"/>
            <a:ext cx="0" cy="194567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92" name="椭圆 272"/>
          <p:cNvSpPr/>
          <p:nvPr>
            <p:custDataLst>
              <p:tags r:id="rId12"/>
            </p:custDataLst>
          </p:nvPr>
        </p:nvSpPr>
        <p:spPr>
          <a:xfrm flipV="1">
            <a:off x="3990550" y="3541759"/>
            <a:ext cx="391831" cy="39181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65" name="直接连接符 273"/>
          <p:cNvCxnSpPr/>
          <p:nvPr>
            <p:custDataLst>
              <p:tags r:id="rId13"/>
            </p:custDataLst>
          </p:nvPr>
        </p:nvCxnSpPr>
        <p:spPr>
          <a:xfrm flipH="1">
            <a:off x="4185438" y="3965888"/>
            <a:ext cx="0" cy="10280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67" name="直接连接符 274"/>
          <p:cNvCxnSpPr/>
          <p:nvPr>
            <p:custDataLst>
              <p:tags r:id="rId14"/>
            </p:custDataLst>
          </p:nvPr>
        </p:nvCxnSpPr>
        <p:spPr>
          <a:xfrm flipH="1">
            <a:off x="7145092" y="3650103"/>
            <a:ext cx="0" cy="85665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94" name="椭圆 275"/>
          <p:cNvSpPr/>
          <p:nvPr>
            <p:custDataLst>
              <p:tags r:id="rId15"/>
            </p:custDataLst>
          </p:nvPr>
        </p:nvSpPr>
        <p:spPr>
          <a:xfrm flipV="1">
            <a:off x="7052602" y="3461822"/>
            <a:ext cx="176772" cy="1767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696" name="椭圆 276"/>
          <p:cNvSpPr/>
          <p:nvPr>
            <p:custDataLst>
              <p:tags r:id="rId16"/>
            </p:custDataLst>
          </p:nvPr>
        </p:nvSpPr>
        <p:spPr>
          <a:xfrm flipV="1">
            <a:off x="7094883" y="3504763"/>
            <a:ext cx="91591" cy="91587"/>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698" name="椭圆 277"/>
          <p:cNvSpPr/>
          <p:nvPr>
            <p:custDataLst>
              <p:tags r:id="rId17"/>
            </p:custDataLst>
          </p:nvPr>
        </p:nvSpPr>
        <p:spPr>
          <a:xfrm flipV="1">
            <a:off x="3736205" y="4331881"/>
            <a:ext cx="106415" cy="10641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69" name="直接连接符 278"/>
          <p:cNvCxnSpPr/>
          <p:nvPr>
            <p:custDataLst>
              <p:tags r:id="rId18"/>
            </p:custDataLst>
          </p:nvPr>
        </p:nvCxnSpPr>
        <p:spPr>
          <a:xfrm flipH="1">
            <a:off x="3789717" y="4448153"/>
            <a:ext cx="0" cy="112503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00" name="椭圆 279"/>
          <p:cNvSpPr/>
          <p:nvPr>
            <p:custDataLst>
              <p:tags r:id="rId19"/>
            </p:custDataLst>
          </p:nvPr>
        </p:nvSpPr>
        <p:spPr>
          <a:xfrm flipV="1">
            <a:off x="8558855" y="4570371"/>
            <a:ext cx="266903" cy="26689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71" name="直接连接符 280"/>
          <p:cNvCxnSpPr/>
          <p:nvPr>
            <p:custDataLst>
              <p:tags r:id="rId20"/>
            </p:custDataLst>
          </p:nvPr>
        </p:nvCxnSpPr>
        <p:spPr>
          <a:xfrm flipH="1">
            <a:off x="8690982" y="4866336"/>
            <a:ext cx="0" cy="41737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02" name="椭圆 281"/>
          <p:cNvSpPr/>
          <p:nvPr>
            <p:custDataLst>
              <p:tags r:id="rId21"/>
            </p:custDataLst>
          </p:nvPr>
        </p:nvSpPr>
        <p:spPr>
          <a:xfrm flipV="1">
            <a:off x="4939885" y="4885494"/>
            <a:ext cx="330608" cy="33059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73" name="直接连接符 282"/>
          <p:cNvCxnSpPr/>
          <p:nvPr>
            <p:custDataLst>
              <p:tags r:id="rId22"/>
            </p:custDataLst>
          </p:nvPr>
        </p:nvCxnSpPr>
        <p:spPr>
          <a:xfrm flipH="1">
            <a:off x="5102402" y="5268664"/>
            <a:ext cx="0" cy="73033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04" name="图形 15"/>
          <p:cNvSpPr/>
          <p:nvPr>
            <p:custDataLst>
              <p:tags r:id="rId23"/>
            </p:custDataLst>
          </p:nvPr>
        </p:nvSpPr>
        <p:spPr>
          <a:xfrm>
            <a:off x="5007931" y="4956183"/>
            <a:ext cx="189042" cy="184202"/>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06" name="图形 19"/>
          <p:cNvSpPr/>
          <p:nvPr>
            <p:custDataLst>
              <p:tags r:id="rId24"/>
            </p:custDataLst>
          </p:nvPr>
        </p:nvSpPr>
        <p:spPr>
          <a:xfrm>
            <a:off x="8627561" y="4645023"/>
            <a:ext cx="129466" cy="11658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08" name="图形 27"/>
          <p:cNvSpPr/>
          <p:nvPr>
            <p:custDataLst>
              <p:tags r:id="rId25"/>
            </p:custDataLst>
          </p:nvPr>
        </p:nvSpPr>
        <p:spPr>
          <a:xfrm>
            <a:off x="4094931" y="3667280"/>
            <a:ext cx="183085" cy="14081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10" name="任意多边形: 形状 286"/>
          <p:cNvSpPr/>
          <p:nvPr>
            <p:custDataLst>
              <p:tags r:id="rId26"/>
            </p:custDataLst>
          </p:nvPr>
        </p:nvSpPr>
        <p:spPr>
          <a:xfrm>
            <a:off x="5416865" y="3615750"/>
            <a:ext cx="1357717" cy="1357723"/>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12" name="正文"/>
          <p:cNvSpPr txBox="1"/>
          <p:nvPr>
            <p:custDataLst>
              <p:tags r:id="rId27"/>
            </p:custDataLst>
          </p:nvPr>
        </p:nvSpPr>
        <p:spPr>
          <a:xfrm>
            <a:off x="551935" y="3689081"/>
            <a:ext cx="2181496" cy="817647"/>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100" spc="150">
                <a:solidFill>
                  <a:schemeClr val="tx1">
                    <a:lumMod val="65000"/>
                    <a:lumOff val="35000"/>
                  </a:schemeClr>
                </a:solidFill>
                <a:latin typeface="+mn-ea"/>
                <a:sym typeface="+mn-ea"/>
              </a:rPr>
              <a:t>沉浸式体验：全息投影技术提供身临其境的展示效果，让观众感受到强烈的参与感和沉浸感。</a:t>
            </a:r>
            <a:endParaRPr lang="zh-CN" altLang="en-US" sz="1100" spc="150">
              <a:solidFill>
                <a:schemeClr val="tx1">
                  <a:lumMod val="65000"/>
                  <a:lumOff val="35000"/>
                </a:schemeClr>
              </a:solidFill>
              <a:latin typeface="+mn-ea"/>
              <a:sym typeface="+mn-ea"/>
            </a:endParaRPr>
          </a:p>
        </p:txBody>
      </p:sp>
      <p:sp>
        <p:nvSpPr>
          <p:cNvPr id="1049714" name="正文"/>
          <p:cNvSpPr txBox="1"/>
          <p:nvPr>
            <p:custDataLst>
              <p:tags r:id="rId28"/>
            </p:custDataLst>
          </p:nvPr>
        </p:nvSpPr>
        <p:spPr>
          <a:xfrm>
            <a:off x="9458642" y="3689081"/>
            <a:ext cx="2181496" cy="817647"/>
          </a:xfrm>
          <a:prstGeom prst="rect">
            <a:avLst/>
          </a:prstGeom>
          <a:noFill/>
        </p:spPr>
        <p:txBody>
          <a:bodyPr wrap="square" lIns="0" tIns="0" rIns="0" bIns="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个性化定制：系统可以根据用户需求进行个性化定制，满足不同行业和场景的展示需求，提高展示的针对性和有效性。</a:t>
            </a:r>
            <a:endParaRPr lang="zh-CN" altLang="en-US" sz="1200" spc="150">
              <a:solidFill>
                <a:schemeClr val="tx1">
                  <a:lumMod val="65000"/>
                  <a:lumOff val="35000"/>
                </a:schemeClr>
              </a:solidFill>
              <a:latin typeface="+mn-ea"/>
              <a:sym typeface="+mn-ea"/>
            </a:endParaRPr>
          </a:p>
        </p:txBody>
      </p:sp>
      <p:sp>
        <p:nvSpPr>
          <p:cNvPr id="1049716" name="正文"/>
          <p:cNvSpPr txBox="1"/>
          <p:nvPr>
            <p:custDataLst>
              <p:tags r:id="rId29"/>
            </p:custDataLst>
          </p:nvPr>
        </p:nvSpPr>
        <p:spPr>
          <a:xfrm>
            <a:off x="7077046" y="1542672"/>
            <a:ext cx="2181496" cy="817647"/>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100" spc="150">
                <a:solidFill>
                  <a:schemeClr val="tx1">
                    <a:lumMod val="65000"/>
                    <a:lumOff val="35000"/>
                  </a:schemeClr>
                </a:solidFill>
                <a:latin typeface="+mn-ea"/>
                <a:sym typeface="+mn-ea"/>
              </a:rPr>
              <a:t>实时交互：用户可以通过系统实时交互，实现信息的即时反馈和动态展示，提高展示的互动性和参与性。</a:t>
            </a:r>
            <a:endParaRPr lang="zh-CN" altLang="en-US" sz="1100" spc="150">
              <a:solidFill>
                <a:schemeClr val="tx1">
                  <a:lumMod val="65000"/>
                  <a:lumOff val="35000"/>
                </a:schemeClr>
              </a:solidFill>
              <a:latin typeface="+mn-ea"/>
              <a:sym typeface="+mn-ea"/>
            </a:endParaRPr>
          </a:p>
        </p:txBody>
      </p:sp>
      <p:sp>
        <p:nvSpPr>
          <p:cNvPr id="1049718" name="正文"/>
          <p:cNvSpPr txBox="1"/>
          <p:nvPr>
            <p:custDataLst>
              <p:tags r:id="rId30"/>
            </p:custDataLst>
          </p:nvPr>
        </p:nvSpPr>
        <p:spPr>
          <a:xfrm>
            <a:off x="2933531" y="1542672"/>
            <a:ext cx="2181496" cy="81764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100" spc="150">
                <a:solidFill>
                  <a:schemeClr val="tx1">
                    <a:lumMod val="65000"/>
                    <a:lumOff val="35000"/>
                  </a:schemeClr>
                </a:solidFill>
                <a:latin typeface="+mn-ea"/>
                <a:sym typeface="+mn-ea"/>
              </a:rPr>
              <a:t>多维度展示：系统能够从多个角度呈现数据信息，提供更全面的视角和更丰富的展示内容。</a:t>
            </a:r>
            <a:endParaRPr lang="zh-CN" altLang="en-US" sz="1100" spc="150">
              <a:solidFill>
                <a:schemeClr val="tx1">
                  <a:lumMod val="65000"/>
                  <a:lumOff val="3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https://d.book118.com/085100024003011044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TYPE" val="l_h_i"/>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3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187.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88.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3.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8.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3.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4"/>
  <p:tag name="KSO_WM_UNIT_TYPE" val="e"/>
  <p:tag name="KSO_WM_UNIT_VALUE" val="13"/>
</p:tagLst>
</file>

<file path=ppt/tags/tag24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6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6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71.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7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9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9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30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30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3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微软雅黑</vt:lpstr>
      <vt:lpstr>+中文标题</vt:lpstr>
      <vt:lpstr>宋体</vt:lpstr>
      <vt:lpstr>+中文正文</vt:lpstr>
      <vt:lpstr>Office Theme</vt:lpstr>
      <vt:lpstr>大数据全息投影展示系统</vt:lpstr>
      <vt:lpstr>目录</vt:lpstr>
      <vt:lpstr>添加章节标题</vt:lpstr>
      <vt:lpstr>系统概述</vt:lpstr>
      <vt:lpstr>定义和功能</vt:lpstr>
      <vt:lpstr>系统的组成</vt:lpstr>
      <vt:lpstr>系统的应用场景</vt:lpstr>
      <vt:lpstr>技术原理</vt:lpstr>
      <vt:lpstr>全息投影技术原理</vt:lpstr>
      <vt:lpstr>大数据技术原理</vt:lpstr>
      <vt:lpstr>大数据全息投影展示系统技术原理</vt:lpstr>
      <vt:lpstr>系统优势</vt:lpstr>
      <vt:lpstr>展示效果优势</vt:lpstr>
      <vt:lpstr>数据处理和分析优势</vt:lpstr>
      <vt:lpstr>用户体验优势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2024-09-06T03:34:58.311</cp:lastPrinted>
  <dcterms:created xsi:type="dcterms:W3CDTF">2024-09-05T19:34:58Z</dcterms:created>
  <dcterms:modified xsi:type="dcterms:W3CDTF">2024-09-05T19:35:00Z</dcterms:modified>
</cp:coreProperties>
</file>