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VGGEVA+MS-UIGothic"/>
      <p:regular r:id="rId15"/>
    </p:embeddedFont>
    <p:embeddedFont>
      <p:font typeface="TPGKHO+KUIEDS+ArialMT"/>
      <p:regular r:id="rId16"/>
    </p:embeddedFont>
    <p:embeddedFont>
      <p:font typeface="WBPITI+UBDKNL+MicrosoftYaHei-Bold"/>
      <p:regular r:id="rId17"/>
    </p:embeddedFont>
    <p:embeddedFont>
      <p:font typeface="THHMIV+ENLVQO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C08793-5826-4C78-B4F8-2BD0DED7D7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923782-1F24-49E6-8006-527E021ED8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C9FE5D-56AF-4FB4-88CB-477A4EA944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06ACB3-7695-4389-A4CD-5D2CB473B3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758E860-CC3F-4526-85C7-8D52ECDD78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2080BD6-A594-40D4-BE06-279A98C9A6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CDBB47-74F0-4DD2-8DAD-148EAC507D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52102B-E41A-4166-AC7F-8D8DDC8766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6DF3CF-DF44-4004-8D5B-5313414F78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9DC393-6B86-4AA8-9BE5-105E9A0B49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D8E8CE-F912-4246-8BCC-78A90DD835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5102040341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8894" y="3906587"/>
            <a:ext cx="7689532" cy="1285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50"/>
              </a:lnSpc>
              <a:spcBef>
                <a:spcPct val="0"/>
              </a:spcBef>
              <a:spcAft>
                <a:spcPct val="0"/>
              </a:spcAft>
            </a:pPr>
            <a:r>
              <a:rPr sz="4050">
                <a:solidFill>
                  <a:srgbClr val="007D49"/>
                </a:solidFill>
                <a:latin typeface="VGGEVA+MS-UIGothic"/>
                <a:cs typeface="VGGEVA+MS-UIGothic"/>
              </a:rPr>
              <a:t>下肢骨折与关</a:t>
            </a:r>
            <a:r>
              <a:rPr sz="4050">
                <a:solidFill>
                  <a:srgbClr val="007D49"/>
                </a:solidFill>
                <a:latin typeface="SimSun"/>
                <a:cs typeface="SimSun"/>
              </a:rPr>
              <a:t>节损伤护</a:t>
            </a:r>
            <a:r>
              <a:rPr sz="4050">
                <a:solidFill>
                  <a:srgbClr val="007D49"/>
                </a:solidFill>
                <a:latin typeface="VGGEVA+MS-UIGothic"/>
                <a:cs typeface="VGGEVA+MS-UIGothic"/>
              </a:rPr>
              <a:t>理</a:t>
            </a:r>
            <a:r>
              <a:rPr sz="4050">
                <a:solidFill>
                  <a:srgbClr val="007D49"/>
                </a:solidFill>
                <a:latin typeface="SimSun"/>
                <a:cs typeface="SimSun"/>
              </a:rPr>
              <a:t>课</a:t>
            </a:r>
            <a:r>
              <a:rPr sz="4050">
                <a:solidFill>
                  <a:srgbClr val="007D49"/>
                </a:solidFill>
                <a:latin typeface="VGGEVA+MS-UIGothic"/>
                <a:cs typeface="VGGEVA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334125" y="2107755"/>
            <a:ext cx="5140901" cy="1343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TPGKHO+KUIEDS+ArialMT"/>
                <a:cs typeface="TPGKHO+KUIEDS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VGGEVA+MS-UIGothic"/>
                <a:cs typeface="VGGEVA+MS-UIGothic"/>
              </a:rPr>
              <a:t>下肢骨折与关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节损伤</a:t>
            </a:r>
            <a:r>
              <a:rPr sz="2400">
                <a:solidFill>
                  <a:srgbClr val="FFFFFF"/>
                </a:solidFill>
                <a:latin typeface="VGGEVA+MS-UIGothic"/>
                <a:cs typeface="VGGEVA+MS-UIGothic"/>
              </a:rPr>
              <a:t>的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FFFFFF"/>
                </a:solidFill>
                <a:latin typeface="VGGEVA+MS-UIGothic"/>
                <a:cs typeface="VGGEVA+MS-UIGothic"/>
              </a:rPr>
              <a:t>理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评</a:t>
            </a:r>
            <a:r>
              <a:rPr sz="2400">
                <a:solidFill>
                  <a:srgbClr val="FFFFFF"/>
                </a:solidFill>
                <a:latin typeface="VGGEVA+MS-UIGothic"/>
                <a:cs typeface="VGGEVA+MS-UIGothic"/>
              </a:rPr>
              <a:t>估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TPGKHO+KUIEDS+ArialMT"/>
                <a:cs typeface="TPGKHO+KUIEDS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VGGEVA+MS-UIGothic"/>
                <a:cs typeface="VGGEVA+MS-UIGothic"/>
              </a:rPr>
              <a:t>下肢骨折与关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节损伤</a:t>
            </a:r>
            <a:r>
              <a:rPr sz="2400">
                <a:solidFill>
                  <a:srgbClr val="FFFFFF"/>
                </a:solidFill>
                <a:latin typeface="VGGEVA+MS-UIGothic"/>
                <a:cs typeface="VGGEVA+MS-UIGothic"/>
              </a:rPr>
              <a:t>的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FFFFFF"/>
                </a:solidFill>
                <a:latin typeface="VGGEVA+MS-UIGothic"/>
                <a:cs typeface="VGGEVA+MS-UIGothic"/>
              </a:rPr>
              <a:t>理措施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VGGEVA+MS-UIGothic"/>
                <a:cs typeface="VGGEVA+MS-UIGothic"/>
              </a:rPr>
              <a:t>定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45AE37"/>
                </a:solidFill>
                <a:latin typeface="VGGEVA+MS-UIGothic"/>
                <a:cs typeface="VGGEVA+MS-UIGothic"/>
              </a:rPr>
              <a:t>与分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5AE37"/>
                </a:solidFill>
                <a:latin typeface="VGGEVA+MS-UIGothic"/>
                <a:cs typeface="VGGEVA+MS-UIGothic"/>
              </a:rPr>
              <a:t>定</a:t>
            </a:r>
            <a:r>
              <a:rPr sz="1550">
                <a:solidFill>
                  <a:srgbClr val="45AE37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744075" y="414781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5AE37"/>
                </a:solidFill>
                <a:latin typeface="VGGEVA+MS-UIGothic"/>
                <a:cs typeface="VGGEVA+MS-UIGothic"/>
              </a:rPr>
              <a:t>分</a:t>
            </a:r>
            <a:r>
              <a:rPr sz="1550">
                <a:solidFill>
                  <a:srgbClr val="45AE37"/>
                </a:solidFill>
                <a:latin typeface="SimSun"/>
                <a:cs typeface="SimSun"/>
              </a:rPr>
              <a:t>类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VGGEVA+MS-UIGothic"/>
                <a:cs typeface="VGGEVA+MS-UIGothic"/>
              </a:rPr>
              <a:t>病因与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45AE37"/>
                </a:solidFill>
                <a:latin typeface="VGGEVA+MS-UIGothic"/>
                <a:cs typeface="VGGEVA+MS-UIGothic"/>
              </a:rPr>
              <a:t>病机制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VGGEVA+MS-UIGothic"/>
                <a:cs typeface="VGGEVA+MS-UIGothic"/>
              </a:rPr>
              <a:t>病因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SimSun"/>
                <a:cs typeface="SimSun"/>
              </a:rPr>
              <a:t>发</a:t>
            </a:r>
            <a:r>
              <a:rPr sz="2300" spc="25">
                <a:solidFill>
                  <a:srgbClr val="45AE37"/>
                </a:solidFill>
                <a:latin typeface="VGGEVA+MS-UIGothic"/>
                <a:cs typeface="VGGEVA+MS-UIGothic"/>
              </a:rPr>
              <a:t>病机制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临</a:t>
            </a:r>
            <a:r>
              <a:rPr sz="3000">
                <a:solidFill>
                  <a:srgbClr val="45AE37"/>
                </a:solidFill>
                <a:latin typeface="VGGEVA+MS-UIGothic"/>
                <a:cs typeface="VGGEVA+MS-UIGothic"/>
              </a:rPr>
              <a:t>床表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82419" y="372036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VGGEVA+MS-UIGothic"/>
                <a:cs typeface="VGGEVA+MS-UIGothic"/>
              </a:rPr>
              <a:t>疼痛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05325" y="372036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SimSun"/>
                <a:cs typeface="SimSun"/>
              </a:rPr>
              <a:t>肿胀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529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VGGEVA+MS-UIGothic"/>
                <a:cs typeface="VGGEVA+MS-UIGothic"/>
              </a:rPr>
              <a:t>活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2000" spc="25">
                <a:solidFill>
                  <a:srgbClr val="FFFFFF"/>
                </a:solidFill>
                <a:latin typeface="VGGEVA+MS-UIGothic"/>
                <a:cs typeface="VGGEVA+MS-UIGothic"/>
              </a:rPr>
              <a:t>受限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013315" y="372036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VGGEVA+MS-UIGothic"/>
                <a:cs typeface="VGGEVA+MS-UIGothic"/>
              </a:rPr>
              <a:t>并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2000">
                <a:solidFill>
                  <a:srgbClr val="FFFFFF"/>
                </a:solidFill>
                <a:latin typeface="VGGEVA+MS-UIGothic"/>
                <a:cs typeface="VGGEVA+MS-UIGothic"/>
              </a:rPr>
              <a:t>症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758565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GGEVA+MS-UIGothic"/>
                <a:cs typeface="VGGEVA+MS-UIGothic"/>
              </a:rPr>
              <a:t>关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节</a:t>
            </a:r>
            <a:r>
              <a:rPr sz="1500">
                <a:solidFill>
                  <a:srgbClr val="FFFDFD"/>
                </a:solidFill>
                <a:latin typeface="VGGEVA+MS-UIGothic"/>
                <a:cs typeface="VGGEVA+MS-UIGothic"/>
              </a:rPr>
              <a:t>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围软组织损伤</a:t>
            </a:r>
            <a:r>
              <a:rPr sz="1500">
                <a:solidFill>
                  <a:srgbClr val="FFFDFD"/>
                </a:solidFill>
                <a:latin typeface="VGGEVA+MS-UIGothic"/>
                <a:cs typeface="VGGEVA+MS-UIGothic"/>
              </a:rPr>
              <a:t>后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GGEVA+MS-UIGothic"/>
                <a:cs typeface="VGGEVA+MS-UIGothic"/>
              </a:rPr>
              <a:t>出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现肿胀</a:t>
            </a:r>
            <a:r>
              <a:rPr sz="1500">
                <a:solidFill>
                  <a:srgbClr val="FFFDFD"/>
                </a:solidFill>
                <a:latin typeface="VGGEVA+MS-UIGothic"/>
                <a:cs typeface="VGGEVA+MS-UIGothic"/>
              </a:rPr>
              <a:t>，骨折部位可</a:t>
            </a:r>
          </a:p>
          <a:p>
            <a:pPr marL="4762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GGEVA+MS-UIGothic"/>
                <a:cs typeface="VGGEVA+MS-UIGothic"/>
              </a:rPr>
              <a:t>出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FFDFD"/>
                </a:solidFill>
                <a:latin typeface="VGGEVA+MS-UIGothic"/>
                <a:cs typeface="VGGEVA+MS-UIGothic"/>
              </a:rPr>
              <a:t>畸形。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597015" y="4839708"/>
            <a:ext cx="212675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GGEVA+MS-UIGothic"/>
                <a:cs typeface="VGGEVA+MS-UIGothic"/>
              </a:rPr>
              <a:t>骨折部位固定后，关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节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GGEVA+MS-UIGothic"/>
                <a:cs typeface="VGGEVA+MS-UIGothic"/>
              </a:rPr>
              <a:t>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DFD"/>
                </a:solidFill>
                <a:latin typeface="VGGEVA+MS-UIGothic"/>
                <a:cs typeface="VGGEVA+MS-UIGothic"/>
              </a:rPr>
              <a:t>受限，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严</a:t>
            </a:r>
            <a:r>
              <a:rPr sz="1500">
                <a:solidFill>
                  <a:srgbClr val="FFFDFD"/>
                </a:solidFill>
                <a:latin typeface="VGGEVA+MS-UIGothic"/>
                <a:cs typeface="VGGEVA+MS-UIGothic"/>
              </a:rPr>
              <a:t>重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DFD"/>
                </a:solidFill>
                <a:latin typeface="VGGEVA+MS-UIGothic"/>
                <a:cs typeface="VGGEVA+MS-UIGothic"/>
              </a:rPr>
              <a:t>可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导</a:t>
            </a:r>
          </a:p>
          <a:p>
            <a:pPr marL="38100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GGEVA+MS-UIGothic"/>
                <a:cs typeface="VGGEVA+MS-UIGothic"/>
              </a:rPr>
              <a:t>致功能障碍。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448165" y="4839708"/>
            <a:ext cx="212675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FFFDFD"/>
                </a:solidFill>
                <a:latin typeface="VGGEVA+MS-UIGothic"/>
                <a:cs typeface="VGGEVA+MS-UIGothic"/>
              </a:rPr>
              <a:t>期卧床可引起褥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疮</a:t>
            </a:r>
            <a:r>
              <a:rPr sz="1500">
                <a:solidFill>
                  <a:srgbClr val="FFFDFD"/>
                </a:solidFill>
                <a:latin typeface="VGGEVA+MS-UIGothic"/>
                <a:cs typeface="VGGEVA+MS-UIGothic"/>
              </a:rPr>
              <a:t>、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GGEVA+MS-UIGothic"/>
                <a:cs typeface="VGGEVA+MS-UIGothic"/>
              </a:rPr>
              <a:t>肺炎等并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DFD"/>
                </a:solidFill>
                <a:latin typeface="VGGEVA+MS-UIGothic"/>
                <a:cs typeface="VGGEVA+MS-UIGothic"/>
              </a:rPr>
              <a:t>症，需及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</a:t>
            </a:r>
          </a:p>
          <a:p>
            <a:pPr marL="6667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GGEVA+MS-UIGothic"/>
                <a:cs typeface="VGGEVA+MS-UIGothic"/>
              </a:rPr>
              <a:t>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FFFDFD"/>
                </a:solidFill>
                <a:latin typeface="VGGEVA+MS-UIGothic"/>
                <a:cs typeface="VGGEVA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86460" y="5011158"/>
            <a:ext cx="2126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GGEVA+MS-UIGothic"/>
                <a:cs typeface="VGGEVA+MS-UIGothic"/>
              </a:rPr>
              <a:t>骨折部位疼痛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剧</a:t>
            </a:r>
            <a:r>
              <a:rPr sz="1500">
                <a:solidFill>
                  <a:srgbClr val="FFFDFD"/>
                </a:solidFill>
                <a:latin typeface="VGGEVA+MS-UIGothic"/>
                <a:cs typeface="VGGEVA+MS-UIGothic"/>
              </a:rPr>
              <a:t>烈，关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95959" y="5354058"/>
            <a:ext cx="255530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节损伤处</a:t>
            </a:r>
            <a:r>
              <a:rPr sz="1500">
                <a:solidFill>
                  <a:srgbClr val="FFFDFD"/>
                </a:solidFill>
                <a:latin typeface="VGGEVA+MS-UIGothic"/>
                <a:cs typeface="VGGEVA+MS-UIGothic"/>
              </a:rPr>
              <a:t>疼痛可伴随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肿胀</a:t>
            </a:r>
            <a:r>
              <a:rPr sz="1500">
                <a:solidFill>
                  <a:srgbClr val="FFFDFD"/>
                </a:solidFill>
                <a:latin typeface="VGGEVA+MS-UIGothic"/>
                <a:cs typeface="VGGEVA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VGGEVA+MS-UIGothic"/>
                <a:cs typeface="VGGEVA+MS-UIGothic"/>
              </a:rPr>
              <a:t>疼痛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评</a:t>
            </a:r>
            <a:r>
              <a:rPr sz="3000">
                <a:solidFill>
                  <a:srgbClr val="45AE37"/>
                </a:solidFill>
                <a:latin typeface="VGGEVA+MS-UIGothic"/>
                <a:cs typeface="VGGEVA+MS-UIGothic"/>
              </a:rPr>
              <a:t>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WBPITI+UBDKNL+MicrosoftYaHei-Bold"/>
                <a:cs typeface="WBPITI+UBDKNL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WBPITI+UBDKNL+MicrosoftYaHei-Bold"/>
                <a:cs typeface="WBPITI+UBDKNL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WBPITI+UBDKNL+MicrosoftYaHei-Bold"/>
                <a:cs typeface="WBPITI+UBDKNL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5AE37"/>
                </a:solidFill>
                <a:latin typeface="VGGEVA+MS-UIGothic"/>
                <a:cs typeface="VGGEVA+MS-UIGothic"/>
              </a:rPr>
              <a:t>疼痛部位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5AE37"/>
                </a:solidFill>
                <a:latin typeface="VGGEVA+MS-UIGothic"/>
                <a:cs typeface="VGGEVA+MS-UIGothic"/>
              </a:rPr>
              <a:t>疼痛性</a:t>
            </a:r>
            <a:r>
              <a:rPr sz="2000">
                <a:solidFill>
                  <a:srgbClr val="45AE37"/>
                </a:solidFill>
                <a:latin typeface="SimSun"/>
                <a:cs typeface="SimSun"/>
              </a:rPr>
              <a:t>质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5AE37"/>
                </a:solidFill>
                <a:latin typeface="VGGEVA+MS-UIGothic"/>
                <a:cs typeface="VGGEVA+MS-UIGothic"/>
              </a:rPr>
              <a:t>疼痛程度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VGGEVA+MS-UIGothic"/>
                <a:cs typeface="VGGEVA+MS-UIGothic"/>
              </a:rPr>
              <a:t>功能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评</a:t>
            </a:r>
            <a:r>
              <a:rPr sz="3000">
                <a:solidFill>
                  <a:srgbClr val="45AE37"/>
                </a:solidFill>
                <a:latin typeface="VGGEVA+MS-UIGothic"/>
                <a:cs typeface="VGGEVA+MS-UIGothic"/>
              </a:rPr>
              <a:t>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VGGEVA+MS-UIGothic"/>
                <a:cs typeface="VGGEVA+MS-UIGothic"/>
              </a:rPr>
              <a:t>活</a:t>
            </a:r>
            <a:r>
              <a:rPr sz="2300" spc="25">
                <a:solidFill>
                  <a:srgbClr val="45AE37"/>
                </a:solidFill>
                <a:latin typeface="SimSun"/>
                <a:cs typeface="SimSun"/>
              </a:rPr>
              <a:t>动</a:t>
            </a:r>
            <a:r>
              <a:rPr sz="2300" spc="25">
                <a:solidFill>
                  <a:srgbClr val="45AE37"/>
                </a:solidFill>
                <a:latin typeface="VGGEVA+MS-UIGothic"/>
                <a:cs typeface="VGGEVA+MS-UIGothic"/>
              </a:rPr>
              <a:t>受限程度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VGGEVA+MS-UIGothic"/>
                <a:cs typeface="VGGEVA+MS-UIGothic"/>
              </a:rPr>
              <a:t>肌肉力量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VGGEVA+MS-UIGothic"/>
                <a:cs typeface="VGGEVA+MS-UIGothic"/>
              </a:rPr>
              <a:t>平衡与</a:t>
            </a:r>
            <a:r>
              <a:rPr sz="2300" spc="23">
                <a:solidFill>
                  <a:srgbClr val="45AE37"/>
                </a:solidFill>
                <a:latin typeface="SimSun"/>
                <a:cs typeface="SimSun"/>
              </a:rPr>
              <a:t>协调</a:t>
            </a:r>
            <a:r>
              <a:rPr sz="2300">
                <a:solidFill>
                  <a:srgbClr val="45AE37"/>
                </a:solidFill>
                <a:latin typeface="VGGEVA+MS-UIGothic"/>
                <a:cs typeface="VGGEVA+MS-UIGothic"/>
              </a:rPr>
              <a:t>性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https://d.book118.com/085102040341011111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9">
      <vt:lpstr>Arial</vt:lpstr>
      <vt:lpstr>Calibri</vt:lpstr>
      <vt:lpstr>VGGEVA+MS-UIGothic</vt:lpstr>
      <vt:lpstr>SimSun</vt:lpstr>
      <vt:lpstr>TPGKHO+KUIEDS+ArialMT</vt:lpstr>
      <vt:lpstr>Times New Roman</vt:lpstr>
      <vt:lpstr>WBPITI+UBDKNL+MicrosoftYaHei-Bold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2024-09-18T00:51:00.203</cp:lastPrinted>
  <dcterms:created xsi:type="dcterms:W3CDTF">2024-09-17T16:51:00Z</dcterms:created>
  <dcterms:modified xsi:type="dcterms:W3CDTF">2024-09-17T16:51:01Z</dcterms:modified>
</cp:coreProperties>
</file>