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7" r:id="rId19"/>
    <p:sldId id="309" r:id="rId20"/>
  </p:sldIdLst>
  <p:sldSz cx="12192000" cy="6858000"/>
  <p:notesSz cx="6858000" cy="9144000"/>
  <p:custDataLst>
    <p:tags r:id="rId2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8.xml" /><Relationship Id="rId21" Type="http://schemas.openxmlformats.org/officeDocument/2006/relationships/tags" Target="tags/tag1.xml" /><Relationship Id="rId22" Type="http://schemas.openxmlformats.org/officeDocument/2006/relationships/presProps" Target="presProps.xml" /><Relationship Id="rId23" Type="http://schemas.openxmlformats.org/officeDocument/2006/relationships/viewProps" Target="viewProps.xml" /><Relationship Id="rId24" Type="http://schemas.openxmlformats.org/officeDocument/2006/relationships/theme" Target="theme/theme1.xml" /><Relationship Id="rId25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97257BC-5B10-44A2-B043-47F433BFF68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0330A94-D5F5-4FC1-A87B-4298FBD80FB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AD9578B-E3AD-430F-8489-B5AFFCCB36D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985E628-8F48-4842-833A-63C8018CBC3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8923CED-E014-40AB-99F5-7E336CF6E0F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BFE1D84-5031-4B14-B3FE-5103BD44AF7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6D7246F-DDFE-4AAD-8245-FC7182DB50E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DE50247-B8E3-4CFF-98AF-48AFA42A73D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A20EBF0-ED76-4232-BB13-A5E19533994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6C2EB97-064C-46BA-BA26-619CEE7FABB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AB38131-376B-493B-93C5-27676BF91E2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20.jpeg" /><Relationship Id="rId4" Type="http://schemas.openxmlformats.org/officeDocument/2006/relationships/image" Target="../media/image21.jpeg" /><Relationship Id="rId5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2.jpeg" /><Relationship Id="rId3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2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2.jpe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3.jpeg" /><Relationship Id="rId3" Type="http://schemas.openxmlformats.org/officeDocument/2006/relationships/image" Target="../media/image2.jpe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8510214304101104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90273" y="1178092"/>
            <a:ext cx="8305190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产品经理年度工作计划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工作目标与重点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产品规划与策略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需求分析与功能设计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研发协作与进度管理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营销推广与客户支持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团队建设与能力提升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绩效评估与持续改进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641022" y="2505551"/>
            <a:ext cx="1169862" cy="1169862"/>
          </a:xfrm>
          <a:prstGeom prst="ellipse">
            <a:avLst/>
          </a:prstGeom>
          <a:gradFill>
            <a:gsLst>
              <a:gs pos="0">
                <a:schemeClr val="accent5">
                  <a:alpha val="100000"/>
                </a:schemeClr>
              </a:gs>
              <a:gs pos="100000">
                <a:schemeClr val="lt2">
                  <a:alpha val="100000"/>
                </a:schemeClr>
              </a:gs>
            </a:gsLst>
            <a:lin ang="45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857192" y="2151175"/>
            <a:ext cx="9695079" cy="21896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23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17749" y="1980487"/>
            <a:ext cx="4354982" cy="253105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工作目标与重点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通过优化用户体验、增加新功能等手段，提高产品的用户满意度和黏性，实现用户数量的稳步增长。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实现产品用户增长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提升产品收入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21875" r="21875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扩大市场份额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26" r="16626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通过深入挖掘用户需求，推出更符合市场需求的产品功能和服务，提高产品的付费转化率和客单价。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加强对竞争对手的分析，制定有针对性的市场策略，提高产品在目标市场的知名度和占有率。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本年度产品目标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7901" b="7901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关键业务指标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用户活跃度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关注产品的日活跃用户、周活跃用户和月活跃用户等关键指标，了解用户的真实需求和产品的实际表现。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留存率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分析用户在不同时间段的留存情况，找出可能导致用户流失的原因，并制定相应的优化措施。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转化率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关注产品的注册转化率、购买转化率等关键指标，了解用户的付费意愿和产品的盈利能力。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900000">
            <a:off x="6319999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18900000">
            <a:off x="4794540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21810" r="21810"/>
          <a:stretch>
            <a:fillRect/>
          </a:stretch>
        </p:blipFill>
        <p:spPr>
          <a:xfrm>
            <a:off x="3352886" y="2107432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l="1267" r="1267"/>
          <a:stretch>
            <a:fillRect/>
          </a:stretch>
        </p:blipFill>
        <p:spPr>
          <a:xfrm>
            <a:off x="6374798" y="2037636"/>
            <a:ext cx="2465519" cy="2529619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3541855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721695" y="2521355"/>
            <a:ext cx="306115" cy="294843"/>
          </a:xfrm>
          <a:custGeom>
            <a:rect l="l" t="t" r="r" b="b"/>
            <a:pathLst>
              <a:path w="6825" h="6825">
                <a:moveTo>
                  <a:pt x="1263" y="5234"/>
                </a:moveTo>
                <a:cubicBezTo>
                  <a:pt x="1316" y="5493"/>
                  <a:pt x="1546" y="5689"/>
                  <a:pt x="1820" y="5689"/>
                </a:cubicBezTo>
                <a:cubicBezTo>
                  <a:pt x="2114" y="5689"/>
                  <a:pt x="2354" y="5464"/>
                  <a:pt x="2383" y="5178"/>
                </a:cubicBezTo>
                <a:lnTo>
                  <a:pt x="3568" y="4191"/>
                </a:lnTo>
                <a:cubicBezTo>
                  <a:pt x="3652" y="4401"/>
                  <a:pt x="3856" y="4551"/>
                  <a:pt x="4096" y="4551"/>
                </a:cubicBezTo>
                <a:cubicBezTo>
                  <a:pt x="4348" y="4551"/>
                  <a:pt x="4560" y="4385"/>
                  <a:pt x="4635" y="4157"/>
                </a:cubicBezTo>
                <a:lnTo>
                  <a:pt x="5696" y="4736"/>
                </a:lnTo>
                <a:cubicBezTo>
                  <a:pt x="5732" y="5016"/>
                  <a:pt x="5969" y="5234"/>
                  <a:pt x="6258" y="5234"/>
                </a:cubicBezTo>
                <a:cubicBezTo>
                  <a:pt x="6571" y="5234"/>
                  <a:pt x="6827" y="4979"/>
                  <a:pt x="6827" y="4665"/>
                </a:cubicBezTo>
                <a:cubicBezTo>
                  <a:pt x="6827" y="4351"/>
                  <a:pt x="6571" y="4096"/>
                  <a:pt x="6258" y="4096"/>
                </a:cubicBezTo>
                <a:cubicBezTo>
                  <a:pt x="6006" y="4096"/>
                  <a:pt x="5794" y="4262"/>
                  <a:pt x="5719" y="4490"/>
                </a:cubicBezTo>
                <a:lnTo>
                  <a:pt x="4658" y="3911"/>
                </a:lnTo>
                <a:cubicBezTo>
                  <a:pt x="4622" y="3631"/>
                  <a:pt x="4385" y="3413"/>
                  <a:pt x="4096" y="3413"/>
                </a:cubicBezTo>
                <a:cubicBezTo>
                  <a:pt x="3802" y="3413"/>
                  <a:pt x="3563" y="3638"/>
                  <a:pt x="3533" y="3924"/>
                </a:cubicBezTo>
                <a:lnTo>
                  <a:pt x="2348" y="4911"/>
                </a:lnTo>
                <a:cubicBezTo>
                  <a:pt x="2265" y="4701"/>
                  <a:pt x="2060" y="4551"/>
                  <a:pt x="1820" y="4551"/>
                </a:cubicBezTo>
                <a:cubicBezTo>
                  <a:pt x="1546" y="4551"/>
                  <a:pt x="1316" y="4747"/>
                  <a:pt x="1263" y="5006"/>
                </a:cubicBezTo>
                <a:lnTo>
                  <a:pt x="455" y="5006"/>
                </a:lnTo>
                <a:lnTo>
                  <a:pt x="455" y="4551"/>
                </a:lnTo>
                <a:lnTo>
                  <a:pt x="569" y="4551"/>
                </a:lnTo>
                <a:cubicBezTo>
                  <a:pt x="632" y="4551"/>
                  <a:pt x="683" y="4500"/>
                  <a:pt x="683" y="4437"/>
                </a:cubicBezTo>
                <a:cubicBezTo>
                  <a:pt x="683" y="4374"/>
                  <a:pt x="632" y="4324"/>
                  <a:pt x="569" y="4324"/>
                </a:cubicBezTo>
                <a:lnTo>
                  <a:pt x="455" y="4324"/>
                </a:lnTo>
                <a:lnTo>
                  <a:pt x="455" y="3982"/>
                </a:lnTo>
                <a:lnTo>
                  <a:pt x="569" y="3982"/>
                </a:lnTo>
                <a:cubicBezTo>
                  <a:pt x="632" y="3982"/>
                  <a:pt x="683" y="3931"/>
                  <a:pt x="683" y="3868"/>
                </a:cubicBezTo>
                <a:cubicBezTo>
                  <a:pt x="683" y="3806"/>
                  <a:pt x="632" y="3755"/>
                  <a:pt x="569" y="3755"/>
                </a:cubicBezTo>
                <a:lnTo>
                  <a:pt x="480" y="3755"/>
                </a:lnTo>
                <a:lnTo>
                  <a:pt x="1407" y="2416"/>
                </a:lnTo>
                <a:cubicBezTo>
                  <a:pt x="1494" y="2470"/>
                  <a:pt x="1596" y="2503"/>
                  <a:pt x="1707" y="2503"/>
                </a:cubicBezTo>
                <a:cubicBezTo>
                  <a:pt x="1888" y="2503"/>
                  <a:pt x="2048" y="2416"/>
                  <a:pt x="2152" y="2284"/>
                </a:cubicBezTo>
                <a:lnTo>
                  <a:pt x="2752" y="2584"/>
                </a:lnTo>
                <a:cubicBezTo>
                  <a:pt x="2740" y="2631"/>
                  <a:pt x="2731" y="2680"/>
                  <a:pt x="2731" y="2731"/>
                </a:cubicBezTo>
                <a:cubicBezTo>
                  <a:pt x="2731" y="3044"/>
                  <a:pt x="2986" y="3300"/>
                  <a:pt x="3300" y="3300"/>
                </a:cubicBezTo>
                <a:cubicBezTo>
                  <a:pt x="3613" y="3300"/>
                  <a:pt x="3868" y="3044"/>
                  <a:pt x="3868" y="2731"/>
                </a:cubicBezTo>
                <a:cubicBezTo>
                  <a:pt x="3868" y="2608"/>
                  <a:pt x="3829" y="2496"/>
                  <a:pt x="3763" y="2403"/>
                </a:cubicBezTo>
                <a:lnTo>
                  <a:pt x="4488" y="1055"/>
                </a:lnTo>
                <a:cubicBezTo>
                  <a:pt x="4574" y="1107"/>
                  <a:pt x="4672" y="1138"/>
                  <a:pt x="4779" y="1138"/>
                </a:cubicBezTo>
                <a:cubicBezTo>
                  <a:pt x="4891" y="1138"/>
                  <a:pt x="4995" y="1104"/>
                  <a:pt x="5083" y="1048"/>
                </a:cubicBezTo>
                <a:lnTo>
                  <a:pt x="5827" y="2004"/>
                </a:lnTo>
                <a:cubicBezTo>
                  <a:pt x="5829" y="2007"/>
                  <a:pt x="5833" y="2009"/>
                  <a:pt x="5836" y="2011"/>
                </a:cubicBezTo>
                <a:cubicBezTo>
                  <a:pt x="5745" y="2112"/>
                  <a:pt x="5689" y="2244"/>
                  <a:pt x="5689" y="2389"/>
                </a:cubicBezTo>
                <a:cubicBezTo>
                  <a:pt x="5689" y="2703"/>
                  <a:pt x="5944" y="2958"/>
                  <a:pt x="6258" y="2958"/>
                </a:cubicBezTo>
                <a:cubicBezTo>
                  <a:pt x="6571" y="2958"/>
                  <a:pt x="6827" y="2703"/>
                  <a:pt x="6827" y="2389"/>
                </a:cubicBezTo>
                <a:cubicBezTo>
                  <a:pt x="6827" y="2076"/>
                  <a:pt x="6571" y="1820"/>
                  <a:pt x="6258" y="1820"/>
                </a:cubicBezTo>
                <a:cubicBezTo>
                  <a:pt x="6170" y="1820"/>
                  <a:pt x="6087" y="1842"/>
                  <a:pt x="6013" y="1878"/>
                </a:cubicBezTo>
                <a:cubicBezTo>
                  <a:pt x="6010" y="1874"/>
                  <a:pt x="6010" y="1869"/>
                  <a:pt x="6006" y="1864"/>
                </a:cubicBezTo>
                <a:lnTo>
                  <a:pt x="5248" y="890"/>
                </a:lnTo>
                <a:cubicBezTo>
                  <a:pt x="5311" y="798"/>
                  <a:pt x="5348" y="688"/>
                  <a:pt x="5348" y="569"/>
                </a:cubicBezTo>
                <a:cubicBezTo>
                  <a:pt x="5348" y="255"/>
                  <a:pt x="5092" y="0"/>
                  <a:pt x="4779" y="0"/>
                </a:cubicBezTo>
                <a:cubicBezTo>
                  <a:pt x="4465" y="0"/>
                  <a:pt x="4210" y="255"/>
                  <a:pt x="4210" y="569"/>
                </a:cubicBezTo>
                <a:cubicBezTo>
                  <a:pt x="4210" y="691"/>
                  <a:pt x="4249" y="804"/>
                  <a:pt x="4315" y="897"/>
                </a:cubicBezTo>
                <a:lnTo>
                  <a:pt x="3590" y="2244"/>
                </a:lnTo>
                <a:cubicBezTo>
                  <a:pt x="3505" y="2193"/>
                  <a:pt x="3406" y="2162"/>
                  <a:pt x="3300" y="2162"/>
                </a:cubicBezTo>
                <a:cubicBezTo>
                  <a:pt x="3118" y="2162"/>
                  <a:pt x="2959" y="2248"/>
                  <a:pt x="2854" y="2381"/>
                </a:cubicBezTo>
                <a:lnTo>
                  <a:pt x="2254" y="2081"/>
                </a:lnTo>
                <a:cubicBezTo>
                  <a:pt x="2267" y="2034"/>
                  <a:pt x="2276" y="1985"/>
                  <a:pt x="2276" y="1934"/>
                </a:cubicBezTo>
                <a:cubicBezTo>
                  <a:pt x="2276" y="1621"/>
                  <a:pt x="2020" y="1365"/>
                  <a:pt x="1707" y="1365"/>
                </a:cubicBezTo>
                <a:cubicBezTo>
                  <a:pt x="1393" y="1365"/>
                  <a:pt x="1138" y="1621"/>
                  <a:pt x="1138" y="1934"/>
                </a:cubicBezTo>
                <a:cubicBezTo>
                  <a:pt x="1138" y="2054"/>
                  <a:pt x="1176" y="2166"/>
                  <a:pt x="1239" y="2257"/>
                </a:cubicBezTo>
                <a:lnTo>
                  <a:pt x="593" y="3191"/>
                </a:lnTo>
                <a:cubicBezTo>
                  <a:pt x="585" y="3189"/>
                  <a:pt x="578" y="3186"/>
                  <a:pt x="569" y="3186"/>
                </a:cubicBezTo>
                <a:lnTo>
                  <a:pt x="455" y="3186"/>
                </a:lnTo>
                <a:lnTo>
                  <a:pt x="455" y="2844"/>
                </a:lnTo>
                <a:lnTo>
                  <a:pt x="569" y="2844"/>
                </a:lnTo>
                <a:cubicBezTo>
                  <a:pt x="632" y="2844"/>
                  <a:pt x="683" y="2794"/>
                  <a:pt x="683" y="2731"/>
                </a:cubicBezTo>
                <a:cubicBezTo>
                  <a:pt x="683" y="2668"/>
                  <a:pt x="632" y="2617"/>
                  <a:pt x="569" y="2617"/>
                </a:cubicBezTo>
                <a:lnTo>
                  <a:pt x="455" y="2617"/>
                </a:lnTo>
                <a:lnTo>
                  <a:pt x="455" y="2276"/>
                </a:lnTo>
                <a:lnTo>
                  <a:pt x="569" y="2276"/>
                </a:lnTo>
                <a:cubicBezTo>
                  <a:pt x="632" y="2276"/>
                  <a:pt x="683" y="2225"/>
                  <a:pt x="683" y="2162"/>
                </a:cubicBezTo>
                <a:cubicBezTo>
                  <a:pt x="683" y="2099"/>
                  <a:pt x="632" y="2048"/>
                  <a:pt x="569" y="2048"/>
                </a:cubicBezTo>
                <a:lnTo>
                  <a:pt x="455" y="2048"/>
                </a:lnTo>
                <a:lnTo>
                  <a:pt x="455" y="1707"/>
                </a:lnTo>
                <a:lnTo>
                  <a:pt x="569" y="1707"/>
                </a:lnTo>
                <a:cubicBezTo>
                  <a:pt x="632" y="1707"/>
                  <a:pt x="683" y="1656"/>
                  <a:pt x="683" y="1593"/>
                </a:cubicBezTo>
                <a:cubicBezTo>
                  <a:pt x="683" y="1530"/>
                  <a:pt x="632" y="1479"/>
                  <a:pt x="569" y="1479"/>
                </a:cubicBezTo>
                <a:lnTo>
                  <a:pt x="455" y="1479"/>
                </a:lnTo>
                <a:lnTo>
                  <a:pt x="455" y="1138"/>
                </a:lnTo>
                <a:lnTo>
                  <a:pt x="569" y="1138"/>
                </a:lnTo>
                <a:cubicBezTo>
                  <a:pt x="632" y="1138"/>
                  <a:pt x="683" y="1087"/>
                  <a:pt x="683" y="1024"/>
                </a:cubicBezTo>
                <a:cubicBezTo>
                  <a:pt x="683" y="961"/>
                  <a:pt x="632" y="910"/>
                  <a:pt x="569" y="910"/>
                </a:cubicBezTo>
                <a:lnTo>
                  <a:pt x="455" y="910"/>
                </a:lnTo>
                <a:lnTo>
                  <a:pt x="455" y="569"/>
                </a:lnTo>
                <a:lnTo>
                  <a:pt x="569" y="569"/>
                </a:lnTo>
                <a:cubicBezTo>
                  <a:pt x="632" y="569"/>
                  <a:pt x="683" y="518"/>
                  <a:pt x="683" y="455"/>
                </a:cubicBezTo>
                <a:cubicBezTo>
                  <a:pt x="683" y="392"/>
                  <a:pt x="632" y="341"/>
                  <a:pt x="569" y="341"/>
                </a:cubicBezTo>
                <a:lnTo>
                  <a:pt x="455" y="341"/>
                </a:lnTo>
                <a:lnTo>
                  <a:pt x="455" y="114"/>
                </a:lnTo>
                <a:cubicBezTo>
                  <a:pt x="455" y="51"/>
                  <a:pt x="404" y="0"/>
                  <a:pt x="341" y="0"/>
                </a:cubicBezTo>
                <a:cubicBezTo>
                  <a:pt x="278" y="0"/>
                  <a:pt x="228" y="51"/>
                  <a:pt x="228" y="114"/>
                </a:cubicBezTo>
                <a:lnTo>
                  <a:pt x="228" y="341"/>
                </a:lnTo>
                <a:lnTo>
                  <a:pt x="114" y="341"/>
                </a:lnTo>
                <a:cubicBezTo>
                  <a:pt x="51" y="341"/>
                  <a:pt x="0" y="392"/>
                  <a:pt x="0" y="455"/>
                </a:cubicBezTo>
                <a:cubicBezTo>
                  <a:pt x="0" y="518"/>
                  <a:pt x="51" y="569"/>
                  <a:pt x="114" y="569"/>
                </a:cubicBezTo>
                <a:lnTo>
                  <a:pt x="228" y="569"/>
                </a:lnTo>
                <a:lnTo>
                  <a:pt x="228" y="910"/>
                </a:lnTo>
                <a:lnTo>
                  <a:pt x="114" y="910"/>
                </a:lnTo>
                <a:cubicBezTo>
                  <a:pt x="51" y="910"/>
                  <a:pt x="0" y="961"/>
                  <a:pt x="0" y="1024"/>
                </a:cubicBezTo>
                <a:cubicBezTo>
                  <a:pt x="0" y="1087"/>
                  <a:pt x="51" y="1138"/>
                  <a:pt x="114" y="1138"/>
                </a:cubicBezTo>
                <a:lnTo>
                  <a:pt x="228" y="1138"/>
                </a:lnTo>
                <a:lnTo>
                  <a:pt x="228" y="1479"/>
                </a:lnTo>
                <a:lnTo>
                  <a:pt x="114" y="1479"/>
                </a:lnTo>
                <a:cubicBezTo>
                  <a:pt x="51" y="1479"/>
                  <a:pt x="0" y="1530"/>
                  <a:pt x="0" y="1593"/>
                </a:cubicBezTo>
                <a:cubicBezTo>
                  <a:pt x="0" y="1656"/>
                  <a:pt x="51" y="1707"/>
                  <a:pt x="114" y="1707"/>
                </a:cubicBezTo>
                <a:lnTo>
                  <a:pt x="228" y="1707"/>
                </a:lnTo>
                <a:lnTo>
                  <a:pt x="228" y="2048"/>
                </a:lnTo>
                <a:lnTo>
                  <a:pt x="114" y="2048"/>
                </a:lnTo>
                <a:cubicBezTo>
                  <a:pt x="51" y="2048"/>
                  <a:pt x="0" y="2099"/>
                  <a:pt x="0" y="2162"/>
                </a:cubicBezTo>
                <a:cubicBezTo>
                  <a:pt x="0" y="2225"/>
                  <a:pt x="51" y="2276"/>
                  <a:pt x="114" y="2276"/>
                </a:cubicBezTo>
                <a:lnTo>
                  <a:pt x="228" y="2276"/>
                </a:lnTo>
                <a:lnTo>
                  <a:pt x="228" y="2617"/>
                </a:lnTo>
                <a:lnTo>
                  <a:pt x="114" y="2617"/>
                </a:lnTo>
                <a:cubicBezTo>
                  <a:pt x="51" y="2617"/>
                  <a:pt x="0" y="2668"/>
                  <a:pt x="0" y="2731"/>
                </a:cubicBezTo>
                <a:cubicBezTo>
                  <a:pt x="0" y="2794"/>
                  <a:pt x="51" y="2844"/>
                  <a:pt x="114" y="2844"/>
                </a:cubicBezTo>
                <a:lnTo>
                  <a:pt x="228" y="2844"/>
                </a:lnTo>
                <a:lnTo>
                  <a:pt x="228" y="3186"/>
                </a:lnTo>
                <a:lnTo>
                  <a:pt x="114" y="3186"/>
                </a:lnTo>
                <a:cubicBezTo>
                  <a:pt x="51" y="3186"/>
                  <a:pt x="0" y="3237"/>
                  <a:pt x="0" y="3300"/>
                </a:cubicBezTo>
                <a:cubicBezTo>
                  <a:pt x="0" y="3362"/>
                  <a:pt x="51" y="3413"/>
                  <a:pt x="114" y="3413"/>
                </a:cubicBezTo>
                <a:lnTo>
                  <a:pt x="228" y="3413"/>
                </a:lnTo>
                <a:lnTo>
                  <a:pt x="228" y="3755"/>
                </a:lnTo>
                <a:lnTo>
                  <a:pt x="114" y="3755"/>
                </a:lnTo>
                <a:cubicBezTo>
                  <a:pt x="51" y="3755"/>
                  <a:pt x="0" y="3806"/>
                  <a:pt x="0" y="3868"/>
                </a:cubicBezTo>
                <a:cubicBezTo>
                  <a:pt x="0" y="3931"/>
                  <a:pt x="51" y="3982"/>
                  <a:pt x="114" y="3982"/>
                </a:cubicBezTo>
                <a:lnTo>
                  <a:pt x="228" y="3982"/>
                </a:lnTo>
                <a:lnTo>
                  <a:pt x="228" y="4324"/>
                </a:lnTo>
                <a:lnTo>
                  <a:pt x="114" y="4324"/>
                </a:lnTo>
                <a:cubicBezTo>
                  <a:pt x="51" y="4324"/>
                  <a:pt x="0" y="4374"/>
                  <a:pt x="0" y="4437"/>
                </a:cubicBezTo>
                <a:cubicBezTo>
                  <a:pt x="0" y="4500"/>
                  <a:pt x="51" y="4551"/>
                  <a:pt x="114" y="4551"/>
                </a:cubicBezTo>
                <a:lnTo>
                  <a:pt x="228" y="4551"/>
                </a:lnTo>
                <a:lnTo>
                  <a:pt x="228" y="4892"/>
                </a:lnTo>
                <a:lnTo>
                  <a:pt x="114" y="4892"/>
                </a:lnTo>
                <a:cubicBezTo>
                  <a:pt x="51" y="4892"/>
                  <a:pt x="0" y="4943"/>
                  <a:pt x="0" y="5006"/>
                </a:cubicBezTo>
                <a:cubicBezTo>
                  <a:pt x="0" y="5069"/>
                  <a:pt x="51" y="5120"/>
                  <a:pt x="114" y="5120"/>
                </a:cubicBezTo>
                <a:lnTo>
                  <a:pt x="228" y="5120"/>
                </a:lnTo>
                <a:lnTo>
                  <a:pt x="228" y="5461"/>
                </a:lnTo>
                <a:lnTo>
                  <a:pt x="114" y="5461"/>
                </a:lnTo>
                <a:cubicBezTo>
                  <a:pt x="51" y="5461"/>
                  <a:pt x="0" y="5512"/>
                  <a:pt x="0" y="5575"/>
                </a:cubicBezTo>
                <a:cubicBezTo>
                  <a:pt x="0" y="5638"/>
                  <a:pt x="51" y="5689"/>
                  <a:pt x="114" y="5689"/>
                </a:cubicBezTo>
                <a:lnTo>
                  <a:pt x="228" y="5689"/>
                </a:lnTo>
                <a:lnTo>
                  <a:pt x="228" y="6030"/>
                </a:lnTo>
                <a:lnTo>
                  <a:pt x="114" y="6030"/>
                </a:lnTo>
                <a:cubicBezTo>
                  <a:pt x="51" y="6030"/>
                  <a:pt x="0" y="6081"/>
                  <a:pt x="0" y="6144"/>
                </a:cubicBezTo>
                <a:cubicBezTo>
                  <a:pt x="0" y="6207"/>
                  <a:pt x="51" y="6258"/>
                  <a:pt x="114" y="6258"/>
                </a:cubicBezTo>
                <a:lnTo>
                  <a:pt x="228" y="6258"/>
                </a:lnTo>
                <a:lnTo>
                  <a:pt x="228" y="6485"/>
                </a:lnTo>
                <a:cubicBezTo>
                  <a:pt x="228" y="6548"/>
                  <a:pt x="278" y="6599"/>
                  <a:pt x="341" y="6599"/>
                </a:cubicBezTo>
                <a:lnTo>
                  <a:pt x="683" y="6599"/>
                </a:lnTo>
                <a:lnTo>
                  <a:pt x="683" y="6713"/>
                </a:lnTo>
                <a:cubicBezTo>
                  <a:pt x="683" y="6776"/>
                  <a:pt x="734" y="6827"/>
                  <a:pt x="796" y="6827"/>
                </a:cubicBezTo>
                <a:cubicBezTo>
                  <a:pt x="859" y="6827"/>
                  <a:pt x="910" y="6776"/>
                  <a:pt x="910" y="6713"/>
                </a:cubicBezTo>
                <a:lnTo>
                  <a:pt x="910" y="6599"/>
                </a:lnTo>
                <a:lnTo>
                  <a:pt x="1252" y="6599"/>
                </a:lnTo>
                <a:lnTo>
                  <a:pt x="1252" y="6713"/>
                </a:lnTo>
                <a:cubicBezTo>
                  <a:pt x="1252" y="6776"/>
                  <a:pt x="1302" y="6827"/>
                  <a:pt x="1365" y="6827"/>
                </a:cubicBezTo>
                <a:cubicBezTo>
                  <a:pt x="1428" y="6827"/>
                  <a:pt x="1479" y="6776"/>
                  <a:pt x="1479" y="6713"/>
                </a:cubicBezTo>
                <a:lnTo>
                  <a:pt x="1479" y="6599"/>
                </a:lnTo>
                <a:lnTo>
                  <a:pt x="1820" y="6599"/>
                </a:lnTo>
                <a:lnTo>
                  <a:pt x="1820" y="6713"/>
                </a:lnTo>
                <a:cubicBezTo>
                  <a:pt x="1820" y="6776"/>
                  <a:pt x="1871" y="6827"/>
                  <a:pt x="1934" y="6827"/>
                </a:cubicBezTo>
                <a:cubicBezTo>
                  <a:pt x="1997" y="6827"/>
                  <a:pt x="2048" y="6776"/>
                  <a:pt x="2048" y="6713"/>
                </a:cubicBezTo>
                <a:lnTo>
                  <a:pt x="2048" y="6599"/>
                </a:lnTo>
                <a:lnTo>
                  <a:pt x="2389" y="6599"/>
                </a:lnTo>
                <a:lnTo>
                  <a:pt x="2389" y="6713"/>
                </a:lnTo>
                <a:cubicBezTo>
                  <a:pt x="2389" y="6776"/>
                  <a:pt x="2440" y="6827"/>
                  <a:pt x="2503" y="6827"/>
                </a:cubicBezTo>
                <a:cubicBezTo>
                  <a:pt x="2566" y="6827"/>
                  <a:pt x="2617" y="6776"/>
                  <a:pt x="2617" y="6713"/>
                </a:cubicBezTo>
                <a:lnTo>
                  <a:pt x="2617" y="6599"/>
                </a:lnTo>
                <a:lnTo>
                  <a:pt x="2958" y="6599"/>
                </a:lnTo>
                <a:lnTo>
                  <a:pt x="2958" y="6713"/>
                </a:lnTo>
                <a:cubicBezTo>
                  <a:pt x="2958" y="6776"/>
                  <a:pt x="3009" y="6827"/>
                  <a:pt x="3072" y="6827"/>
                </a:cubicBezTo>
                <a:cubicBezTo>
                  <a:pt x="3135" y="6827"/>
                  <a:pt x="3186" y="6776"/>
                  <a:pt x="3186" y="6713"/>
                </a:cubicBezTo>
                <a:lnTo>
                  <a:pt x="3186" y="6599"/>
                </a:lnTo>
                <a:lnTo>
                  <a:pt x="3527" y="6599"/>
                </a:lnTo>
                <a:lnTo>
                  <a:pt x="3527" y="6713"/>
                </a:lnTo>
                <a:cubicBezTo>
                  <a:pt x="3527" y="6776"/>
                  <a:pt x="3578" y="6827"/>
                  <a:pt x="3641" y="6827"/>
                </a:cubicBezTo>
                <a:cubicBezTo>
                  <a:pt x="3704" y="6827"/>
                  <a:pt x="3755" y="6776"/>
                  <a:pt x="3755" y="6713"/>
                </a:cubicBezTo>
                <a:lnTo>
                  <a:pt x="3755" y="6599"/>
                </a:lnTo>
                <a:lnTo>
                  <a:pt x="4096" y="6599"/>
                </a:lnTo>
                <a:lnTo>
                  <a:pt x="4096" y="6713"/>
                </a:lnTo>
                <a:cubicBezTo>
                  <a:pt x="4096" y="6776"/>
                  <a:pt x="4147" y="6827"/>
                  <a:pt x="4210" y="6827"/>
                </a:cubicBezTo>
                <a:cubicBezTo>
                  <a:pt x="4273" y="6827"/>
                  <a:pt x="4323" y="6776"/>
                  <a:pt x="4323" y="6713"/>
                </a:cubicBezTo>
                <a:lnTo>
                  <a:pt x="4323" y="6599"/>
                </a:lnTo>
                <a:lnTo>
                  <a:pt x="4665" y="6599"/>
                </a:lnTo>
                <a:lnTo>
                  <a:pt x="4665" y="6713"/>
                </a:lnTo>
                <a:cubicBezTo>
                  <a:pt x="4665" y="6776"/>
                  <a:pt x="4716" y="6827"/>
                  <a:pt x="4779" y="6827"/>
                </a:cubicBezTo>
                <a:cubicBezTo>
                  <a:pt x="4842" y="6827"/>
                  <a:pt x="4892" y="6776"/>
                  <a:pt x="4892" y="6713"/>
                </a:cubicBezTo>
                <a:lnTo>
                  <a:pt x="4892" y="6599"/>
                </a:lnTo>
                <a:lnTo>
                  <a:pt x="5234" y="6599"/>
                </a:lnTo>
                <a:lnTo>
                  <a:pt x="5234" y="6713"/>
                </a:lnTo>
                <a:cubicBezTo>
                  <a:pt x="5234" y="6776"/>
                  <a:pt x="5285" y="6827"/>
                  <a:pt x="5347" y="6827"/>
                </a:cubicBezTo>
                <a:cubicBezTo>
                  <a:pt x="5410" y="6827"/>
                  <a:pt x="5461" y="6776"/>
                  <a:pt x="5461" y="6713"/>
                </a:cubicBezTo>
                <a:lnTo>
                  <a:pt x="5461" y="6599"/>
                </a:lnTo>
                <a:lnTo>
                  <a:pt x="5803" y="6599"/>
                </a:lnTo>
                <a:lnTo>
                  <a:pt x="5803" y="6713"/>
                </a:lnTo>
                <a:cubicBezTo>
                  <a:pt x="5803" y="6776"/>
                  <a:pt x="5853" y="6827"/>
                  <a:pt x="5916" y="6827"/>
                </a:cubicBezTo>
                <a:cubicBezTo>
                  <a:pt x="5979" y="6827"/>
                  <a:pt x="6030" y="6776"/>
                  <a:pt x="6030" y="6713"/>
                </a:cubicBezTo>
                <a:lnTo>
                  <a:pt x="6030" y="6599"/>
                </a:lnTo>
                <a:lnTo>
                  <a:pt x="6371" y="6599"/>
                </a:lnTo>
                <a:lnTo>
                  <a:pt x="6371" y="6713"/>
                </a:lnTo>
                <a:cubicBezTo>
                  <a:pt x="6371" y="6776"/>
                  <a:pt x="6422" y="6827"/>
                  <a:pt x="6485" y="6827"/>
                </a:cubicBezTo>
                <a:cubicBezTo>
                  <a:pt x="6548" y="6827"/>
                  <a:pt x="6599" y="6776"/>
                  <a:pt x="6599" y="6713"/>
                </a:cubicBezTo>
                <a:lnTo>
                  <a:pt x="6599" y="6599"/>
                </a:lnTo>
                <a:lnTo>
                  <a:pt x="6713" y="6599"/>
                </a:lnTo>
                <a:cubicBezTo>
                  <a:pt x="6776" y="6599"/>
                  <a:pt x="6827" y="6548"/>
                  <a:pt x="6827" y="6485"/>
                </a:cubicBezTo>
                <a:cubicBezTo>
                  <a:pt x="6827" y="6422"/>
                  <a:pt x="6776" y="6372"/>
                  <a:pt x="6713" y="6372"/>
                </a:cubicBezTo>
                <a:lnTo>
                  <a:pt x="6599" y="6372"/>
                </a:lnTo>
                <a:lnTo>
                  <a:pt x="6599" y="6258"/>
                </a:lnTo>
                <a:cubicBezTo>
                  <a:pt x="6599" y="6195"/>
                  <a:pt x="6548" y="6144"/>
                  <a:pt x="6485" y="6144"/>
                </a:cubicBezTo>
                <a:cubicBezTo>
                  <a:pt x="6422" y="6144"/>
                  <a:pt x="6371" y="6195"/>
                  <a:pt x="6371" y="6258"/>
                </a:cubicBezTo>
                <a:lnTo>
                  <a:pt x="6371" y="6372"/>
                </a:lnTo>
                <a:lnTo>
                  <a:pt x="6030" y="6372"/>
                </a:lnTo>
                <a:lnTo>
                  <a:pt x="6030" y="6258"/>
                </a:lnTo>
                <a:cubicBezTo>
                  <a:pt x="6030" y="6195"/>
                  <a:pt x="5979" y="6144"/>
                  <a:pt x="5916" y="6144"/>
                </a:cubicBezTo>
                <a:cubicBezTo>
                  <a:pt x="5853" y="6144"/>
                  <a:pt x="5803" y="6195"/>
                  <a:pt x="5803" y="6258"/>
                </a:cubicBezTo>
                <a:lnTo>
                  <a:pt x="5803" y="6372"/>
                </a:lnTo>
                <a:lnTo>
                  <a:pt x="5461" y="6372"/>
                </a:lnTo>
                <a:lnTo>
                  <a:pt x="5461" y="6258"/>
                </a:lnTo>
                <a:cubicBezTo>
                  <a:pt x="5461" y="6195"/>
                  <a:pt x="5410" y="6144"/>
                  <a:pt x="5347" y="6144"/>
                </a:cubicBezTo>
                <a:cubicBezTo>
                  <a:pt x="5285" y="6144"/>
                  <a:pt x="5234" y="6195"/>
                  <a:pt x="5234" y="6258"/>
                </a:cubicBezTo>
                <a:lnTo>
                  <a:pt x="5234" y="6372"/>
                </a:lnTo>
                <a:lnTo>
                  <a:pt x="4892" y="6372"/>
                </a:lnTo>
                <a:lnTo>
                  <a:pt x="4892" y="6258"/>
                </a:lnTo>
                <a:cubicBezTo>
                  <a:pt x="4892" y="6195"/>
                  <a:pt x="4842" y="6144"/>
                  <a:pt x="4779" y="6144"/>
                </a:cubicBezTo>
                <a:cubicBezTo>
                  <a:pt x="4716" y="6144"/>
                  <a:pt x="4665" y="6195"/>
                  <a:pt x="4665" y="6258"/>
                </a:cubicBezTo>
                <a:lnTo>
                  <a:pt x="4665" y="6372"/>
                </a:lnTo>
                <a:lnTo>
                  <a:pt x="4323" y="6372"/>
                </a:lnTo>
                <a:lnTo>
                  <a:pt x="4323" y="6258"/>
                </a:lnTo>
                <a:cubicBezTo>
                  <a:pt x="4323" y="6195"/>
                  <a:pt x="4273" y="6144"/>
                  <a:pt x="4210" y="6144"/>
                </a:cubicBezTo>
                <a:cubicBezTo>
                  <a:pt x="4147" y="6144"/>
                  <a:pt x="4096" y="6195"/>
                  <a:pt x="4096" y="6258"/>
                </a:cubicBezTo>
                <a:lnTo>
                  <a:pt x="4096" y="6372"/>
                </a:lnTo>
                <a:lnTo>
                  <a:pt x="3755" y="6372"/>
                </a:lnTo>
                <a:lnTo>
                  <a:pt x="3755" y="6258"/>
                </a:lnTo>
                <a:cubicBezTo>
                  <a:pt x="3755" y="6195"/>
                  <a:pt x="3704" y="6144"/>
                  <a:pt x="3641" y="6144"/>
                </a:cubicBezTo>
                <a:cubicBezTo>
                  <a:pt x="3578" y="6144"/>
                  <a:pt x="3527" y="6195"/>
                  <a:pt x="3527" y="6258"/>
                </a:cubicBezTo>
                <a:lnTo>
                  <a:pt x="3527" y="6372"/>
                </a:lnTo>
                <a:lnTo>
                  <a:pt x="3186" y="6372"/>
                </a:lnTo>
                <a:lnTo>
                  <a:pt x="3186" y="6258"/>
                </a:lnTo>
                <a:cubicBezTo>
                  <a:pt x="3186" y="6195"/>
                  <a:pt x="3135" y="6144"/>
                  <a:pt x="3072" y="6144"/>
                </a:cubicBezTo>
                <a:cubicBezTo>
                  <a:pt x="3009" y="6144"/>
                  <a:pt x="2958" y="6195"/>
                  <a:pt x="2958" y="6258"/>
                </a:cubicBezTo>
                <a:lnTo>
                  <a:pt x="2958" y="6372"/>
                </a:lnTo>
                <a:lnTo>
                  <a:pt x="2617" y="6372"/>
                </a:lnTo>
                <a:lnTo>
                  <a:pt x="2617" y="6258"/>
                </a:lnTo>
                <a:cubicBezTo>
                  <a:pt x="2617" y="6195"/>
                  <a:pt x="2566" y="6144"/>
                  <a:pt x="2503" y="6144"/>
                </a:cubicBezTo>
                <a:cubicBezTo>
                  <a:pt x="2440" y="6144"/>
                  <a:pt x="2389" y="6195"/>
                  <a:pt x="2389" y="6258"/>
                </a:cubicBezTo>
                <a:lnTo>
                  <a:pt x="2389" y="6372"/>
                </a:lnTo>
                <a:lnTo>
                  <a:pt x="2048" y="6372"/>
                </a:lnTo>
                <a:lnTo>
                  <a:pt x="2048" y="6258"/>
                </a:lnTo>
                <a:cubicBezTo>
                  <a:pt x="2048" y="6195"/>
                  <a:pt x="1997" y="6144"/>
                  <a:pt x="1934" y="6144"/>
                </a:cubicBezTo>
                <a:cubicBezTo>
                  <a:pt x="1871" y="6144"/>
                  <a:pt x="1820" y="6195"/>
                  <a:pt x="1820" y="6258"/>
                </a:cubicBezTo>
                <a:lnTo>
                  <a:pt x="1820" y="6372"/>
                </a:lnTo>
                <a:lnTo>
                  <a:pt x="1479" y="6372"/>
                </a:lnTo>
                <a:lnTo>
                  <a:pt x="1479" y="6258"/>
                </a:lnTo>
                <a:cubicBezTo>
                  <a:pt x="1479" y="6195"/>
                  <a:pt x="1428" y="6144"/>
                  <a:pt x="1365" y="6144"/>
                </a:cubicBezTo>
                <a:cubicBezTo>
                  <a:pt x="1302" y="6144"/>
                  <a:pt x="1252" y="6195"/>
                  <a:pt x="1252" y="6258"/>
                </a:cubicBezTo>
                <a:lnTo>
                  <a:pt x="1252" y="6372"/>
                </a:lnTo>
                <a:lnTo>
                  <a:pt x="910" y="6372"/>
                </a:lnTo>
                <a:lnTo>
                  <a:pt x="910" y="6258"/>
                </a:lnTo>
                <a:cubicBezTo>
                  <a:pt x="910" y="6195"/>
                  <a:pt x="859" y="6144"/>
                  <a:pt x="796" y="6144"/>
                </a:cubicBezTo>
                <a:cubicBezTo>
                  <a:pt x="734" y="6144"/>
                  <a:pt x="683" y="6195"/>
                  <a:pt x="683" y="6258"/>
                </a:cubicBezTo>
                <a:lnTo>
                  <a:pt x="683" y="6372"/>
                </a:lnTo>
                <a:lnTo>
                  <a:pt x="455" y="6372"/>
                </a:lnTo>
                <a:lnTo>
                  <a:pt x="455" y="5234"/>
                </a:lnTo>
                <a:lnTo>
                  <a:pt x="1263" y="523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985552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8165392" y="2521355"/>
            <a:ext cx="306115" cy="294843"/>
          </a:xfrm>
          <a:custGeom>
            <a:rect l="l" t="t" r="r" b="b"/>
            <a:pathLst>
              <a:path w="6825" h="5912">
                <a:moveTo>
                  <a:pt x="3413" y="0"/>
                </a:moveTo>
                <a:lnTo>
                  <a:pt x="0" y="5912"/>
                </a:lnTo>
                <a:lnTo>
                  <a:pt x="6827" y="5912"/>
                </a:lnTo>
                <a:lnTo>
                  <a:pt x="3413" y="0"/>
                </a:lnTo>
                <a:close/>
                <a:moveTo>
                  <a:pt x="3413" y="972"/>
                </a:moveTo>
                <a:lnTo>
                  <a:pt x="4489" y="2835"/>
                </a:lnTo>
                <a:lnTo>
                  <a:pt x="2338" y="2835"/>
                </a:lnTo>
                <a:lnTo>
                  <a:pt x="3413" y="972"/>
                </a:lnTo>
                <a:close/>
                <a:moveTo>
                  <a:pt x="842" y="5426"/>
                </a:moveTo>
                <a:lnTo>
                  <a:pt x="1917" y="3564"/>
                </a:lnTo>
                <a:lnTo>
                  <a:pt x="2993" y="5426"/>
                </a:lnTo>
                <a:lnTo>
                  <a:pt x="842" y="5426"/>
                </a:lnTo>
                <a:close/>
                <a:moveTo>
                  <a:pt x="2338" y="3321"/>
                </a:moveTo>
                <a:lnTo>
                  <a:pt x="4489" y="3321"/>
                </a:lnTo>
                <a:lnTo>
                  <a:pt x="3413" y="5183"/>
                </a:lnTo>
                <a:lnTo>
                  <a:pt x="2338" y="3321"/>
                </a:lnTo>
                <a:close/>
                <a:moveTo>
                  <a:pt x="4910" y="3564"/>
                </a:moveTo>
                <a:lnTo>
                  <a:pt x="5985" y="5426"/>
                </a:lnTo>
                <a:lnTo>
                  <a:pt x="3834" y="5426"/>
                </a:lnTo>
                <a:lnTo>
                  <a:pt x="4910" y="356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252748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432588" y="4363773"/>
            <a:ext cx="306115" cy="294843"/>
          </a:xfrm>
          <a:custGeom>
            <a:rect l="l" t="t" r="r" b="b"/>
            <a:pathLst>
              <a:path w="597921" h="598324">
                <a:moveTo>
                  <a:pt x="297615" y="96957"/>
                </a:moveTo>
                <a:cubicBezTo>
                  <a:pt x="311959" y="96957"/>
                  <a:pt x="323434" y="108416"/>
                  <a:pt x="323434" y="122740"/>
                </a:cubicBezTo>
                <a:lnTo>
                  <a:pt x="323434" y="289852"/>
                </a:lnTo>
                <a:lnTo>
                  <a:pt x="462572" y="289852"/>
                </a:lnTo>
                <a:cubicBezTo>
                  <a:pt x="476438" y="289852"/>
                  <a:pt x="487913" y="301311"/>
                  <a:pt x="487913" y="315157"/>
                </a:cubicBezTo>
                <a:cubicBezTo>
                  <a:pt x="487913" y="329004"/>
                  <a:pt x="476438" y="340463"/>
                  <a:pt x="462572" y="340463"/>
                </a:cubicBezTo>
                <a:lnTo>
                  <a:pt x="297615" y="340463"/>
                </a:lnTo>
                <a:cubicBezTo>
                  <a:pt x="283749" y="340463"/>
                  <a:pt x="272274" y="329004"/>
                  <a:pt x="272274" y="315157"/>
                </a:cubicBezTo>
                <a:lnTo>
                  <a:pt x="272274" y="122740"/>
                </a:lnTo>
                <a:cubicBezTo>
                  <a:pt x="272274" y="108416"/>
                  <a:pt x="283749" y="96957"/>
                  <a:pt x="297615" y="96957"/>
                </a:cubicBezTo>
                <a:close/>
                <a:moveTo>
                  <a:pt x="298127" y="0"/>
                </a:moveTo>
                <a:cubicBezTo>
                  <a:pt x="463564" y="0"/>
                  <a:pt x="597921" y="134181"/>
                  <a:pt x="597921" y="299401"/>
                </a:cubicBezTo>
                <a:cubicBezTo>
                  <a:pt x="597921" y="464143"/>
                  <a:pt x="463564" y="598324"/>
                  <a:pt x="298127" y="598324"/>
                </a:cubicBezTo>
                <a:cubicBezTo>
                  <a:pt x="188155" y="598324"/>
                  <a:pt x="87268" y="538635"/>
                  <a:pt x="35150" y="442177"/>
                </a:cubicBezTo>
                <a:cubicBezTo>
                  <a:pt x="33238" y="438835"/>
                  <a:pt x="32760" y="435492"/>
                  <a:pt x="34194" y="432149"/>
                </a:cubicBezTo>
                <a:cubicBezTo>
                  <a:pt x="35150" y="428807"/>
                  <a:pt x="37541" y="425942"/>
                  <a:pt x="40410" y="424509"/>
                </a:cubicBezTo>
                <a:lnTo>
                  <a:pt x="74836" y="407796"/>
                </a:lnTo>
                <a:cubicBezTo>
                  <a:pt x="81052" y="404931"/>
                  <a:pt x="88702" y="407319"/>
                  <a:pt x="91571" y="413049"/>
                </a:cubicBezTo>
                <a:cubicBezTo>
                  <a:pt x="133169" y="488018"/>
                  <a:pt x="212540" y="534815"/>
                  <a:pt x="298127" y="534815"/>
                </a:cubicBezTo>
                <a:cubicBezTo>
                  <a:pt x="428181" y="534815"/>
                  <a:pt x="534328" y="429284"/>
                  <a:pt x="534328" y="299401"/>
                </a:cubicBezTo>
                <a:cubicBezTo>
                  <a:pt x="534328" y="169517"/>
                  <a:pt x="428181" y="63509"/>
                  <a:pt x="298127" y="63509"/>
                </a:cubicBezTo>
                <a:cubicBezTo>
                  <a:pt x="242185" y="63509"/>
                  <a:pt x="187677" y="83565"/>
                  <a:pt x="145123" y="120333"/>
                </a:cubicBezTo>
                <a:lnTo>
                  <a:pt x="200587" y="142299"/>
                </a:lnTo>
                <a:cubicBezTo>
                  <a:pt x="204890" y="144209"/>
                  <a:pt x="207759" y="148029"/>
                  <a:pt x="208237" y="152327"/>
                </a:cubicBezTo>
                <a:cubicBezTo>
                  <a:pt x="208715" y="157102"/>
                  <a:pt x="207281" y="161399"/>
                  <a:pt x="203456" y="164265"/>
                </a:cubicBezTo>
                <a:lnTo>
                  <a:pt x="48060" y="285553"/>
                </a:lnTo>
                <a:cubicBezTo>
                  <a:pt x="44235" y="288418"/>
                  <a:pt x="39454" y="289373"/>
                  <a:pt x="35150" y="287463"/>
                </a:cubicBezTo>
                <a:cubicBezTo>
                  <a:pt x="31325" y="285553"/>
                  <a:pt x="27978" y="281733"/>
                  <a:pt x="27500" y="277435"/>
                </a:cubicBezTo>
                <a:lnTo>
                  <a:pt x="246" y="82132"/>
                </a:lnTo>
                <a:cubicBezTo>
                  <a:pt x="-710" y="77835"/>
                  <a:pt x="1203" y="73060"/>
                  <a:pt x="4550" y="70194"/>
                </a:cubicBezTo>
                <a:cubicBezTo>
                  <a:pt x="8375" y="67807"/>
                  <a:pt x="13156" y="66852"/>
                  <a:pt x="17459" y="68762"/>
                </a:cubicBezTo>
                <a:lnTo>
                  <a:pt x="80574" y="94070"/>
                </a:lnTo>
                <a:cubicBezTo>
                  <a:pt x="137472" y="33426"/>
                  <a:pt x="214931" y="0"/>
                  <a:pt x="29812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274660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454500" y="4363773"/>
            <a:ext cx="306115" cy="294843"/>
          </a:xfrm>
          <a:custGeom>
            <a:rect l="l" t="t" r="r" b="b"/>
            <a:pathLst>
              <a:path w="582235" h="606722">
                <a:moveTo>
                  <a:pt x="0" y="404481"/>
                </a:moveTo>
                <a:lnTo>
                  <a:pt x="101261" y="404481"/>
                </a:lnTo>
                <a:lnTo>
                  <a:pt x="101261" y="606722"/>
                </a:lnTo>
                <a:lnTo>
                  <a:pt x="0" y="606722"/>
                </a:lnTo>
                <a:close/>
                <a:moveTo>
                  <a:pt x="151927" y="328623"/>
                </a:moveTo>
                <a:lnTo>
                  <a:pt x="253188" y="328623"/>
                </a:lnTo>
                <a:lnTo>
                  <a:pt x="253188" y="606722"/>
                </a:lnTo>
                <a:lnTo>
                  <a:pt x="151927" y="606722"/>
                </a:lnTo>
                <a:close/>
                <a:moveTo>
                  <a:pt x="303855" y="252766"/>
                </a:moveTo>
                <a:lnTo>
                  <a:pt x="405046" y="252766"/>
                </a:lnTo>
                <a:lnTo>
                  <a:pt x="405046" y="606722"/>
                </a:lnTo>
                <a:lnTo>
                  <a:pt x="303855" y="606722"/>
                </a:lnTo>
                <a:close/>
                <a:moveTo>
                  <a:pt x="455711" y="202241"/>
                </a:moveTo>
                <a:lnTo>
                  <a:pt x="556972" y="202241"/>
                </a:lnTo>
                <a:lnTo>
                  <a:pt x="556972" y="606722"/>
                </a:lnTo>
                <a:lnTo>
                  <a:pt x="455711" y="606722"/>
                </a:lnTo>
                <a:close/>
                <a:moveTo>
                  <a:pt x="455697" y="0"/>
                </a:moveTo>
                <a:lnTo>
                  <a:pt x="556785" y="0"/>
                </a:lnTo>
                <a:lnTo>
                  <a:pt x="556874" y="0"/>
                </a:lnTo>
                <a:lnTo>
                  <a:pt x="556963" y="0"/>
                </a:lnTo>
                <a:cubicBezTo>
                  <a:pt x="557230" y="0"/>
                  <a:pt x="557408" y="0"/>
                  <a:pt x="557675" y="0"/>
                </a:cubicBezTo>
                <a:cubicBezTo>
                  <a:pt x="558298" y="89"/>
                  <a:pt x="558832" y="89"/>
                  <a:pt x="559366" y="89"/>
                </a:cubicBezTo>
                <a:cubicBezTo>
                  <a:pt x="559811" y="178"/>
                  <a:pt x="560256" y="267"/>
                  <a:pt x="560611" y="267"/>
                </a:cubicBezTo>
                <a:cubicBezTo>
                  <a:pt x="561056" y="356"/>
                  <a:pt x="561412" y="444"/>
                  <a:pt x="561857" y="444"/>
                </a:cubicBezTo>
                <a:cubicBezTo>
                  <a:pt x="562302" y="533"/>
                  <a:pt x="562747" y="711"/>
                  <a:pt x="563192" y="800"/>
                </a:cubicBezTo>
                <a:cubicBezTo>
                  <a:pt x="563548" y="889"/>
                  <a:pt x="563904" y="978"/>
                  <a:pt x="564171" y="1067"/>
                </a:cubicBezTo>
                <a:cubicBezTo>
                  <a:pt x="564616" y="1156"/>
                  <a:pt x="565061" y="1333"/>
                  <a:pt x="565506" y="1511"/>
                </a:cubicBezTo>
                <a:cubicBezTo>
                  <a:pt x="565862" y="1600"/>
                  <a:pt x="566218" y="1778"/>
                  <a:pt x="566574" y="1867"/>
                </a:cubicBezTo>
                <a:cubicBezTo>
                  <a:pt x="566929" y="2044"/>
                  <a:pt x="567285" y="2222"/>
                  <a:pt x="567730" y="2400"/>
                </a:cubicBezTo>
                <a:cubicBezTo>
                  <a:pt x="568086" y="2578"/>
                  <a:pt x="568442" y="2755"/>
                  <a:pt x="568798" y="2933"/>
                </a:cubicBezTo>
                <a:cubicBezTo>
                  <a:pt x="569154" y="3111"/>
                  <a:pt x="569421" y="3289"/>
                  <a:pt x="569777" y="3467"/>
                </a:cubicBezTo>
                <a:cubicBezTo>
                  <a:pt x="570133" y="3733"/>
                  <a:pt x="570578" y="4000"/>
                  <a:pt x="570934" y="4178"/>
                </a:cubicBezTo>
                <a:cubicBezTo>
                  <a:pt x="571201" y="4444"/>
                  <a:pt x="571557" y="4622"/>
                  <a:pt x="571824" y="4800"/>
                </a:cubicBezTo>
                <a:cubicBezTo>
                  <a:pt x="572180" y="5155"/>
                  <a:pt x="572536" y="5422"/>
                  <a:pt x="572891" y="5689"/>
                </a:cubicBezTo>
                <a:cubicBezTo>
                  <a:pt x="573247" y="5955"/>
                  <a:pt x="573514" y="6222"/>
                  <a:pt x="573781" y="6489"/>
                </a:cubicBezTo>
                <a:cubicBezTo>
                  <a:pt x="574137" y="6755"/>
                  <a:pt x="574493" y="7022"/>
                  <a:pt x="574760" y="7289"/>
                </a:cubicBezTo>
                <a:cubicBezTo>
                  <a:pt x="575205" y="7733"/>
                  <a:pt x="575561" y="8178"/>
                  <a:pt x="575917" y="8533"/>
                </a:cubicBezTo>
                <a:cubicBezTo>
                  <a:pt x="576095" y="8711"/>
                  <a:pt x="576273" y="8889"/>
                  <a:pt x="576451" y="9066"/>
                </a:cubicBezTo>
                <a:cubicBezTo>
                  <a:pt x="576451" y="9155"/>
                  <a:pt x="576451" y="9155"/>
                  <a:pt x="576451" y="9155"/>
                </a:cubicBezTo>
                <a:cubicBezTo>
                  <a:pt x="576985" y="9777"/>
                  <a:pt x="577519" y="10489"/>
                  <a:pt x="577964" y="11200"/>
                </a:cubicBezTo>
                <a:cubicBezTo>
                  <a:pt x="577964" y="11200"/>
                  <a:pt x="578053" y="11289"/>
                  <a:pt x="578053" y="11289"/>
                </a:cubicBezTo>
                <a:cubicBezTo>
                  <a:pt x="578498" y="12000"/>
                  <a:pt x="578854" y="12622"/>
                  <a:pt x="579209" y="13244"/>
                </a:cubicBezTo>
                <a:cubicBezTo>
                  <a:pt x="579387" y="13600"/>
                  <a:pt x="579565" y="13955"/>
                  <a:pt x="579743" y="14222"/>
                </a:cubicBezTo>
                <a:cubicBezTo>
                  <a:pt x="579921" y="14666"/>
                  <a:pt x="580099" y="15111"/>
                  <a:pt x="580277" y="15555"/>
                </a:cubicBezTo>
                <a:cubicBezTo>
                  <a:pt x="580455" y="15911"/>
                  <a:pt x="580633" y="16266"/>
                  <a:pt x="580722" y="16711"/>
                </a:cubicBezTo>
                <a:cubicBezTo>
                  <a:pt x="580900" y="17066"/>
                  <a:pt x="581078" y="17422"/>
                  <a:pt x="581167" y="17866"/>
                </a:cubicBezTo>
                <a:cubicBezTo>
                  <a:pt x="581256" y="18311"/>
                  <a:pt x="581434" y="18755"/>
                  <a:pt x="581523" y="19199"/>
                </a:cubicBezTo>
                <a:cubicBezTo>
                  <a:pt x="581612" y="19555"/>
                  <a:pt x="581701" y="19910"/>
                  <a:pt x="581790" y="20266"/>
                </a:cubicBezTo>
                <a:cubicBezTo>
                  <a:pt x="581879" y="20977"/>
                  <a:pt x="582057" y="21777"/>
                  <a:pt x="582146" y="22488"/>
                </a:cubicBezTo>
                <a:cubicBezTo>
                  <a:pt x="582146" y="22577"/>
                  <a:pt x="582146" y="22666"/>
                  <a:pt x="582146" y="22666"/>
                </a:cubicBezTo>
                <a:cubicBezTo>
                  <a:pt x="582235" y="23555"/>
                  <a:pt x="582235" y="24355"/>
                  <a:pt x="582235" y="25244"/>
                </a:cubicBezTo>
                <a:lnTo>
                  <a:pt x="582235" y="126396"/>
                </a:lnTo>
                <a:cubicBezTo>
                  <a:pt x="582235" y="140351"/>
                  <a:pt x="570934" y="151728"/>
                  <a:pt x="556963" y="151728"/>
                </a:cubicBezTo>
                <a:cubicBezTo>
                  <a:pt x="542992" y="151728"/>
                  <a:pt x="531691" y="140351"/>
                  <a:pt x="531691" y="126396"/>
                </a:cubicBezTo>
                <a:lnTo>
                  <a:pt x="531691" y="79286"/>
                </a:lnTo>
                <a:lnTo>
                  <a:pt x="421260" y="171106"/>
                </a:lnTo>
                <a:cubicBezTo>
                  <a:pt x="410582" y="180083"/>
                  <a:pt x="394564" y="178572"/>
                  <a:pt x="385666" y="167906"/>
                </a:cubicBezTo>
                <a:cubicBezTo>
                  <a:pt x="376678" y="157150"/>
                  <a:pt x="378191" y="141240"/>
                  <a:pt x="388869" y="132262"/>
                </a:cubicBezTo>
                <a:lnTo>
                  <a:pt x="487020" y="50576"/>
                </a:lnTo>
                <a:lnTo>
                  <a:pt x="455697" y="50576"/>
                </a:lnTo>
                <a:cubicBezTo>
                  <a:pt x="441727" y="50576"/>
                  <a:pt x="430425" y="39288"/>
                  <a:pt x="430425" y="25244"/>
                </a:cubicBezTo>
                <a:cubicBezTo>
                  <a:pt x="430425" y="11289"/>
                  <a:pt x="441727" y="0"/>
                  <a:pt x="45569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47336" y="2402205"/>
            <a:ext cx="2553871" cy="1020362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深入了解目标用户的需求和痛点，为产品优化和新功能开发提供有力支持。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47336" y="2037683"/>
            <a:ext cx="2553871" cy="42262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用户需求调研与分析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940528" y="5092530"/>
            <a:ext cx="2552700" cy="891876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根据用户反馈和市场分析，不断优化产品功能，提高用户体验和满意度。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产品功能优化与迭代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872233" y="2402205"/>
            <a:ext cx="2552700" cy="108278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制定全面的市场推广计划，提高产品的知名度和美誉度，树立品牌形象。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872233" y="2037683"/>
            <a:ext cx="2569478" cy="44168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市场推广与品牌建设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7814024" y="5112856"/>
            <a:ext cx="2552700" cy="933977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加强与团队内部的沟通与协作，确保各项工作的顺利推进和高效执行。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团队协作与沟通</a:t>
            </a:r>
            <a:endParaRPr lang="en-US" sz="1100"/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重点工作领域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641022" y="2505551"/>
            <a:ext cx="1169862" cy="1169862"/>
          </a:xfrm>
          <a:prstGeom prst="ellipse">
            <a:avLst/>
          </a:prstGeom>
          <a:gradFill>
            <a:gsLst>
              <a:gs pos="0">
                <a:schemeClr val="accent5">
                  <a:alpha val="100000"/>
                </a:schemeClr>
              </a:gs>
              <a:gs pos="100000">
                <a:schemeClr val="lt2">
                  <a:alpha val="100000"/>
                </a:schemeClr>
              </a:gs>
            </a:gsLst>
            <a:lin ang="45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857192" y="2151175"/>
            <a:ext cx="9695079" cy="21896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23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17749" y="1980487"/>
            <a:ext cx="4354982" cy="253105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产品规划与策略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收集并分析竞争对手、客户需求、市场趋势等方面的数据，以深入了解目标市场的现状和未来发展趋势。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深入研究目标市场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基于收集的数据，制定详细的市场分析报告，包括市场规模、增长率、竞争格局、客户需求等方面的内容。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制定市场分析报告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结合历史数据和行业发展趋势，运用专业的分析工具和方法，对未来市场趋势进行预测，为产品规划和策略制定提供依据。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预测未来市场趋势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市场分析与趋势预测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制定差异化策略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分析竞争对手的产品特点和优势，找出自身产品的差异化和创新点，制定针对性的营销策略和推广手段。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明确产品定位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根据市场需求和竞争状况，明确产品的目标用户群体、使用场景和核心价值，为产品设计和开发提供指导。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持续优化产品体验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通过用户反馈和数据分析，不断优化产品的功能、性能和用户体验，提升产品的竞争力和用户满意度。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l="21875" r="21875"/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产品定位与差异化策略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制定产品线规划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根据市场需求和公司战略，制定详细的产品线规划，包括新产品的开发计划、老产品的改进和升级计划等。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拓展新产品领域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关注行业发展趋势和新技术应用，积极寻找新的产品机会和市场空间，拓展公司的产品线和业务范围。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梳理现有产品线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对现有产品线进行全面的梳理和分析，了解各产品的市场表现、用户需求和发展潜力。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产品线规划及拓展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641022" y="2505551"/>
            <a:ext cx="1169862" cy="1169862"/>
          </a:xfrm>
          <a:prstGeom prst="ellipse">
            <a:avLst/>
          </a:prstGeom>
          <a:gradFill>
            <a:gsLst>
              <a:gs pos="0">
                <a:schemeClr val="accent5">
                  <a:alpha val="100000"/>
                </a:schemeClr>
              </a:gs>
              <a:gs pos="100000">
                <a:schemeClr val="lt2">
                  <a:alpha val="100000"/>
                </a:schemeClr>
              </a:gs>
            </a:gsLst>
            <a:lin ang="45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857192" y="2151175"/>
            <a:ext cx="9695079" cy="21896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23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17749" y="1980487"/>
            <a:ext cx="4354982" cy="253105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需求分析与功能设计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明确产品的目标用户，包括用户特征、使用场景等。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确定目标用户群体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通过问卷、访谈、观察等方式收集用户需求，整理并分析用户痛点和期望。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调研用户需求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将收集到的需求进行整理，编写详细的需求文档，为后续功能设计提供依据。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需求文档编写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用户需求调研与分析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根据用户需求调研结果，梳理产品应具备的功能点，形成功能清单。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功能需求梳理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6096000" y="1153983"/>
            <a:ext cx="5194482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根据用户需求和产品目标，对功能需求进行优先级排序，确定核心功能和次要功能。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需求优先级排序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在梳理过程中，发现不合理或难以实现的需求，及时进行调整和优化。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需求优化与调整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功能需求梳理与优化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原型修改与完善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根据评审意见，对原型进行修改和完善，确保产品设计的合理性和可用性。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原型设计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基于功能需求文档，设计产品原型，包括界面布局、交互逻辑等。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原型评审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邀请团队成员、相关专家或潜在用户对原型进行评审，收集反馈意见。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原型设计与评审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641022" y="2505551"/>
            <a:ext cx="1169862" cy="1169862"/>
          </a:xfrm>
          <a:prstGeom prst="ellipse">
            <a:avLst/>
          </a:prstGeom>
          <a:gradFill>
            <a:gsLst>
              <a:gs pos="0">
                <a:schemeClr val="accent5">
                  <a:alpha val="100000"/>
                </a:schemeClr>
              </a:gs>
              <a:gs pos="100000">
                <a:schemeClr val="lt2">
                  <a:alpha val="100000"/>
                </a:schemeClr>
              </a:gs>
            </a:gsLst>
            <a:lin ang="45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857192" y="2151175"/>
            <a:ext cx="9695079" cy="21896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23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17749" y="1980487"/>
            <a:ext cx="4354982" cy="253105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研发协作与进度管理</a:t>
            </a: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与研发、设计、市场等部门明确共同目标，确保各部门在产品开发过程中形成合力。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明确协作目标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建立规范的跨部门协作流程，包括需求评审、设计评审、开发评审等环节，确保信息畅通，提高工作效率。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制定协作流程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定期召开跨部门沟通会议，同步项目进展，解决协作过程中遇到的问题，促进团队间的紧密合作。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强化沟通机制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跨部门协作机制建立</a:t>
              </a:r>
            </a:p>
          </p:txBody>
        </p:sp>
      </p:grp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/>
                  </a:solidFill>
                  <a:latin typeface="Microsoft Yahei"/>
                  <a:ea typeface="Microsoft Yahei"/>
                  <a:cs typeface="Microsoft Yahei"/>
                </a:rPr>
                <a:t>制定详细的项目计划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/>
                  </a:solidFill>
                  <a:latin typeface="Microsoft Yahei"/>
                  <a:ea typeface="Microsoft Yahei"/>
                  <a:cs typeface="Microsoft Yahei"/>
                </a:rPr>
                <a:t>根据项目目标、资源投入和风险评估，制定详细的项目进度计划，明确各阶段的任务、时间节点和负责人。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/>
                  </a:solidFill>
                  <a:latin typeface="Microsoft Yahei"/>
                  <a:ea typeface="Microsoft Yahei"/>
                  <a:cs typeface="Microsoft Yahei"/>
                </a:rPr>
                <a:t>监控项目进度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/>
                  </a:solidFill>
                  <a:latin typeface="Microsoft Yahei"/>
                  <a:ea typeface="Microsoft Yahei"/>
                  <a:cs typeface="Microsoft Yahei"/>
                </a:rPr>
                <a:t>通过项目管理系统或其他工具，实时监控项目进度，确保各项工作按计划进行。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/>
                  </a:solidFill>
                  <a:latin typeface="Microsoft Yahei"/>
                  <a:ea typeface="Microsoft Yahei"/>
                  <a:cs typeface="Microsoft Yahei"/>
                </a:rPr>
                <a:t>及时调整项目计划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/>
                  </a:solidFill>
                  <a:latin typeface="Microsoft Yahei"/>
                  <a:ea typeface="Microsoft Yahei"/>
                  <a:cs typeface="Microsoft Yahei"/>
                </a:rPr>
                <a:t>在项目执行过程中，根据实际情况及时调整项目计划，确保项目能够按时交付。</a:t>
              </a: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项目进度计划制定及监控</a:t>
              </a:r>
            </a:p>
          </p:txBody>
        </p:sp>
      </p:grp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https://d.book118.com/085102143041011044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A5B2"/>
      </a:accent1>
      <a:accent2>
        <a:srgbClr val="52C6B8"/>
      </a:accent2>
      <a:accent3>
        <a:srgbClr val="00657D"/>
      </a:accent3>
      <a:accent4>
        <a:srgbClr val="58C19B"/>
      </a:accent4>
      <a:accent5>
        <a:srgbClr val="6DD690"/>
      </a:accent5>
      <a:accent6>
        <a:srgbClr val="9CCA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108</Paragraphs>
  <Slides>18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baseType="lpstr" size="22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2024-09-06T10:26:30.069</cp:lastPrinted>
  <dcterms:created xsi:type="dcterms:W3CDTF">2024-09-06T02:26:30Z</dcterms:created>
  <dcterms:modified xsi:type="dcterms:W3CDTF">2024-09-06T02:26:32Z</dcterms:modified>
</cp:coreProperties>
</file>