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embeddedFontLst>
    <p:embeddedFont>
      <p:font typeface="JANCNF+MS-UIGothic"/>
      <p:regular r:id="rId21"/>
    </p:embeddedFont>
    <p:embeddedFont>
      <p:font typeface="CIAGHW+IRAFET+ArialMT"/>
      <p:regular r:id="rId22"/>
    </p:embeddedFont>
    <p:embeddedFont>
      <p:font typeface="GISGTM+RFHCPM+MicrosoftYaHei-Bold"/>
      <p:regular r:id="rId23"/>
    </p:embeddedFont>
    <p:embeddedFont>
      <p:font typeface="CAJMGN+GHIASE+MicrosoftYaHei"/>
      <p:regular r:id="rId24"/>
    </p:embeddedFont>
  </p:embeddedFontLst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font" Target="fonts/font1.fntdata" /><Relationship Id="rId22" Type="http://schemas.openxmlformats.org/officeDocument/2006/relationships/font" Target="fonts/font2.fntdata" /><Relationship Id="rId23" Type="http://schemas.openxmlformats.org/officeDocument/2006/relationships/font" Target="fonts/font3.fntdata" /><Relationship Id="rId24" Type="http://schemas.openxmlformats.org/officeDocument/2006/relationships/font" Target="fonts/font4.fntdata" /><Relationship Id="rId25" Type="http://schemas.openxmlformats.org/officeDocument/2006/relationships/presProps" Target="presProps.xml" /><Relationship Id="rId26" Type="http://schemas.openxmlformats.org/officeDocument/2006/relationships/viewProps" Target="viewProps.xml" /><Relationship Id="rId27" Type="http://schemas.openxmlformats.org/officeDocument/2006/relationships/theme" Target="theme/theme1.xml" /><Relationship Id="rId28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CAF7BB-8E73-4E3A-8CC4-D96AE8B03B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E69B36-8A49-4793-84D8-AE8CF85B1E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373B4F-AD4C-484B-B61A-8692F0A39C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E71940D-8447-47BD-86F4-1E7A2CA13A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0628BA5-EB7D-4974-80F8-8FEA95F70F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97AE813-9648-4FAF-8C50-5E53D8BD72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1D360E0-17B3-46F9-9A7C-61C56265E1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A7CC858-C12F-4C59-A091-BE9800C649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00822AF-1FA8-4E8F-8CA5-2D65FA36CA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925E33-DBB8-4701-8EC2-11BE8CD7C4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661523-543B-433B-B893-622767700A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4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85103323141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740400" y="1954049"/>
            <a:ext cx="6235713" cy="25812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 spc="25">
                <a:solidFill>
                  <a:srgbClr val="00B6FF"/>
                </a:solidFill>
                <a:latin typeface="JANCNF+MS-UIGothic"/>
                <a:cs typeface="JANCNF+MS-UIGothic"/>
              </a:rPr>
              <a:t>我</a:t>
            </a:r>
            <a:r>
              <a:rPr sz="5150" spc="25">
                <a:solidFill>
                  <a:srgbClr val="00B6FF"/>
                </a:solidFill>
                <a:latin typeface="SimSun"/>
                <a:cs typeface="SimSun"/>
              </a:rPr>
              <a:t>镇</a:t>
            </a:r>
            <a:r>
              <a:rPr sz="5150" spc="25">
                <a:solidFill>
                  <a:srgbClr val="00B6FF"/>
                </a:solidFill>
                <a:latin typeface="JANCNF+MS-UIGothic"/>
                <a:cs typeface="JANCNF+MS-UIGothic"/>
              </a:rPr>
              <a:t>征兵工作面</a:t>
            </a:r>
            <a:r>
              <a:rPr sz="5150">
                <a:solidFill>
                  <a:srgbClr val="00B6FF"/>
                </a:solidFill>
                <a:latin typeface="SimSun"/>
                <a:cs typeface="SimSun"/>
              </a:rPr>
              <a:t>临</a:t>
            </a:r>
          </a:p>
          <a:p>
            <a:pPr marL="0" marR="0">
              <a:lnSpc>
                <a:spcPts val="5150"/>
              </a:lnSpc>
              <a:spcBef>
                <a:spcPts val="2300"/>
              </a:spcBef>
              <a:spcAft>
                <a:spcPct val="0"/>
              </a:spcAft>
            </a:pPr>
            <a:r>
              <a:rPr sz="5150" spc="25">
                <a:solidFill>
                  <a:srgbClr val="00B6FF"/>
                </a:solidFill>
                <a:latin typeface="JANCNF+MS-UIGothic"/>
                <a:cs typeface="JANCNF+MS-UIGothic"/>
              </a:rPr>
              <a:t>的困</a:t>
            </a:r>
            <a:r>
              <a:rPr sz="5150" spc="25">
                <a:solidFill>
                  <a:srgbClr val="00B6FF"/>
                </a:solidFill>
                <a:latin typeface="SimSun"/>
                <a:cs typeface="SimSun"/>
              </a:rPr>
              <a:t>难</a:t>
            </a:r>
            <a:r>
              <a:rPr sz="5150" spc="20">
                <a:solidFill>
                  <a:srgbClr val="00B6FF"/>
                </a:solidFill>
                <a:latin typeface="JANCNF+MS-UIGothic"/>
                <a:cs typeface="JANCNF+MS-UIGothic"/>
              </a:rPr>
              <a:t>与</a:t>
            </a:r>
            <a:r>
              <a:rPr sz="5150" spc="25">
                <a:solidFill>
                  <a:srgbClr val="00B6FF"/>
                </a:solidFill>
                <a:latin typeface="SimSun"/>
                <a:cs typeface="SimSun"/>
              </a:rPr>
              <a:t>对</a:t>
            </a:r>
            <a:r>
              <a:rPr sz="5150" spc="25">
                <a:solidFill>
                  <a:srgbClr val="00B6FF"/>
                </a:solidFill>
                <a:latin typeface="JANCNF+MS-UIGothic"/>
                <a:cs typeface="JANCNF+MS-UIGothic"/>
              </a:rPr>
              <a:t>策</a:t>
            </a:r>
            <a:r>
              <a:rPr sz="5150" spc="25">
                <a:solidFill>
                  <a:srgbClr val="00B6FF"/>
                </a:solidFill>
                <a:latin typeface="SimSun"/>
                <a:cs typeface="SimSun"/>
              </a:rPr>
              <a:t>课</a:t>
            </a:r>
            <a:r>
              <a:rPr sz="5150">
                <a:solidFill>
                  <a:srgbClr val="00B6FF"/>
                </a:solidFill>
                <a:latin typeface="JANCNF+MS-UIGothic"/>
                <a:cs typeface="JANCNF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468620" y="1588960"/>
            <a:ext cx="3404501" cy="78359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CIAGHW+IRAFET+ArialMT"/>
                <a:cs typeface="CIAGHW+IRAFET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JANCNF+MS-UIGothic"/>
                <a:cs typeface="JANCNF+MS-UIGothic"/>
              </a:rPr>
              <a:t>征兵工作背景与意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468620" y="2137600"/>
            <a:ext cx="5724166" cy="352667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CIAGHW+IRAFET+ArialMT"/>
                <a:cs typeface="CIAGHW+IRAFET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JANCNF+MS-UIGothic"/>
                <a:cs typeface="JANCNF+MS-UIGothic"/>
              </a:rPr>
              <a:t>我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镇</a:t>
            </a:r>
            <a:r>
              <a:rPr sz="2400">
                <a:solidFill>
                  <a:srgbClr val="00B6FF"/>
                </a:solidFill>
                <a:latin typeface="JANCNF+MS-UIGothic"/>
                <a:cs typeface="JANCNF+MS-UIGothic"/>
              </a:rPr>
              <a:t>征兵工作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现</a:t>
            </a:r>
            <a:r>
              <a:rPr sz="2400">
                <a:solidFill>
                  <a:srgbClr val="00B6FF"/>
                </a:solidFill>
                <a:latin typeface="JANCNF+MS-UIGothic"/>
                <a:cs typeface="JANCNF+MS-UIGothic"/>
              </a:rPr>
              <a:t>状及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问题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CIAGHW+IRAFET+ArialMT"/>
                <a:cs typeface="CIAGHW+IRAFET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JANCNF+MS-UIGothic"/>
                <a:cs typeface="JANCNF+MS-UIGothic"/>
              </a:rPr>
              <a:t>困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难</a:t>
            </a:r>
            <a:r>
              <a:rPr sz="2400">
                <a:solidFill>
                  <a:srgbClr val="00B6FF"/>
                </a:solidFill>
                <a:latin typeface="JANCNF+MS-UIGothic"/>
                <a:cs typeface="JANCNF+MS-UIGothic"/>
              </a:rPr>
              <a:t>原因剖析及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应对</a:t>
            </a:r>
            <a:r>
              <a:rPr sz="2400">
                <a:solidFill>
                  <a:srgbClr val="00B6FF"/>
                </a:solidFill>
                <a:latin typeface="JANCNF+MS-UIGothic"/>
                <a:cs typeface="JANCNF+MS-UIGothic"/>
              </a:rPr>
              <a:t>措施建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议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CIAGHW+IRAFET+ArialMT"/>
                <a:cs typeface="CIAGHW+IRAFET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JANCNF+MS-UIGothic"/>
                <a:cs typeface="JANCNF+MS-UIGothic"/>
              </a:rPr>
              <a:t>加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强组织领导</a:t>
            </a:r>
            <a:r>
              <a:rPr sz="2400">
                <a:solidFill>
                  <a:srgbClr val="00B6FF"/>
                </a:solidFill>
                <a:latin typeface="JANCNF+MS-UIGothic"/>
                <a:cs typeface="JANCNF+MS-UIGothic"/>
              </a:rPr>
              <a:t>，明确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责</a:t>
            </a:r>
            <a:r>
              <a:rPr sz="2400">
                <a:solidFill>
                  <a:srgbClr val="00B6FF"/>
                </a:solidFill>
                <a:latin typeface="JANCNF+MS-UIGothic"/>
                <a:cs typeface="JANCNF+MS-UIGothic"/>
              </a:rPr>
              <a:t>任分工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CIAGHW+IRAFET+ArialMT"/>
                <a:cs typeface="CIAGHW+IRAFET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创</a:t>
            </a:r>
            <a:r>
              <a:rPr sz="2400">
                <a:solidFill>
                  <a:srgbClr val="00B6FF"/>
                </a:solidFill>
                <a:latin typeface="JANCNF+MS-UIGothic"/>
                <a:cs typeface="JANCNF+MS-UIGothic"/>
              </a:rPr>
              <a:t>新宣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传</a:t>
            </a:r>
            <a:r>
              <a:rPr sz="2400">
                <a:solidFill>
                  <a:srgbClr val="00B6FF"/>
                </a:solidFill>
                <a:latin typeface="JANCNF+MS-UIGothic"/>
                <a:cs typeface="JANCNF+MS-UIGothic"/>
              </a:rPr>
              <a:t>方式，提高知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晓</a:t>
            </a:r>
            <a:r>
              <a:rPr sz="2400">
                <a:solidFill>
                  <a:srgbClr val="00B6FF"/>
                </a:solidFill>
                <a:latin typeface="JANCNF+MS-UIGothic"/>
                <a:cs typeface="JANCNF+MS-UIGothic"/>
              </a:rPr>
              <a:t>率和参与度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CIAGHW+IRAFET+ArialMT"/>
                <a:cs typeface="CIAGHW+IRAFET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JANCNF+MS-UIGothic"/>
                <a:cs typeface="JANCNF+MS-UIGothic"/>
              </a:rPr>
              <a:t>完善政策保障，减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轻</a:t>
            </a:r>
            <a:r>
              <a:rPr sz="2400">
                <a:solidFill>
                  <a:srgbClr val="00B6FF"/>
                </a:solidFill>
                <a:latin typeface="JANCNF+MS-UIGothic"/>
                <a:cs typeface="JANCNF+MS-UIGothic"/>
              </a:rPr>
              <a:t>家庭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负</a:t>
            </a:r>
            <a:r>
              <a:rPr sz="2400">
                <a:solidFill>
                  <a:srgbClr val="00B6FF"/>
                </a:solidFill>
                <a:latin typeface="JANCNF+MS-UIGothic"/>
                <a:cs typeface="JANCNF+MS-UIGothic"/>
              </a:rPr>
              <a:t>担</a:t>
            </a:r>
          </a:p>
          <a:p>
            <a:pPr marL="0" marR="0">
              <a:lnSpc>
                <a:spcPts val="2552"/>
              </a:lnSpc>
              <a:spcBef>
                <a:spcPts val="1767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CIAGHW+IRAFET+ArialMT"/>
                <a:cs typeface="CIAGHW+IRAFET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总结</a:t>
            </a:r>
            <a:r>
              <a:rPr sz="2400">
                <a:solidFill>
                  <a:srgbClr val="00B6FF"/>
                </a:solidFill>
                <a:latin typeface="JANCNF+MS-UIGothic"/>
                <a:cs typeface="JANCNF+MS-UIGothic"/>
              </a:rPr>
              <a:t>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497829" y="1856760"/>
            <a:ext cx="1482328" cy="4842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66D3FF"/>
                </a:solidFill>
                <a:latin typeface="GISGTM+RFHCPM+MicrosoftYaHei-Bold"/>
                <a:cs typeface="GISGTM+RFHCPM+MicrosoftYaHei-Bold"/>
              </a:rPr>
              <a:t>CATALOGUE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910329" y="3559476"/>
            <a:ext cx="5092877" cy="1206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</a:pPr>
            <a:r>
              <a:rPr sz="3800" spc="25">
                <a:solidFill>
                  <a:srgbClr val="00B6FF"/>
                </a:solidFill>
                <a:latin typeface="JANCNF+MS-UIGothic"/>
                <a:cs typeface="JANCNF+MS-UIGothic"/>
              </a:rPr>
              <a:t>征兵工作背景与意</a:t>
            </a:r>
            <a:r>
              <a:rPr sz="3800">
                <a:solidFill>
                  <a:srgbClr val="00B6FF"/>
                </a:solidFill>
                <a:latin typeface="SimSun"/>
                <a:cs typeface="SimSun"/>
              </a:rPr>
              <a:t>义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JANCNF+MS-UIGothic"/>
                <a:cs typeface="JANCNF+MS-UIGothic"/>
              </a:rPr>
              <a:t>国家政策与形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势</a:t>
            </a:r>
            <a:r>
              <a:rPr sz="3000">
                <a:solidFill>
                  <a:srgbClr val="00B6FF"/>
                </a:solidFill>
                <a:latin typeface="JANCNF+MS-UIGothic"/>
                <a:cs typeface="JANCNF+MS-UIGothic"/>
              </a:rPr>
              <a:t>分析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GISGTM+RFHCPM+MicrosoftYaHei-Bold"/>
                <a:cs typeface="GISGTM+RFHCPM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GISGTM+RFHCPM+MicrosoftYaHei-Bold"/>
                <a:cs typeface="GISGTM+RFHCPM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GISGTM+RFHCPM+MicrosoftYaHei-Bold"/>
                <a:cs typeface="GISGTM+RFHCPM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192100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B6FF"/>
                </a:solidFill>
                <a:latin typeface="JANCNF+MS-UIGothic"/>
                <a:cs typeface="JANCNF+MS-UIGothic"/>
              </a:rPr>
              <a:t>国防建</a:t>
            </a:r>
            <a:r>
              <a:rPr sz="2000" spc="23">
                <a:solidFill>
                  <a:srgbClr val="00B6FF"/>
                </a:solidFill>
                <a:latin typeface="SimSun"/>
                <a:cs typeface="SimSun"/>
              </a:rPr>
              <a:t>设</a:t>
            </a:r>
            <a:r>
              <a:rPr sz="2000" spc="25">
                <a:solidFill>
                  <a:srgbClr val="00B6FF"/>
                </a:solidFill>
                <a:latin typeface="JANCNF+MS-UIGothic"/>
                <a:cs typeface="JANCNF+MS-UIGothic"/>
              </a:rPr>
              <a:t>需求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B6FF"/>
                </a:solidFill>
                <a:latin typeface="JANCNF+MS-UIGothic"/>
                <a:cs typeface="JANCNF+MS-UIGothic"/>
              </a:rPr>
              <a:t>征兵政策</a:t>
            </a:r>
            <a:r>
              <a:rPr sz="2000" spc="25">
                <a:solidFill>
                  <a:srgbClr val="00B6FF"/>
                </a:solidFill>
                <a:latin typeface="SimSun"/>
                <a:cs typeface="SimSun"/>
              </a:rPr>
              <a:t>调</a:t>
            </a:r>
            <a:r>
              <a:rPr sz="2000">
                <a:solidFill>
                  <a:srgbClr val="00B6FF"/>
                </a:solidFill>
                <a:latin typeface="JANCNF+MS-UIGothic"/>
                <a:cs typeface="JANCNF+MS-UIGothic"/>
              </a:rPr>
              <a:t>整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2435097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B6FF"/>
                </a:solidFill>
                <a:latin typeface="JANCNF+MS-UIGothic"/>
                <a:cs typeface="JANCNF+MS-UIGothic"/>
              </a:rPr>
              <a:t>青年人口</a:t>
            </a:r>
            <a:r>
              <a:rPr sz="2000" spc="25">
                <a:solidFill>
                  <a:srgbClr val="00B6FF"/>
                </a:solidFill>
                <a:latin typeface="SimSun"/>
                <a:cs typeface="SimSun"/>
              </a:rPr>
              <a:t>结</a:t>
            </a:r>
            <a:r>
              <a:rPr sz="2000" spc="23">
                <a:solidFill>
                  <a:srgbClr val="00B6FF"/>
                </a:solidFill>
                <a:latin typeface="JANCNF+MS-UIGothic"/>
                <a:cs typeface="JANCNF+MS-UIGothic"/>
              </a:rPr>
              <a:t>构</a:t>
            </a:r>
            <a:r>
              <a:rPr sz="2000" spc="23">
                <a:solidFill>
                  <a:srgbClr val="00B6FF"/>
                </a:solidFill>
                <a:latin typeface="SimSun"/>
                <a:cs typeface="SimSun"/>
              </a:rPr>
              <a:t>变</a:t>
            </a:r>
            <a:r>
              <a:rPr sz="2000">
                <a:solidFill>
                  <a:srgbClr val="00B6FF"/>
                </a:solidFill>
                <a:latin typeface="JANCNF+MS-UIGothic"/>
                <a:cs typeface="JANCNF+MS-UIGothic"/>
              </a:rPr>
              <a:t>化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JANCNF+MS-UIGothic"/>
                <a:cs typeface="JANCNF+MS-UIGothic"/>
              </a:rPr>
              <a:t>征兵工作在我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镇</a:t>
            </a:r>
            <a:r>
              <a:rPr sz="3000">
                <a:solidFill>
                  <a:srgbClr val="00B6FF"/>
                </a:solidFill>
                <a:latin typeface="JANCNF+MS-UIGothic"/>
                <a:cs typeface="JANCNF+MS-UIGothic"/>
              </a:rPr>
              <a:t>重要性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53185" y="3825041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维护</a:t>
            </a:r>
            <a:r>
              <a:rPr sz="2300" spc="25">
                <a:solidFill>
                  <a:srgbClr val="00B6FF"/>
                </a:solidFill>
                <a:latin typeface="JANCNF+MS-UIGothic"/>
                <a:cs typeface="JANCNF+MS-UIGothic"/>
              </a:rPr>
              <a:t>国家安全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57420" y="3825041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JANCNF+MS-UIGothic"/>
                <a:cs typeface="JANCNF+MS-UIGothic"/>
              </a:rPr>
              <a:t>培养</a:t>
            </a: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优</a:t>
            </a:r>
            <a:r>
              <a:rPr sz="2300" spc="23">
                <a:solidFill>
                  <a:srgbClr val="00B6FF"/>
                </a:solidFill>
                <a:latin typeface="JANCNF+MS-UIGothic"/>
                <a:cs typeface="JANCNF+MS-UIGothic"/>
              </a:rPr>
              <a:t>秀人才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27719" y="3825041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JANCNF+MS-UIGothic"/>
                <a:cs typeface="JANCNF+MS-UIGothic"/>
              </a:rPr>
              <a:t>促</a:t>
            </a: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进</a:t>
            </a:r>
            <a:r>
              <a:rPr sz="2300" spc="25">
                <a:solidFill>
                  <a:srgbClr val="00B6FF"/>
                </a:solidFill>
                <a:latin typeface="JANCNF+MS-UIGothic"/>
                <a:cs typeface="JANCNF+MS-UIGothic"/>
              </a:rPr>
              <a:t>青年成</a:t>
            </a:r>
            <a:r>
              <a:rPr sz="2300">
                <a:solidFill>
                  <a:srgbClr val="00B6FF"/>
                </a:solidFill>
                <a:latin typeface="SimSun"/>
                <a:cs typeface="SimSun"/>
              </a:rPr>
              <a:t>长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JANCNF+MS-UIGothic"/>
                <a:cs typeface="JANCNF+MS-UIGothic"/>
              </a:rPr>
              <a:t>青年参与征兵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积</a:t>
            </a:r>
            <a:r>
              <a:rPr sz="3000">
                <a:solidFill>
                  <a:srgbClr val="00B6FF"/>
                </a:solidFill>
                <a:latin typeface="JANCNF+MS-UIGothic"/>
                <a:cs typeface="JANCNF+MS-UIGothic"/>
              </a:rPr>
              <a:t>极性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806575" y="3410489"/>
            <a:ext cx="140665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B6FF"/>
                </a:solidFill>
                <a:latin typeface="JANCNF+MS-UIGothic"/>
                <a:cs typeface="JANCNF+MS-UIGothic"/>
              </a:rPr>
              <a:t>国防意</a:t>
            </a:r>
            <a:r>
              <a:rPr sz="2000">
                <a:solidFill>
                  <a:srgbClr val="00B6FF"/>
                </a:solidFill>
                <a:latin typeface="SimSun"/>
                <a:cs typeface="SimSun"/>
              </a:rPr>
              <a:t>识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581650" y="34104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00B6FF"/>
                </a:solidFill>
                <a:latin typeface="SimSun"/>
                <a:cs typeface="SimSun"/>
              </a:rPr>
              <a:t>优</a:t>
            </a:r>
            <a:r>
              <a:rPr sz="2000" spc="25">
                <a:solidFill>
                  <a:srgbClr val="00B6FF"/>
                </a:solidFill>
                <a:latin typeface="JANCNF+MS-UIGothic"/>
                <a:cs typeface="JANCNF+MS-UIGothic"/>
              </a:rPr>
              <a:t>惠政策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347200" y="34104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00B6FF"/>
                </a:solidFill>
                <a:latin typeface="JANCNF+MS-UIGothic"/>
                <a:cs typeface="JANCNF+MS-UIGothic"/>
              </a:rPr>
              <a:t>宣</a:t>
            </a:r>
            <a:r>
              <a:rPr sz="2000" spc="25">
                <a:solidFill>
                  <a:srgbClr val="00B6FF"/>
                </a:solidFill>
                <a:latin typeface="SimSun"/>
                <a:cs typeface="SimSun"/>
              </a:rPr>
              <a:t>传动员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87425" y="4031988"/>
            <a:ext cx="2993454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JANCNF+MS-UIGothic"/>
                <a:cs typeface="JANCNF+MS-UIGothic"/>
              </a:rPr>
              <a:t>加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强</a:t>
            </a:r>
            <a:r>
              <a:rPr sz="1500">
                <a:solidFill>
                  <a:srgbClr val="FFFFFF"/>
                </a:solidFill>
                <a:latin typeface="JANCNF+MS-UIGothic"/>
                <a:cs typeface="JANCNF+MS-UIGothic"/>
              </a:rPr>
              <a:t>青年国防教育，提高国防意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识</a:t>
            </a:r>
            <a:r>
              <a:rPr sz="1500">
                <a:solidFill>
                  <a:srgbClr val="FFFFFF"/>
                </a:solidFill>
                <a:latin typeface="JANCNF+MS-UIGothic"/>
                <a:cs typeface="JANCNF+MS-UIGothic"/>
              </a:rPr>
              <a:t>，增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强</a:t>
            </a:r>
            <a:r>
              <a:rPr sz="1500">
                <a:solidFill>
                  <a:srgbClr val="FFFFFF"/>
                </a:solidFill>
                <a:latin typeface="JANCNF+MS-UIGothic"/>
                <a:cs typeface="JANCNF+MS-UIGothic"/>
              </a:rPr>
              <a:t>参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军</a:t>
            </a:r>
            <a:r>
              <a:rPr sz="1500">
                <a:solidFill>
                  <a:srgbClr val="FFFFFF"/>
                </a:solidFill>
                <a:latin typeface="JANCNF+MS-UIGothic"/>
                <a:cs typeface="JANCNF+MS-UIGothic"/>
              </a:rPr>
              <a:t>光荣感和使命感。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667250" y="4031988"/>
            <a:ext cx="3138933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JANCNF+MS-UIGothic"/>
                <a:cs typeface="JANCNF+MS-UIGothic"/>
              </a:rPr>
              <a:t>完善征兵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优</a:t>
            </a:r>
            <a:r>
              <a:rPr sz="1500">
                <a:solidFill>
                  <a:srgbClr val="FFFFFF"/>
                </a:solidFill>
                <a:latin typeface="JANCNF+MS-UIGothic"/>
                <a:cs typeface="JANCNF+MS-UIGothic"/>
              </a:rPr>
              <a:t>惠政策，如学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费补偿</a:t>
            </a:r>
            <a:r>
              <a:rPr sz="1500">
                <a:solidFill>
                  <a:srgbClr val="FFFFFF"/>
                </a:solidFill>
                <a:latin typeface="JANCNF+MS-UIGothic"/>
                <a:cs typeface="JANCNF+MS-UIGothic"/>
              </a:rPr>
              <a:t>、</a:t>
            </a:r>
          </a:p>
          <a:p>
            <a:pPr marL="9525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JANCNF+MS-UIGothic"/>
                <a:cs typeface="JANCNF+MS-UIGothic"/>
              </a:rPr>
              <a:t>就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FFFFFF"/>
                </a:solidFill>
                <a:latin typeface="JANCNF+MS-UIGothic"/>
                <a:cs typeface="JANCNF+MS-UIGothic"/>
              </a:rPr>
              <a:t>扶持等，吸引更多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优</a:t>
            </a:r>
            <a:r>
              <a:rPr sz="1500">
                <a:solidFill>
                  <a:srgbClr val="FFFFFF"/>
                </a:solidFill>
                <a:latin typeface="JANCNF+MS-UIGothic"/>
                <a:cs typeface="JANCNF+MS-UIGothic"/>
              </a:rPr>
              <a:t>秀青年</a:t>
            </a:r>
          </a:p>
          <a:p>
            <a:pPr marL="114300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JANCNF+MS-UIGothic"/>
                <a:cs typeface="JANCNF+MS-UIGothic"/>
              </a:rPr>
              <a:t>参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军</a:t>
            </a:r>
            <a:r>
              <a:rPr sz="1500">
                <a:solidFill>
                  <a:srgbClr val="FFFFFF"/>
                </a:solidFill>
                <a:latin typeface="JANCNF+MS-UIGothic"/>
                <a:cs typeface="JANCNF+MS-UIGothic"/>
              </a:rPr>
              <a:t>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528050" y="4031988"/>
            <a:ext cx="2993454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JANCNF+MS-UIGothic"/>
                <a:cs typeface="JANCNF+MS-UIGothic"/>
              </a:rPr>
              <a:t>加大宣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传</a:t>
            </a:r>
            <a:r>
              <a:rPr sz="1500">
                <a:solidFill>
                  <a:srgbClr val="FFFFFF"/>
                </a:solidFill>
                <a:latin typeface="JANCNF+MS-UIGothic"/>
                <a:cs typeface="JANCNF+MS-UIGothic"/>
              </a:rPr>
              <a:t>力度，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创</a:t>
            </a:r>
            <a:r>
              <a:rPr sz="1500">
                <a:solidFill>
                  <a:srgbClr val="FFFFFF"/>
                </a:solidFill>
                <a:latin typeface="JANCNF+MS-UIGothic"/>
                <a:cs typeface="JANCNF+MS-UIGothic"/>
              </a:rPr>
              <a:t>新宣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传</a:t>
            </a:r>
            <a:r>
              <a:rPr sz="1500">
                <a:solidFill>
                  <a:srgbClr val="FFFFFF"/>
                </a:solidFill>
                <a:latin typeface="JANCNF+MS-UIGothic"/>
                <a:cs typeface="JANCNF+MS-UIGothic"/>
              </a:rPr>
              <a:t>方式，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JANCNF+MS-UIGothic"/>
                <a:cs typeface="JANCNF+MS-UIGothic"/>
              </a:rPr>
              <a:t>提高征兵工作知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晓</a:t>
            </a:r>
            <a:r>
              <a:rPr sz="1500">
                <a:solidFill>
                  <a:srgbClr val="FFFFFF"/>
                </a:solidFill>
                <a:latin typeface="JANCNF+MS-UIGothic"/>
                <a:cs typeface="JANCNF+MS-UIGothic"/>
              </a:rPr>
              <a:t>率和影响力。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497829" y="1856760"/>
            <a:ext cx="1482328" cy="4842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66D3FF"/>
                </a:solidFill>
                <a:latin typeface="GISGTM+RFHCPM+MicrosoftYaHei-Bold"/>
                <a:cs typeface="GISGTM+RFHCPM+MicrosoftYaHei-Bold"/>
              </a:rPr>
              <a:t>CATALOGUE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423920" y="3559476"/>
            <a:ext cx="6141518" cy="1206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</a:pPr>
            <a:r>
              <a:rPr sz="3800" spc="27">
                <a:solidFill>
                  <a:srgbClr val="00B6FF"/>
                </a:solidFill>
                <a:latin typeface="JANCNF+MS-UIGothic"/>
                <a:cs typeface="JANCNF+MS-UIGothic"/>
              </a:rPr>
              <a:t>我</a:t>
            </a:r>
            <a:r>
              <a:rPr sz="3800" spc="23">
                <a:solidFill>
                  <a:srgbClr val="00B6FF"/>
                </a:solidFill>
                <a:latin typeface="SimSun"/>
                <a:cs typeface="SimSun"/>
              </a:rPr>
              <a:t>镇</a:t>
            </a:r>
            <a:r>
              <a:rPr sz="3800" spc="25">
                <a:solidFill>
                  <a:srgbClr val="00B6FF"/>
                </a:solidFill>
                <a:latin typeface="JANCNF+MS-UIGothic"/>
                <a:cs typeface="JANCNF+MS-UIGothic"/>
              </a:rPr>
              <a:t>征兵工作</a:t>
            </a:r>
            <a:r>
              <a:rPr sz="3800" spc="27">
                <a:solidFill>
                  <a:srgbClr val="00B6FF"/>
                </a:solidFill>
                <a:latin typeface="SimSun"/>
                <a:cs typeface="SimSun"/>
              </a:rPr>
              <a:t>现</a:t>
            </a:r>
            <a:r>
              <a:rPr sz="3800" spc="25">
                <a:solidFill>
                  <a:srgbClr val="00B6FF"/>
                </a:solidFill>
                <a:latin typeface="JANCNF+MS-UIGothic"/>
                <a:cs typeface="JANCNF+MS-UIGothic"/>
              </a:rPr>
              <a:t>状及</a:t>
            </a:r>
            <a:r>
              <a:rPr sz="3800" spc="27">
                <a:solidFill>
                  <a:srgbClr val="00B6FF"/>
                </a:solidFill>
                <a:latin typeface="SimSun"/>
                <a:cs typeface="SimSun"/>
              </a:rPr>
              <a:t>问题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JANCNF+MS-UIGothic"/>
                <a:cs typeface="JANCNF+MS-UIGothic"/>
              </a:rPr>
              <a:t>征兵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对</a:t>
            </a:r>
            <a:r>
              <a:rPr sz="3000">
                <a:solidFill>
                  <a:srgbClr val="00B6FF"/>
                </a:solidFill>
                <a:latin typeface="JANCNF+MS-UIGothic"/>
                <a:cs typeface="JANCNF+MS-UIGothic"/>
              </a:rPr>
              <a:t>象数量不足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209039" y="2324893"/>
            <a:ext cx="242646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4">
                <a:solidFill>
                  <a:srgbClr val="FFFFFF"/>
                </a:solidFill>
                <a:latin typeface="JANCNF+MS-UIGothic"/>
                <a:cs typeface="JANCNF+MS-UIGothic"/>
              </a:rPr>
              <a:t>适</a:t>
            </a:r>
            <a:r>
              <a:rPr sz="2000" spc="15">
                <a:solidFill>
                  <a:srgbClr val="FFFFFF"/>
                </a:solidFill>
                <a:latin typeface="SimSun"/>
                <a:cs typeface="SimSun"/>
              </a:rPr>
              <a:t>龄</a:t>
            </a:r>
            <a:r>
              <a:rPr sz="2000" spc="15">
                <a:solidFill>
                  <a:srgbClr val="FFFFFF"/>
                </a:solidFill>
                <a:latin typeface="JANCNF+MS-UIGothic"/>
                <a:cs typeface="JANCNF+MS-UIGothic"/>
              </a:rPr>
              <a:t>青年数量下降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9000490" y="2324893"/>
            <a:ext cx="242646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00B6FF"/>
                </a:solidFill>
                <a:latin typeface="JANCNF+MS-UIGothic"/>
                <a:cs typeface="JANCNF+MS-UIGothic"/>
              </a:rPr>
              <a:t>青年参</a:t>
            </a:r>
            <a:r>
              <a:rPr sz="2000" spc="14">
                <a:solidFill>
                  <a:srgbClr val="00B6FF"/>
                </a:solidFill>
                <a:latin typeface="SimSun"/>
                <a:cs typeface="SimSun"/>
              </a:rPr>
              <a:t>军</a:t>
            </a:r>
            <a:r>
              <a:rPr sz="2000" spc="15">
                <a:solidFill>
                  <a:srgbClr val="00B6FF"/>
                </a:solidFill>
                <a:latin typeface="JANCNF+MS-UIGothic"/>
                <a:cs typeface="JANCNF+MS-UIGothic"/>
              </a:rPr>
              <a:t>意愿不</a:t>
            </a:r>
            <a:r>
              <a:rPr sz="2000">
                <a:solidFill>
                  <a:srgbClr val="00B6FF"/>
                </a:solidFill>
                <a:latin typeface="SimSun"/>
                <a:cs typeface="SimSun"/>
              </a:rPr>
              <a:t>强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209039" y="3145643"/>
            <a:ext cx="3613710" cy="7372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JANCNF+MS-UIGothic"/>
                <a:cs typeface="JANCNF+MS-UIGothic"/>
              </a:rPr>
              <a:t>随着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计</a:t>
            </a:r>
            <a:r>
              <a:rPr sz="1350">
                <a:solidFill>
                  <a:srgbClr val="FFFFFF"/>
                </a:solidFill>
                <a:latin typeface="JANCNF+MS-UIGothic"/>
                <a:cs typeface="JANCNF+MS-UIGothic"/>
              </a:rPr>
              <a:t>划生育政策的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实</a:t>
            </a:r>
            <a:r>
              <a:rPr sz="1350">
                <a:solidFill>
                  <a:srgbClr val="FFFFFF"/>
                </a:solidFill>
                <a:latin typeface="JANCNF+MS-UIGothic"/>
                <a:cs typeface="JANCNF+MS-UIGothic"/>
              </a:rPr>
              <a:t>施，适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龄</a:t>
            </a:r>
            <a:r>
              <a:rPr sz="1350">
                <a:solidFill>
                  <a:srgbClr val="FFFFFF"/>
                </a:solidFill>
                <a:latin typeface="JANCNF+MS-UIGothic"/>
                <a:cs typeface="JANCNF+MS-UIGothic"/>
              </a:rPr>
              <a:t>青年人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JANCNF+MS-UIGothic"/>
                <a:cs typeface="JANCNF+MS-UIGothic"/>
              </a:rPr>
              <a:t>口数量逐年下降，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导</a:t>
            </a:r>
            <a:r>
              <a:rPr sz="1350">
                <a:solidFill>
                  <a:srgbClr val="FFFFFF"/>
                </a:solidFill>
                <a:latin typeface="JANCNF+MS-UIGothic"/>
                <a:cs typeface="JANCNF+MS-UIGothic"/>
              </a:rPr>
              <a:t>致征兵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FFFFFF"/>
                </a:solidFill>
                <a:latin typeface="JANCNF+MS-UIGothic"/>
                <a:cs typeface="JANCNF+MS-UIGothic"/>
              </a:rPr>
              <a:t>象数量不足。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941309" y="3145643"/>
            <a:ext cx="3482778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5B80"/>
                </a:solidFill>
                <a:latin typeface="JANCNF+MS-UIGothic"/>
                <a:cs typeface="JANCNF+MS-UIGothic"/>
              </a:rPr>
              <a:t>受社会</a:t>
            </a:r>
            <a:r>
              <a:rPr sz="1350">
                <a:solidFill>
                  <a:srgbClr val="005B80"/>
                </a:solidFill>
                <a:latin typeface="SimSun"/>
                <a:cs typeface="SimSun"/>
              </a:rPr>
              <a:t>环</a:t>
            </a:r>
            <a:r>
              <a:rPr sz="1350">
                <a:solidFill>
                  <a:srgbClr val="005B80"/>
                </a:solidFill>
                <a:latin typeface="JANCNF+MS-UIGothic"/>
                <a:cs typeface="JANCNF+MS-UIGothic"/>
              </a:rPr>
              <a:t>境和家庭因素影响，部分适</a:t>
            </a:r>
            <a:r>
              <a:rPr sz="1350">
                <a:solidFill>
                  <a:srgbClr val="005B80"/>
                </a:solidFill>
                <a:latin typeface="SimSun"/>
                <a:cs typeface="SimSun"/>
              </a:rPr>
              <a:t>龄</a:t>
            </a:r>
            <a:r>
              <a:rPr sz="1350">
                <a:solidFill>
                  <a:srgbClr val="005B80"/>
                </a:solidFill>
                <a:latin typeface="JANCNF+MS-UIGothic"/>
                <a:cs typeface="JANCNF+MS-UIGothic"/>
              </a:rPr>
              <a:t>青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5B80"/>
                </a:solidFill>
                <a:latin typeface="JANCNF+MS-UIGothic"/>
                <a:cs typeface="JANCNF+MS-UIGothic"/>
              </a:rPr>
              <a:t>年</a:t>
            </a:r>
            <a:r>
              <a:rPr sz="1350">
                <a:solidFill>
                  <a:srgbClr val="005B80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005B80"/>
                </a:solidFill>
                <a:latin typeface="JANCNF+MS-UIGothic"/>
                <a:cs typeface="JANCNF+MS-UIGothic"/>
              </a:rPr>
              <a:t>参</a:t>
            </a:r>
            <a:r>
              <a:rPr sz="1350">
                <a:solidFill>
                  <a:srgbClr val="005B80"/>
                </a:solidFill>
                <a:latin typeface="SimSun"/>
                <a:cs typeface="SimSun"/>
              </a:rPr>
              <a:t>军</a:t>
            </a:r>
            <a:r>
              <a:rPr sz="1350">
                <a:solidFill>
                  <a:srgbClr val="005B80"/>
                </a:solidFill>
                <a:latin typeface="JANCNF+MS-UIGothic"/>
                <a:cs typeface="JANCNF+MS-UIGothic"/>
              </a:rPr>
              <a:t>入伍的意愿不</a:t>
            </a:r>
            <a:r>
              <a:rPr sz="1350">
                <a:solidFill>
                  <a:srgbClr val="005B80"/>
                </a:solidFill>
                <a:latin typeface="SimSun"/>
                <a:cs typeface="SimSun"/>
              </a:rPr>
              <a:t>强</a:t>
            </a:r>
            <a:r>
              <a:rPr sz="1350">
                <a:solidFill>
                  <a:srgbClr val="005B80"/>
                </a:solidFill>
                <a:latin typeface="JANCNF+MS-UIGothic"/>
                <a:cs typeface="JANCNF+MS-UIGothic"/>
              </a:rPr>
              <a:t>，缺乏主</a:t>
            </a:r>
            <a:r>
              <a:rPr sz="1350">
                <a:solidFill>
                  <a:srgbClr val="005B80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005B80"/>
                </a:solidFill>
                <a:latin typeface="JANCNF+MS-UIGothic"/>
                <a:cs typeface="JANCNF+MS-UIGothic"/>
              </a:rPr>
              <a:t>性和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5B80"/>
                </a:solidFill>
                <a:latin typeface="SimSun"/>
                <a:cs typeface="SimSun"/>
              </a:rPr>
              <a:t>积</a:t>
            </a:r>
            <a:r>
              <a:rPr sz="1350">
                <a:solidFill>
                  <a:srgbClr val="005B80"/>
                </a:solidFill>
                <a:latin typeface="JANCNF+MS-UIGothic"/>
                <a:cs typeface="JANCNF+MS-UIGothic"/>
              </a:rPr>
              <a:t>极性。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400040" y="3614564"/>
            <a:ext cx="2736279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FFFF"/>
                </a:solidFill>
                <a:latin typeface="GISGTM+RFHCPM+MicrosoftYaHei-Bold"/>
                <a:cs typeface="GISGTM+RFHCPM+MicrosoftYaHei-Bold"/>
              </a:rPr>
              <a:t>VS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JANCNF+MS-UIGothic"/>
                <a:cs typeface="JANCNF+MS-UIGothic"/>
              </a:rPr>
              <a:t>征兵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对</a:t>
            </a:r>
            <a:r>
              <a:rPr sz="3000">
                <a:solidFill>
                  <a:srgbClr val="00B6FF"/>
                </a:solidFill>
                <a:latin typeface="JANCNF+MS-UIGothic"/>
                <a:cs typeface="JANCNF+MS-UIGothic"/>
              </a:rPr>
              <a:t>象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质</a:t>
            </a:r>
            <a:r>
              <a:rPr sz="3000">
                <a:solidFill>
                  <a:srgbClr val="00B6FF"/>
                </a:solidFill>
                <a:latin typeface="JANCNF+MS-UIGothic"/>
                <a:cs typeface="JANCNF+MS-UIGothic"/>
              </a:rPr>
              <a:t>量参差不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齐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5319" y="1473196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JANCNF+MS-UIGothic"/>
                <a:cs typeface="JANCNF+MS-UIGothic"/>
              </a:rPr>
              <a:t>文化素</a:t>
            </a:r>
            <a:r>
              <a:rPr sz="1550" spc="25">
                <a:solidFill>
                  <a:srgbClr val="00B6FF"/>
                </a:solidFill>
                <a:latin typeface="SimSun"/>
                <a:cs typeface="SimSun"/>
              </a:rPr>
              <a:t>质</a:t>
            </a:r>
            <a:r>
              <a:rPr sz="1550" spc="25">
                <a:solidFill>
                  <a:srgbClr val="00B6FF"/>
                </a:solidFill>
                <a:latin typeface="JANCNF+MS-UIGothic"/>
                <a:cs typeface="JANCNF+MS-UIGothic"/>
              </a:rPr>
              <a:t>偏低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93419" y="4044946"/>
            <a:ext cx="16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FFF"/>
                </a:solidFill>
                <a:latin typeface="JANCNF+MS-UIGothic"/>
                <a:cs typeface="JANCNF+MS-UIGothic"/>
              </a:rPr>
              <a:t>身体素</a:t>
            </a:r>
            <a:r>
              <a:rPr sz="1550" spc="25">
                <a:solidFill>
                  <a:srgbClr val="FFFFFF"/>
                </a:solidFill>
                <a:latin typeface="SimSun"/>
                <a:cs typeface="SimSun"/>
              </a:rPr>
              <a:t>质</a:t>
            </a:r>
            <a:r>
              <a:rPr sz="1550" spc="25">
                <a:solidFill>
                  <a:srgbClr val="FFFFFF"/>
                </a:solidFill>
                <a:latin typeface="JANCNF+MS-UIGothic"/>
                <a:cs typeface="JANCNF+MS-UIGothic"/>
              </a:rPr>
              <a:t>不达</a:t>
            </a:r>
            <a:r>
              <a:rPr sz="1550">
                <a:solidFill>
                  <a:srgbClr val="FFFFFF"/>
                </a:solidFill>
                <a:latin typeface="SimSun"/>
                <a:cs typeface="SimSun"/>
              </a:rPr>
              <a:t>标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93419" y="4451838"/>
            <a:ext cx="3088444" cy="1045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JANCNF+MS-UIGothic"/>
                <a:cs typeface="JANCNF+MS-UIGothic"/>
              </a:rPr>
              <a:t>部分征兵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FFFFFF"/>
                </a:solidFill>
                <a:latin typeface="JANCNF+MS-UIGothic"/>
                <a:cs typeface="JANCNF+MS-UIGothic"/>
              </a:rPr>
              <a:t>象的身体素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FFFFFF"/>
                </a:solidFill>
                <a:latin typeface="JANCNF+MS-UIGothic"/>
                <a:cs typeface="JANCNF+MS-UIGothic"/>
              </a:rPr>
              <a:t>不达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标</a:t>
            </a:r>
            <a:r>
              <a:rPr sz="1350">
                <a:solidFill>
                  <a:srgbClr val="FFFFFF"/>
                </a:solidFill>
                <a:latin typeface="JANCNF+MS-UIGothic"/>
                <a:cs typeface="JANCNF+MS-UIGothic"/>
              </a:rPr>
              <a:t>，存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JANCNF+MS-UIGothic"/>
                <a:cs typeface="JANCNF+MS-UIGothic"/>
              </a:rPr>
              <a:t>在近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视</a:t>
            </a:r>
            <a:r>
              <a:rPr sz="1350">
                <a:solidFill>
                  <a:srgbClr val="FFFFFF"/>
                </a:solidFill>
                <a:latin typeface="JANCNF+MS-UIGothic"/>
                <a:cs typeface="JANCNF+MS-UIGothic"/>
              </a:rPr>
              <a:t>、肥胖等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问题</a:t>
            </a:r>
            <a:r>
              <a:rPr sz="1350">
                <a:solidFill>
                  <a:srgbClr val="FFFFFF"/>
                </a:solidFill>
                <a:latin typeface="JANCNF+MS-UIGothic"/>
                <a:cs typeface="JANCNF+MS-UIGothic"/>
              </a:rPr>
              <a:t>，不符合征兵体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检标</a:t>
            </a:r>
            <a:r>
              <a:rPr sz="1350">
                <a:solidFill>
                  <a:srgbClr val="FFFFFF"/>
                </a:solidFill>
                <a:latin typeface="JANCNF+MS-UIGothic"/>
                <a:cs typeface="JANCNF+MS-UIGothic"/>
              </a:rPr>
              <a:t>准。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JANCNF+MS-UIGothic"/>
                <a:cs typeface="JANCNF+MS-UIGothic"/>
              </a:rPr>
              <a:t>征兵宣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传</a:t>
            </a:r>
            <a:r>
              <a:rPr sz="3000">
                <a:solidFill>
                  <a:srgbClr val="00B6FF"/>
                </a:solidFill>
                <a:latin typeface="JANCNF+MS-UIGothic"/>
                <a:cs typeface="JANCNF+MS-UIGothic"/>
              </a:rPr>
              <a:t>手段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单</a:t>
            </a:r>
            <a:r>
              <a:rPr sz="3000">
                <a:solidFill>
                  <a:srgbClr val="00B6FF"/>
                </a:solidFill>
                <a:latin typeface="JANCNF+MS-UIGothic"/>
                <a:cs typeface="JANCNF+MS-UIGothic"/>
              </a:rPr>
              <a:t>一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730" y="1757481"/>
            <a:ext cx="279714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JANCNF+MS-UIGothic"/>
                <a:cs typeface="JANCNF+MS-UIGothic"/>
              </a:rPr>
              <a:t>宣</a:t>
            </a: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传</a:t>
            </a:r>
            <a:r>
              <a:rPr sz="2300" spc="25">
                <a:solidFill>
                  <a:srgbClr val="00B6FF"/>
                </a:solidFill>
                <a:latin typeface="JANCNF+MS-UIGothic"/>
                <a:cs typeface="JANCNF+MS-UIGothic"/>
              </a:rPr>
              <a:t>形式缺乏</a:t>
            </a: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创</a:t>
            </a:r>
            <a:r>
              <a:rPr sz="2300">
                <a:solidFill>
                  <a:srgbClr val="00B6FF"/>
                </a:solidFill>
                <a:latin typeface="JANCNF+MS-UIGothic"/>
                <a:cs typeface="JANCNF+MS-UIGothic"/>
              </a:rPr>
              <a:t>新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13435" y="4291766"/>
            <a:ext cx="279714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JANCNF+MS-UIGothic"/>
                <a:cs typeface="JANCNF+MS-UIGothic"/>
              </a:rPr>
              <a:t>宣</a:t>
            </a: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传</a:t>
            </a:r>
            <a:r>
              <a:rPr sz="2300" spc="25">
                <a:solidFill>
                  <a:srgbClr val="00B6FF"/>
                </a:solidFill>
                <a:latin typeface="JANCNF+MS-UIGothic"/>
                <a:cs typeface="JANCNF+MS-UIGothic"/>
              </a:rPr>
              <a:t>内容不</a:t>
            </a: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够</a:t>
            </a:r>
            <a:r>
              <a:rPr sz="2300" spc="25">
                <a:solidFill>
                  <a:srgbClr val="00B6FF"/>
                </a:solidFill>
                <a:latin typeface="JANCNF+MS-UIGothic"/>
                <a:cs typeface="JANCNF+MS-UIGothic"/>
              </a:rPr>
              <a:t>深入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JANCNF+MS-UIGothic"/>
                <a:cs typeface="JANCNF+MS-UIGothic"/>
              </a:rPr>
              <a:t>家庭因素影响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较</a:t>
            </a:r>
            <a:r>
              <a:rPr sz="3000">
                <a:solidFill>
                  <a:srgbClr val="00B6FF"/>
                </a:solidFill>
                <a:latin typeface="JANCNF+MS-UIGothic"/>
                <a:cs typeface="JANCNF+MS-UIGothic"/>
              </a:rPr>
              <a:t>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385559" y="1691163"/>
            <a:ext cx="3235007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00B6FF"/>
                </a:solidFill>
                <a:latin typeface="JANCNF+MS-UIGothic"/>
                <a:cs typeface="JANCNF+MS-UIGothic"/>
              </a:rPr>
              <a:t>家庭期望与青年意愿不符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385559" y="4208938"/>
            <a:ext cx="242646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00B6FF"/>
                </a:solidFill>
                <a:latin typeface="JANCNF+MS-UIGothic"/>
                <a:cs typeface="JANCNF+MS-UIGothic"/>
              </a:rPr>
              <a:t>家庭</a:t>
            </a:r>
            <a:r>
              <a:rPr sz="2000" spc="15">
                <a:solidFill>
                  <a:srgbClr val="00B6FF"/>
                </a:solidFill>
                <a:latin typeface="SimSun"/>
                <a:cs typeface="SimSun"/>
              </a:rPr>
              <a:t>经济压</a:t>
            </a:r>
            <a:r>
              <a:rPr sz="2000" spc="14">
                <a:solidFill>
                  <a:srgbClr val="00B6FF"/>
                </a:solidFill>
                <a:latin typeface="JANCNF+MS-UIGothic"/>
                <a:cs typeface="JANCNF+MS-UIGothic"/>
              </a:rPr>
              <a:t>力</a:t>
            </a:r>
            <a:r>
              <a:rPr sz="2000" spc="15">
                <a:solidFill>
                  <a:srgbClr val="00B6FF"/>
                </a:solidFill>
                <a:latin typeface="SimSun"/>
                <a:cs typeface="SimSun"/>
              </a:rPr>
              <a:t>较</a:t>
            </a:r>
            <a:r>
              <a:rPr sz="2000">
                <a:solidFill>
                  <a:srgbClr val="00B6FF"/>
                </a:solidFill>
                <a:latin typeface="JANCNF+MS-UIGothic"/>
                <a:cs typeface="JANCNF+MS-UIGothic"/>
              </a:rPr>
              <a:t>大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497829" y="1856760"/>
            <a:ext cx="1482328" cy="4842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66D3FF"/>
                </a:solidFill>
                <a:latin typeface="GISGTM+RFHCPM+MicrosoftYaHei-Bold"/>
                <a:cs typeface="GISGTM+RFHCPM+MicrosoftYaHei-Bold"/>
              </a:rPr>
              <a:t>CATALOGUE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938779" y="3559476"/>
            <a:ext cx="7258714" cy="1206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</a:pPr>
            <a:r>
              <a:rPr sz="3800" spc="27">
                <a:solidFill>
                  <a:srgbClr val="00B6FF"/>
                </a:solidFill>
                <a:latin typeface="JANCNF+MS-UIGothic"/>
                <a:cs typeface="JANCNF+MS-UIGothic"/>
              </a:rPr>
              <a:t>困</a:t>
            </a:r>
            <a:r>
              <a:rPr sz="3800" spc="23">
                <a:solidFill>
                  <a:srgbClr val="00B6FF"/>
                </a:solidFill>
                <a:latin typeface="SimSun"/>
                <a:cs typeface="SimSun"/>
              </a:rPr>
              <a:t>难</a:t>
            </a:r>
            <a:r>
              <a:rPr sz="3800" spc="25">
                <a:solidFill>
                  <a:srgbClr val="00B6FF"/>
                </a:solidFill>
                <a:latin typeface="JANCNF+MS-UIGothic"/>
                <a:cs typeface="JANCNF+MS-UIGothic"/>
              </a:rPr>
              <a:t>原因剖析及</a:t>
            </a:r>
            <a:r>
              <a:rPr sz="3800" spc="25">
                <a:solidFill>
                  <a:srgbClr val="00B6FF"/>
                </a:solidFill>
                <a:latin typeface="SimSun"/>
                <a:cs typeface="SimSun"/>
              </a:rPr>
              <a:t>应对</a:t>
            </a:r>
            <a:r>
              <a:rPr sz="3800" spc="25">
                <a:solidFill>
                  <a:srgbClr val="00B6FF"/>
                </a:solidFill>
                <a:latin typeface="JANCNF+MS-UIGothic"/>
                <a:cs typeface="JANCNF+MS-UIGothic"/>
              </a:rPr>
              <a:t>措施建</a:t>
            </a:r>
            <a:r>
              <a:rPr sz="3800">
                <a:solidFill>
                  <a:srgbClr val="00B6FF"/>
                </a:solidFill>
                <a:latin typeface="SimSun"/>
                <a:cs typeface="SimSun"/>
              </a:rPr>
              <a:t>议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JANCNF+MS-UIGothic"/>
                <a:cs typeface="JANCNF+MS-UIGothic"/>
              </a:rPr>
              <a:t>社会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环</a:t>
            </a:r>
            <a:r>
              <a:rPr sz="3000">
                <a:solidFill>
                  <a:srgbClr val="00B6FF"/>
                </a:solidFill>
                <a:latin typeface="JANCNF+MS-UIGothic"/>
                <a:cs typeface="JANCNF+MS-UIGothic"/>
              </a:rPr>
              <a:t>境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变</a:t>
            </a:r>
            <a:r>
              <a:rPr sz="3000">
                <a:solidFill>
                  <a:srgbClr val="00B6FF"/>
                </a:solidFill>
                <a:latin typeface="JANCNF+MS-UIGothic"/>
                <a:cs typeface="JANCNF+MS-UIGothic"/>
              </a:rPr>
              <a:t>化影响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414894" y="1544121"/>
            <a:ext cx="1616188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JANCNF+MS-UIGothic"/>
                <a:cs typeface="JANCNF+MS-UIGothic"/>
              </a:rPr>
              <a:t>就</a:t>
            </a: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业</a:t>
            </a:r>
            <a:r>
              <a:rPr sz="2300" spc="25">
                <a:solidFill>
                  <a:srgbClr val="00B6FF"/>
                </a:solidFill>
                <a:latin typeface="JANCNF+MS-UIGothic"/>
                <a:cs typeface="JANCNF+MS-UIGothic"/>
              </a:rPr>
              <a:t>机会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2021839" y="225722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经济压</a:t>
            </a:r>
            <a:r>
              <a:rPr sz="2300">
                <a:solidFill>
                  <a:srgbClr val="00B6FF"/>
                </a:solidFill>
                <a:latin typeface="JANCNF+MS-UIGothic"/>
                <a:cs typeface="JANCNF+MS-UIGothic"/>
              </a:rPr>
              <a:t>力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735694" y="4350186"/>
            <a:ext cx="1616188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JANCNF+MS-UIGothic"/>
                <a:cs typeface="JANCNF+MS-UIGothic"/>
              </a:rPr>
              <a:t>价</a:t>
            </a: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值观</a:t>
            </a:r>
            <a:r>
              <a:rPr sz="2300">
                <a:solidFill>
                  <a:srgbClr val="00B6FF"/>
                </a:solidFill>
                <a:latin typeface="JANCNF+MS-UIGothic"/>
                <a:cs typeface="JANCNF+MS-UIGothic"/>
              </a:rPr>
              <a:t>念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6959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JANCNF+MS-UIGothic"/>
                <a:cs typeface="JANCNF+MS-UIGothic"/>
              </a:rPr>
              <a:t>教育水平提高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对</a:t>
            </a:r>
            <a:r>
              <a:rPr sz="3000">
                <a:solidFill>
                  <a:srgbClr val="00B6FF"/>
                </a:solidFill>
                <a:latin typeface="JANCNF+MS-UIGothic"/>
                <a:cs typeface="JANCNF+MS-UIGothic"/>
              </a:rPr>
              <a:t>征兵要求提高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08710" y="158857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JANCNF+MS-UIGothic"/>
                <a:cs typeface="JANCNF+MS-UIGothic"/>
              </a:rPr>
              <a:t>学</a:t>
            </a: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历门槛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108710" y="3197661"/>
            <a:ext cx="1616189" cy="23672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JANCNF+MS-UIGothic"/>
                <a:cs typeface="JANCNF+MS-UIGothic"/>
              </a:rPr>
              <a:t>身体素</a:t>
            </a:r>
            <a:r>
              <a:rPr sz="2300">
                <a:solidFill>
                  <a:srgbClr val="00B6FF"/>
                </a:solidFill>
                <a:latin typeface="SimSun"/>
                <a:cs typeface="SimSun"/>
              </a:rPr>
              <a:t>质</a:t>
            </a:r>
          </a:p>
          <a:p>
            <a:pPr marL="0" marR="0">
              <a:lnSpc>
                <a:spcPts val="2300"/>
              </a:lnSpc>
              <a:spcBef>
                <a:spcPts val="1059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JANCNF+MS-UIGothic"/>
                <a:cs typeface="JANCNF+MS-UIGothic"/>
              </a:rPr>
              <a:t>心理素</a:t>
            </a:r>
            <a:r>
              <a:rPr sz="2300">
                <a:solidFill>
                  <a:srgbClr val="00B6FF"/>
                </a:solidFill>
                <a:latin typeface="SimSun"/>
                <a:cs typeface="SimSun"/>
              </a:rPr>
              <a:t>质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6959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JANCNF+MS-UIGothic"/>
                <a:cs typeface="JANCNF+MS-UIGothic"/>
              </a:rPr>
              <a:t>家庭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观</a:t>
            </a:r>
            <a:r>
              <a:rPr sz="3000">
                <a:solidFill>
                  <a:srgbClr val="00B6FF"/>
                </a:solidFill>
                <a:latin typeface="JANCNF+MS-UIGothic"/>
                <a:cs typeface="JANCNF+MS-UIGothic"/>
              </a:rPr>
              <a:t>念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转变导</a:t>
            </a:r>
            <a:r>
              <a:rPr sz="3000">
                <a:solidFill>
                  <a:srgbClr val="00B6FF"/>
                </a:solidFill>
                <a:latin typeface="JANCNF+MS-UIGothic"/>
                <a:cs typeface="JANCNF+MS-UIGothic"/>
              </a:rPr>
              <a:t>致支持度下降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423669" y="1640363"/>
            <a:ext cx="140284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JANCNF+MS-UIGothic"/>
                <a:cs typeface="JANCNF+MS-UIGothic"/>
              </a:rPr>
              <a:t>家庭期望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423669" y="2400038"/>
            <a:ext cx="7594029" cy="48834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JANCNF+MS-UIGothic"/>
                <a:cs typeface="JANCNF+MS-UIGothic"/>
              </a:rPr>
              <a:t>部分家庭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FFFFFF"/>
                </a:solidFill>
                <a:latin typeface="JANCNF+MS-UIGothic"/>
                <a:cs typeface="JANCNF+MS-UIGothic"/>
              </a:rPr>
              <a:t>子女的期望从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传统</a:t>
            </a:r>
            <a:r>
              <a:rPr sz="1500">
                <a:solidFill>
                  <a:srgbClr val="FFFFFF"/>
                </a:solidFill>
                <a:latin typeface="JANCNF+MS-UIGothic"/>
                <a:cs typeface="JANCNF+MS-UIGothic"/>
              </a:rPr>
              <a:t>的</a:t>
            </a:r>
            <a:r>
              <a:rPr sz="1500">
                <a:solidFill>
                  <a:srgbClr val="FFFFFF"/>
                </a:solidFill>
                <a:latin typeface="CAJMGN+GHIASE+MicrosoftYaHei"/>
                <a:cs typeface="CAJMGN+GHIASE+MicrosoftYaHei"/>
              </a:rPr>
              <a:t>“</a:t>
            </a:r>
            <a:r>
              <a:rPr sz="1500">
                <a:solidFill>
                  <a:srgbClr val="FFFFFF"/>
                </a:solidFill>
                <a:latin typeface="JANCNF+MS-UIGothic"/>
                <a:cs typeface="JANCNF+MS-UIGothic"/>
              </a:rPr>
              <a:t>从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军报</a:t>
            </a:r>
            <a:r>
              <a:rPr sz="1500">
                <a:solidFill>
                  <a:srgbClr val="FFFFFF"/>
                </a:solidFill>
                <a:latin typeface="JANCNF+MS-UIGothic"/>
                <a:cs typeface="JANCNF+MS-UIGothic"/>
              </a:rPr>
              <a:t>国</a:t>
            </a:r>
            <a:r>
              <a:rPr sz="1500">
                <a:solidFill>
                  <a:srgbClr val="FFFFFF"/>
                </a:solidFill>
                <a:latin typeface="CAJMGN+GHIASE+MicrosoftYaHei"/>
                <a:cs typeface="CAJMGN+GHIASE+MicrosoftYaHei"/>
              </a:rPr>
              <a:t>”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转变为</a:t>
            </a:r>
            <a:r>
              <a:rPr sz="1500">
                <a:solidFill>
                  <a:srgbClr val="FFFFFF"/>
                </a:solidFill>
                <a:latin typeface="JANCNF+MS-UIGothic"/>
                <a:cs typeface="JANCNF+MS-UIGothic"/>
              </a:rPr>
              <a:t>追求个人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FFFFFF"/>
                </a:solidFill>
                <a:latin typeface="JANCNF+MS-UIGothic"/>
                <a:cs typeface="JANCNF+MS-UIGothic"/>
              </a:rPr>
              <a:t>展和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职业</a:t>
            </a:r>
            <a:r>
              <a:rPr sz="1500">
                <a:solidFill>
                  <a:srgbClr val="FFFFFF"/>
                </a:solidFill>
                <a:latin typeface="JANCNF+MS-UIGothic"/>
                <a:cs typeface="JANCNF+MS-UIGothic"/>
              </a:rPr>
              <a:t>成功。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411605" y="4359433"/>
            <a:ext cx="140284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00B6FF"/>
                </a:solidFill>
                <a:latin typeface="JANCNF+MS-UIGothic"/>
                <a:cs typeface="JANCNF+MS-UIGothic"/>
              </a:rPr>
              <a:t>安全</a:t>
            </a:r>
            <a:r>
              <a:rPr sz="2000" spc="15">
                <a:solidFill>
                  <a:srgbClr val="00B6FF"/>
                </a:solidFill>
                <a:latin typeface="SimSun"/>
                <a:cs typeface="SimSun"/>
              </a:rPr>
              <a:t>顾虑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411605" y="5094343"/>
            <a:ext cx="686320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5B80"/>
                </a:solidFill>
                <a:latin typeface="JANCNF+MS-UIGothic"/>
                <a:cs typeface="JANCNF+MS-UIGothic"/>
              </a:rPr>
              <a:t>一些家庭担心子女在服兵役期</a:t>
            </a:r>
            <a:r>
              <a:rPr sz="1500">
                <a:solidFill>
                  <a:srgbClr val="005B80"/>
                </a:solidFill>
                <a:latin typeface="SimSun"/>
                <a:cs typeface="SimSun"/>
              </a:rPr>
              <a:t>间</a:t>
            </a:r>
            <a:r>
              <a:rPr sz="1500">
                <a:solidFill>
                  <a:srgbClr val="005B80"/>
                </a:solidFill>
                <a:latin typeface="JANCNF+MS-UIGothic"/>
                <a:cs typeface="JANCNF+MS-UIGothic"/>
              </a:rPr>
              <a:t>的安全和健康</a:t>
            </a:r>
            <a:r>
              <a:rPr sz="1500">
                <a:solidFill>
                  <a:srgbClr val="005B80"/>
                </a:solidFill>
                <a:latin typeface="SimSun"/>
                <a:cs typeface="SimSun"/>
              </a:rPr>
              <a:t>问题</a:t>
            </a:r>
            <a:r>
              <a:rPr sz="1500">
                <a:solidFill>
                  <a:srgbClr val="005B80"/>
                </a:solidFill>
                <a:latin typeface="JANCNF+MS-UIGothic"/>
                <a:cs typeface="JANCNF+MS-UIGothic"/>
              </a:rPr>
              <a:t>，</a:t>
            </a:r>
            <a:r>
              <a:rPr sz="1500">
                <a:solidFill>
                  <a:srgbClr val="005B8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05B80"/>
                </a:solidFill>
                <a:latin typeface="JANCNF+MS-UIGothic"/>
                <a:cs typeface="JANCNF+MS-UIGothic"/>
              </a:rPr>
              <a:t>征兵持保留</a:t>
            </a:r>
            <a:r>
              <a:rPr sz="1500">
                <a:solidFill>
                  <a:srgbClr val="005B80"/>
                </a:solidFill>
                <a:latin typeface="SimSun"/>
                <a:cs typeface="SimSun"/>
              </a:rPr>
              <a:t>态</a:t>
            </a:r>
            <a:r>
              <a:rPr sz="1500">
                <a:solidFill>
                  <a:srgbClr val="005B80"/>
                </a:solidFill>
                <a:latin typeface="JANCNF+MS-UIGothic"/>
                <a:cs typeface="JANCNF+MS-UIGothic"/>
              </a:rPr>
              <a:t>度。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2578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针对</a:t>
            </a:r>
            <a:r>
              <a:rPr sz="3000">
                <a:solidFill>
                  <a:srgbClr val="00B6FF"/>
                </a:solidFill>
                <a:latin typeface="JANCNF+MS-UIGothic"/>
                <a:cs typeface="JANCNF+MS-UIGothic"/>
              </a:rPr>
              <a:t>不同困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难</a:t>
            </a:r>
            <a:r>
              <a:rPr sz="3000">
                <a:solidFill>
                  <a:srgbClr val="00B6FF"/>
                </a:solidFill>
                <a:latin typeface="JANCNF+MS-UIGothic"/>
                <a:cs typeface="JANCNF+MS-UIGothic"/>
              </a:rPr>
              <a:t>制定相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应</a:t>
            </a:r>
            <a:r>
              <a:rPr sz="3000">
                <a:solidFill>
                  <a:srgbClr val="00B6FF"/>
                </a:solidFill>
                <a:latin typeface="JANCNF+MS-UIGothic"/>
                <a:cs typeface="JANCNF+MS-UIGothic"/>
              </a:rPr>
              <a:t>策略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409825" y="2105655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JANCNF+MS-UIGothic"/>
                <a:cs typeface="JANCNF+MS-UIGothic"/>
              </a:rPr>
              <a:t>宣</a:t>
            </a:r>
            <a:r>
              <a:rPr sz="1550" spc="25">
                <a:solidFill>
                  <a:srgbClr val="00B6FF"/>
                </a:solidFill>
                <a:latin typeface="SimSun"/>
                <a:cs typeface="SimSun"/>
              </a:rPr>
              <a:t>传</a:t>
            </a:r>
            <a:r>
              <a:rPr sz="1550" spc="25">
                <a:solidFill>
                  <a:srgbClr val="00B6FF"/>
                </a:solidFill>
                <a:latin typeface="JANCNF+MS-UIGothic"/>
                <a:cs typeface="JANCNF+MS-UIGothic"/>
              </a:rPr>
              <a:t>教育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963659" y="2139946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JANCNF+MS-UIGothic"/>
                <a:cs typeface="JANCNF+MS-UIGothic"/>
              </a:rPr>
              <a:t>拓展渠道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3209925" y="3155168"/>
            <a:ext cx="371028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JANCNF+MS-UIGothic"/>
                <a:cs typeface="JANCNF+MS-UIGothic"/>
              </a:rPr>
              <a:t>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2032000" y="4764401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JANCNF+MS-UIGothic"/>
                <a:cs typeface="JANCNF+MS-UIGothic"/>
              </a:rPr>
              <a:t>政策扶持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9507219" y="4764401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SimSun"/>
                <a:cs typeface="SimSun"/>
              </a:rPr>
              <a:t>优</a:t>
            </a:r>
            <a:r>
              <a:rPr sz="1550" spc="25">
                <a:solidFill>
                  <a:srgbClr val="00B6FF"/>
                </a:solidFill>
                <a:latin typeface="JANCNF+MS-UIGothic"/>
                <a:cs typeface="JANCNF+MS-UIGothic"/>
              </a:rPr>
              <a:t>化</a:t>
            </a:r>
            <a:r>
              <a:rPr sz="1550" spc="25">
                <a:solidFill>
                  <a:srgbClr val="00B6FF"/>
                </a:solidFill>
                <a:latin typeface="SimSun"/>
                <a:cs typeface="SimSun"/>
              </a:rPr>
              <a:t>选</a:t>
            </a:r>
            <a:r>
              <a:rPr sz="1550">
                <a:solidFill>
                  <a:srgbClr val="00B6FF"/>
                </a:solidFill>
                <a:latin typeface="JANCNF+MS-UIGothic"/>
                <a:cs typeface="JANCNF+MS-UIGothic"/>
              </a:rPr>
              <a:t>拔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https://d.book118.com/085103323141011101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6">
      <vt:lpstr>Arial</vt:lpstr>
      <vt:lpstr>Calibri</vt:lpstr>
      <vt:lpstr>JANCNF+MS-UIGothic</vt:lpstr>
      <vt:lpstr>SimSun</vt:lpstr>
      <vt:lpstr>CIAGHW+IRAFET+ArialMT</vt:lpstr>
      <vt:lpstr>Times New Roman</vt:lpstr>
      <vt:lpstr>GISGTM+RFHCPM+MicrosoftYaHei-Bold</vt:lpstr>
      <vt:lpstr>CAJMGN+GHIASE+MicrosoftYaHei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2024-09-09T21:42:55.007</cp:lastPrinted>
  <dcterms:created xsi:type="dcterms:W3CDTF">2024-09-09T13:42:55Z</dcterms:created>
  <dcterms:modified xsi:type="dcterms:W3CDTF">2024-09-09T13:42:56Z</dcterms:modified>
</cp:coreProperties>
</file>