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6C0712-BED5-4D54-8208-63451F365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CADCC-1F89-4FB2-B792-AD788F1DE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84F36E-E1C1-4F44-9031-F4EE818B7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4697FE-75D6-4D91-829B-CDB69CBB81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F778AA-3684-49FB-8EB0-0E7FAB6C6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05C674-23D7-4F89-8224-51F3FFE6B1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DC77CA-A220-4182-9AE0-E1FEFB7E9E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B17296-8E26-4BB5-9A38-FA9AE20974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5F6F6-7B65-44C8-B461-648C93E720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E09732-945D-43A6-9C09-16EF0833E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15F13-BCA1-4325-BE5B-B3009DFF6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13001004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证券投资学教学大纲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股票投资分析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债券投资分析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基金投资分析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衍生品投资分析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证券投资组合管理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证券投资基本概念与原理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证券投资是指企业或个人用积累起来的货币购买股票、债券等有价证券，借以获得收益的行为。</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证券投资分类：根据不同的标准，证券投资可分为不同的类别，如按投资期限长短，可分为长期投资和短期投资；按投资性质，可分为价值型投资、成长型投资和平衡型投资等。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证券市场功能与组成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证券市场功能</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包括融资功能、资本定价功能、资本配置功能和风险分散功能等。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证券市场组成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证券市场由证券发行市场和证券交易市场两部分组成。前者又称一级市场或初级市场，后者称二级市场或次级市场。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包括证券交易的时间、价格、方式等规定。其中，证券交易所在正常交易时间之外开设的交易时间称为“盘后交易”。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证券交易制度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开户-&gt;委托-&gt;竞价-&gt;成交-&gt;结算。投资者需在证券公司开设证券账户和资金账户，并通过证券公司进行委托买卖。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证券交易流程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证券交易制度与流程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证券投资风险</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系统性风险和非系统性风险。系统性风险是指由于某种全局性的共同因素引起的投资收益的可能变动，如政策风险、经济周期波动风险等。非系统性风险是指只对某个行业或个别公司的证券产生影响的风险，如公司经营风险、财务风险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证券投资收益</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股息收入、资本利得和公积金转增收益等。其中，股息收入是指投资者从上市公司利润分配中获得的收益；资本利得是指投资者在资产售出前所获得的超过购买价的收益；公积金转增收益则是上市公司以公积金向投资者转增股本所带来的收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证券投资风险与收益</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股票投资分析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股票的特点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收益性、风险性、流动性、永久性。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普通股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享有公司决策参与权、收益权、处置权等基本权利，风险与收益相对较高。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优先股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享有优先分红权，但通常不参与公司决策，风险与收益相对较低。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股票种类与特点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绝对估值法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通过预测公司未来自由现金流、贴现率等指标，计算公司内在价值。</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相对估值法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通过比较类似公司或行业的市盈率、市净率等指标，评估公司相对价值。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股票估值方法的应用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在投资决策中，结合绝对估值法和相对估值法，对公司进行全面评估，挖掘具有投资价值的股票。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股票估值方法及应用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88" r="1668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趋势线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移动平均线</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成交量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其他技术指标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股票技术分析指标介绍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通过连接股价波动的高点或低点，判断股价趋势的方向。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反映市场交易的活跃程度，对股价的涨跌具有重要影响。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反映股价在一定时期内的平均变动趋势，帮助投资者判断买卖时机。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如MACD、KDJ等，通过不同的计算方法和表现形式，为投资者提供多样化的分析视角。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包括价值投资、成长投资、指数投资等多种策略，投资者应根据自身风险承受能力和市场情况选择合适的策略。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建立止损止盈机制，控制仓位和资金分配，降低单一股票的投资风险。同时，通过分散投资、对冲交易等方式，降低整体投资组合的风险水平。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股票投资策略与风险管理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投资策略</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债券投资分析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由中央政府或地方政府发行的债券，信用等级高，风险低。</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政府债券</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由企业发行的债券，根据企业信用等级不同，风险与收益各异。</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企业债券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可在特定条件下转换为股票的债券，具有股性和债性双重特点。</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可转换债券</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以低于面值的价格发行，到期按面值偿还，期间不支付利息的债券。</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零息债券</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债券种类与特点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现值计算法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通过折现率将未来现金流折算至当前价值，从而得出债券的合理价格。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市场比较法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参考市场上相似债券的交易价格，对目标债券进行估值。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期权调整利差法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针对含权债券的估值方法，通过模拟未来利率路径计算期权价值，并调整利差得出债券价格。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债券估值方法及应用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久期管理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通过调整债券组合的平均久期，控制利率风险，实现收益与风险的平衡。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凸度管理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利用债券价格与利率之间的非线性关系，优化组合配置，提高收益潜力。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信用利差管理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根据信用利差的变化，调整不同信用等级债券的配置比例，降低信用风险。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债券投资组合管理技巧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https://d.book118.com/085130010042011120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2024-09-22T15:43:57.395</cp:lastPrinted>
  <dcterms:created xsi:type="dcterms:W3CDTF">2024-09-22T07:43:57Z</dcterms:created>
  <dcterms:modified xsi:type="dcterms:W3CDTF">2024-09-22T07:43:59Z</dcterms:modified>
</cp:coreProperties>
</file>