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7562850" cy="106934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43B20-2FBC-4E8E-92A2-73068E5CA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34A3F-736C-43F4-800B-A253B9FFA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0EF15-5984-4014-8343-2E21FB62B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6CACD-B84C-434D-A51B-7D69FE416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F01CA2-0A86-4B45-8731-E7146EA00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3037DE-1583-46B0-B8CC-5F3336A71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6E6762-1A96-4BB6-9233-8DEEB37EC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AE06C-5A29-400C-9420-EE4706C73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1BF60-C36F-47B5-90B8-6F4A5C8C4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5FF45-2C36-4B4A-AFF2-639979FCA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762F1-915E-4C6F-8749-C065F05F2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2031310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/>
          <p:nvPr/>
        </p:nvSpPr>
        <p:spPr>
          <a:xfrm>
            <a:off x="1138243" y="1304841"/>
            <a:ext cx="5285740" cy="68192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42"/>
              </a:lnSpc>
            </a:pPr>
            <a:endParaRPr lang="Arial" altLang="Arial" sz="100"/>
          </a:p>
          <a:p>
            <a:pPr marL="2367914" algn="l" rtl="0" eaLnBrk="0">
              <a:lnSpc>
                <a:spcPct val="93000"/>
              </a:lnSpc>
            </a:pPr>
            <a:r>
              <a:rPr sz="2600" b="1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目录</a:t>
            </a:r>
            <a:endParaRPr lang="SimSun" altLang="SimSun" sz="2600"/>
          </a:p>
          <a:p>
            <a:pPr algn="l" rtl="0" eaLnBrk="0">
              <a:lnSpc>
                <a:spcPct val="164000"/>
              </a:lnSpc>
            </a:pPr>
            <a:endParaRPr lang="Arial" altLang="Arial" sz="1000"/>
          </a:p>
          <a:p>
            <a:pPr marL="13970" algn="l" rtl="0" eaLnBrk="0">
              <a:lnSpc>
                <a:spcPct val="91000"/>
              </a:lnSpc>
              <a:spcBef>
                <a:spcPts val="367"/>
              </a:spcBef>
            </a:pP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第一单元训练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...................................1</a:t>
            </a:r>
            <a:endParaRPr lang="SimSun" altLang="SimSun" sz="12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32"/>
              </a:spcBef>
            </a:pPr>
            <a:r>
              <a:rPr sz="1100" kern="0" spc="4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参考答案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...............................4</a:t>
            </a:r>
            <a:endParaRPr lang="SimSun" altLang="SimSun" sz="11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3970" algn="l" rtl="0" eaLnBrk="0">
              <a:lnSpc>
                <a:spcPct val="91000"/>
              </a:lnSpc>
              <a:spcBef>
                <a:spcPts val="363"/>
              </a:spcBef>
            </a:pP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第二单元训练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...................................5</a:t>
            </a:r>
            <a:endParaRPr lang="SimSun" altLang="SimSun" sz="12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32"/>
              </a:spcBef>
            </a:pP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</a:t>
            </a:r>
            <a:r>
              <a:rPr sz="11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考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............................................................... 8</a:t>
            </a:r>
            <a:endParaRPr lang="SimSun" altLang="SimSun" sz="11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3970" algn="l" rtl="0" eaLnBrk="0">
              <a:lnSpc>
                <a:spcPct val="91000"/>
              </a:lnSpc>
              <a:spcBef>
                <a:spcPts val="363"/>
              </a:spcBef>
            </a:pP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第三单元训练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...................................9</a:t>
            </a:r>
            <a:endParaRPr lang="SimSun" altLang="SimSun" sz="12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32"/>
              </a:spcBef>
            </a:pP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</a:t>
            </a:r>
            <a:r>
              <a:rPr sz="1100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考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......12</a:t>
            </a:r>
            <a:endParaRPr lang="SimSun" altLang="SimSun" sz="11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3970" algn="l" rtl="0" eaLnBrk="0">
              <a:lnSpc>
                <a:spcPct val="91000"/>
              </a:lnSpc>
              <a:spcBef>
                <a:spcPts val="363"/>
              </a:spcBef>
            </a:pP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第四单元训练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13</a:t>
            </a:r>
            <a:endParaRPr lang="SimSun" altLang="SimSun" sz="12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32"/>
              </a:spcBef>
            </a:pP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</a:t>
            </a:r>
            <a:r>
              <a:rPr sz="1100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考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......16</a:t>
            </a:r>
            <a:endParaRPr lang="SimSun" altLang="SimSun" sz="11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3970" algn="l" rtl="0" eaLnBrk="0">
              <a:lnSpc>
                <a:spcPct val="91000"/>
              </a:lnSpc>
              <a:spcBef>
                <a:spcPts val="363"/>
              </a:spcBef>
            </a:pP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第五单元训练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17</a:t>
            </a:r>
            <a:endParaRPr lang="SimSun" altLang="SimSun" sz="12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32"/>
              </a:spcBef>
            </a:pP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</a:t>
            </a:r>
            <a:r>
              <a:rPr sz="1100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考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......19</a:t>
            </a:r>
            <a:endParaRPr lang="SimSun" altLang="SimSun" sz="11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3970" algn="l" rtl="0" eaLnBrk="0">
              <a:lnSpc>
                <a:spcPct val="92000"/>
              </a:lnSpc>
              <a:spcBef>
                <a:spcPts val="362"/>
              </a:spcBef>
            </a:pP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第六单元训练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</a:t>
            </a:r>
            <a:endParaRPr lang="SimSun" altLang="SimSun" sz="12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31"/>
              </a:spcBef>
            </a:pP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</a:t>
            </a:r>
            <a:r>
              <a:rPr sz="1100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考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......23</a:t>
            </a:r>
            <a:endParaRPr lang="SimSun" altLang="SimSun" sz="11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3970" algn="l" rtl="0" eaLnBrk="0">
              <a:lnSpc>
                <a:spcPct val="91000"/>
              </a:lnSpc>
              <a:spcBef>
                <a:spcPts val="363"/>
              </a:spcBef>
            </a:pP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第七单元训练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24</a:t>
            </a:r>
            <a:endParaRPr lang="SimSun" altLang="SimSun" sz="12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32"/>
              </a:spcBef>
            </a:pP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</a:t>
            </a:r>
            <a:r>
              <a:rPr sz="1100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考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......27</a:t>
            </a:r>
            <a:endParaRPr lang="SimSun" altLang="SimSun" sz="11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3970" algn="l" rtl="0" eaLnBrk="0">
              <a:lnSpc>
                <a:spcPct val="91000"/>
              </a:lnSpc>
              <a:spcBef>
                <a:spcPts val="363"/>
              </a:spcBef>
            </a:pP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第八单元训练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28</a:t>
            </a:r>
            <a:endParaRPr lang="SimSun" altLang="SimSun" sz="12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200"/>
          </a:p>
          <a:p>
            <a:pPr marL="12700" algn="l" rtl="0" eaLnBrk="0">
              <a:lnSpc>
                <a:spcPts val="1463"/>
              </a:lnSpc>
              <a:spcBef>
                <a:spcPts val="1"/>
              </a:spcBef>
            </a:pP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</a:t>
            </a:r>
            <a:r>
              <a:rPr sz="1100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考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答</a:t>
            </a:r>
            <a:r>
              <a:rPr sz="11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r>
              <a:rPr sz="11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........................................................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......31</a:t>
            </a:r>
            <a:endParaRPr lang="SimSun" altLang="SimSun" sz="1100"/>
          </a:p>
        </p:txBody>
      </p:sp>
      <p:sp>
        <p:nvSpPr>
          <p:cNvPr id="4" name="textbox 4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年人教版小学三年级下册同步单元测试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6"/>
          <p:cNvSpPr/>
          <p:nvPr/>
        </p:nvSpPr>
        <p:spPr>
          <a:xfrm>
            <a:off x="1132575" y="4356188"/>
            <a:ext cx="5297804" cy="4909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63"/>
              </a:lnSpc>
            </a:pPr>
            <a:endParaRPr lang="Arial" altLang="Arial" sz="100"/>
          </a:p>
          <a:p>
            <a:pPr marL="13970" algn="l" rtl="0" eaLnBrk="0">
              <a:lnSpc>
                <a:spcPct val="91000"/>
              </a:lnSpc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……就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凡是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…都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endParaRPr lang="Microsoft YaHei" altLang="Microsoft YaHei" sz="1200"/>
          </a:p>
          <a:p>
            <a:pPr marL="12700" algn="l" rtl="0" eaLnBrk="0">
              <a:lnSpc>
                <a:spcPct val="82000"/>
              </a:lnSpc>
              <a:spcBef>
                <a:spcPts val="134"/>
              </a:spcBef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不光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…都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  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是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…还是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endParaRPr lang="Microsoft YaHei" altLang="Microsoft YaHei" sz="1200"/>
          </a:p>
          <a:p>
            <a:pPr marL="30480" algn="l" rtl="0" eaLnBrk="0">
              <a:lnSpc>
                <a:spcPts val="1488"/>
              </a:lnSpc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)有复眼的昆虫,视觉(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)很灵敏。</a:t>
            </a:r>
            <a:endParaRPr lang="Microsoft YaHei" altLang="Microsoft YaHei" sz="1200"/>
          </a:p>
          <a:p>
            <a:pPr marL="19684" algn="l" rtl="0" eaLnBrk="0">
              <a:lnSpc>
                <a:spcPct val="99000"/>
              </a:lnSpc>
              <a:spcBef>
                <a:spcPts val="3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清早,我到公园去玩,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)进门(          )闻到一阵清香。</a:t>
            </a:r>
            <a:endParaRPr lang="Microsoft YaHei" altLang="Microsoft YaHei" sz="1200"/>
          </a:p>
          <a:p>
            <a:pPr marL="20954" algn="l" rtl="0" eaLnBrk="0">
              <a:lnSpc>
                <a:spcPct val="99000"/>
              </a:lnSpc>
              <a:spcBef>
                <a:spcPts val="3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)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是我一朵,一池的荷花(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)在舞蹈。</a:t>
            </a:r>
            <a:endParaRPr lang="Microsoft YaHei" altLang="Microsoft YaHei" sz="1200"/>
          </a:p>
          <a:p>
            <a:pPr marL="17145" algn="l" rtl="0" eaLnBrk="0">
              <a:lnSpc>
                <a:spcPct val="98000"/>
              </a:lnSpc>
              <a:spcBef>
                <a:spcPts val="11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)每个小眼睛都看到一个小形象,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合成一个大形象?(          )每个</a:t>
            </a:r>
            <a:endParaRPr lang="Microsoft YaHei" altLang="Microsoft YaHei" sz="1200"/>
          </a:p>
          <a:p>
            <a:pPr marL="14604" algn="l" rtl="0" eaLnBrk="0">
              <a:lnSpc>
                <a:spcPts val="1482"/>
              </a:lnSpc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小眼睛看到形象的一部分,合成一个完整的形象?</a:t>
            </a:r>
            <a:endParaRPr lang="Microsoft YaHei" altLang="Microsoft YaHei" sz="1200"/>
          </a:p>
          <a:p>
            <a:pPr marL="15875" algn="l" rtl="0" eaLnBrk="0">
              <a:lnSpc>
                <a:spcPct val="84000"/>
              </a:lnSpc>
              <a:spcBef>
                <a:spcPts val="97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六、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先把词语补充完整,再任选其中一个词语造句。</a:t>
            </a:r>
            <a:endParaRPr lang="Microsoft YaHei" altLang="Microsoft YaHei" sz="1200"/>
          </a:p>
          <a:p>
            <a:pPr marL="12700" algn="l" rtl="0" eaLnBrk="0">
              <a:lnSpc>
                <a:spcPts val="1549"/>
              </a:lnSpc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光(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)夺目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随风(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)动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亮无比</a:t>
            </a:r>
            <a:endParaRPr lang="Microsoft YaHei" altLang="Microsoft YaHei" sz="1200"/>
          </a:p>
          <a:p>
            <a:pPr marL="13970" algn="l" rtl="0" eaLnBrk="0">
              <a:lnSpc>
                <a:spcPts val="1449"/>
              </a:lnSpc>
              <a:spcBef>
                <a:spcPts val="61"/>
              </a:spcBef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轻(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)有力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)光粼粼  烂(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)无比</a:t>
            </a:r>
            <a:endParaRPr lang="Microsoft YaHei" altLang="Microsoft YaHei" sz="1200"/>
          </a:p>
          <a:p>
            <a:pPr marL="15875" algn="l" rtl="0" eaLnBrk="0">
              <a:lnSpc>
                <a:spcPct val="91000"/>
              </a:lnSpc>
              <a:spcBef>
                <a:spcPts val="1432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七、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按要求写句子。</a:t>
            </a:r>
            <a:endParaRPr lang="Microsoft YaHei" altLang="Microsoft YaHei" sz="1200"/>
          </a:p>
          <a:p>
            <a:pPr marL="14604" indent="15240" algn="l" rtl="0" eaLnBrk="0">
              <a:lnSpc>
                <a:spcPct val="99000"/>
              </a:lnSpc>
              <a:spcBef>
                <a:spcPts val="106"/>
              </a:spcBef>
            </a:pP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一身乌黑的羽毛,一对轻快有力的翅膀,加上剪刀似的尾巴,凑成了那样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可爱的活泼的小燕子。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(照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样子,仿写句子)</a:t>
            </a:r>
            <a:endParaRPr lang="Microsoft YaHei" altLang="Microsoft YaHei" sz="1200"/>
          </a:p>
          <a:p>
            <a:pPr marL="12700" indent="1270" algn="l" rtl="0" eaLnBrk="0">
              <a:lnSpc>
                <a:spcPct val="91000"/>
              </a:lnSpc>
              <a:spcBef>
                <a:spcPts val="3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一身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的毛,一对</a:t>
            </a:r>
            <a:r>
              <a:rPr sz="1200" kern="0" spc="-3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的耳朵,加上</a:t>
            </a:r>
            <a:r>
              <a:rPr sz="1200" kern="0" spc="-3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的眼睛,凑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成了</a:t>
            </a:r>
            <a:r>
              <a:rPr sz="1200" kern="0" spc="-3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200" kern="0" spc="-2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的小兔子。</a:t>
            </a:r>
            <a:endParaRPr lang="Microsoft YaHei" altLang="Microsoft YaHei" sz="1200"/>
          </a:p>
          <a:p>
            <a:pPr marL="19684" algn="l" rtl="0" eaLnBrk="0">
              <a:lnSpc>
                <a:spcPts val="1549"/>
              </a:lnSpc>
              <a:spcBef>
                <a:spcPts val="18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荷叶挨挨挤挤的,像一个个碧绿的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大圆盘。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(仿写比喻句)</a:t>
            </a:r>
            <a:endParaRPr lang="Microsoft YaHei" altLang="Microsoft YaHei" sz="1200"/>
          </a:p>
          <a:p>
            <a:pPr marL="20954" algn="l" rtl="0" eaLnBrk="0">
              <a:lnSpc>
                <a:spcPts val="2844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蜻蜓飞过来,告诉我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清早飞行的快乐。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(仿写拟人句)</a:t>
            </a:r>
            <a:endParaRPr lang="Microsoft YaHei" altLang="Microsoft YaHei" sz="1200"/>
          </a:p>
          <a:p>
            <a:pPr marL="13334" indent="3810" algn="l" rtl="0" eaLnBrk="0">
              <a:lnSpc>
                <a:spcPct val="96000"/>
              </a:lnSpc>
              <a:spcBef>
                <a:spcPts val="1534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春天阳光普照,山河无比秀丽</a:t>
            </a: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,清风徐来,带着花草的芳香。这种景象让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得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想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甫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绝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》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里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诗: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</a:t>
            </a:r>
            <a:r>
              <a:rPr sz="1200" kern="0" spc="-3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  <a:p>
            <a:pPr marL="12700" algn="l" rtl="0" eaLnBrk="0">
              <a:lnSpc>
                <a:spcPct val="82000"/>
              </a:lnSpc>
              <a:spcBef>
                <a:spcPts val="125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八、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课内阅读。</a:t>
            </a:r>
            <a:endParaRPr lang="Microsoft YaHei" altLang="Microsoft YaHei" sz="1200"/>
          </a:p>
          <a:p>
            <a:pPr marL="13334" algn="l" rtl="0" eaLnBrk="0">
              <a:lnSpc>
                <a:spcPts val="1569"/>
              </a:lnSpc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荷花(节选)</a:t>
            </a:r>
            <a:endParaRPr lang="Microsoft YaHei" altLang="Microsoft YaHei" sz="1200"/>
          </a:p>
          <a:p>
            <a:pPr marL="13334" algn="l" rtl="0" eaLnBrk="0">
              <a:lnSpc>
                <a:spcPct val="95000"/>
              </a:lnSpc>
              <a:spcBef>
                <a:spcPts val="89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荷花已经开了不少了。</a:t>
            </a:r>
            <a:r>
              <a:rPr sz="1200" u="sng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荷叶挨挨挤挤的,像一个个碧绿的大圆盘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r>
              <a:rPr sz="1200" u="sng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白荷花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在这些大圆盘之间冒出来。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有的才展开两三片花瓣儿。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有的花瓣儿全展</a:t>
            </a:r>
            <a:endParaRPr lang="Microsoft YaHei" altLang="Microsoft YaHei" sz="1200"/>
          </a:p>
        </p:txBody>
      </p:sp>
      <p:sp>
        <p:nvSpPr>
          <p:cNvPr id="8" name="textbox 8"/>
          <p:cNvSpPr/>
          <p:nvPr/>
        </p:nvSpPr>
        <p:spPr>
          <a:xfrm>
            <a:off x="1132743" y="918057"/>
            <a:ext cx="5298440" cy="1821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89"/>
              </a:lnSpc>
            </a:pPr>
            <a:endParaRPr lang="Arial" altLang="Arial" sz="100"/>
          </a:p>
          <a:p>
            <a:pPr marL="2141220" algn="l" rtl="0" eaLnBrk="0">
              <a:lnSpc>
                <a:spcPct val="91000"/>
              </a:lnSpc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第一单元训练</a:t>
            </a:r>
            <a:endParaRPr lang="Microsoft YaHei" altLang="Microsoft YaHei" sz="1200"/>
          </a:p>
          <a:p>
            <a:pPr marL="13970" algn="l" rtl="0" eaLnBrk="0">
              <a:lnSpc>
                <a:spcPct val="84000"/>
              </a:lnSpc>
              <a:spcBef>
                <a:spcPts val="1533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一、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给加点字选择正确的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读音,用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”标出。</a:t>
            </a:r>
            <a:endParaRPr lang="Microsoft YaHei" altLang="Microsoft YaHei" sz="1200"/>
          </a:p>
          <a:p>
            <a:pPr marL="13334" indent="635" algn="l" rtl="0" eaLnBrk="0">
              <a:lnSpc>
                <a:spcPts val="1455"/>
              </a:lnSpc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减少(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ji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ǎ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xi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án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伶俐(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línɡ lìnɡ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 疲倦(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ju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ǎ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ju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àn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闲散(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sǎ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àn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木杆(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gā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ǎn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圆晕(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yū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y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ùn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2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纤细(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qi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ā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xi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ān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挨挨挤挤(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āi ái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12700" algn="l" rtl="0" eaLnBrk="0">
              <a:lnSpc>
                <a:spcPts val="1482"/>
              </a:lnSpc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饱胀(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zh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ǎnɡ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zh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ànɡ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 凡是(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fá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12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f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àn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2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仿佛(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fó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fú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 翩翩起舞(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bi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ā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p</a:t>
            </a:r>
            <a:r>
              <a:rPr sz="1200" kern="0" spc="-4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ān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15875" algn="l" rtl="0" eaLnBrk="0">
              <a:lnSpc>
                <a:spcPct val="84000"/>
              </a:lnSpc>
              <a:spcBef>
                <a:spcPts val="97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二、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读拼音,写词语。</a:t>
            </a:r>
            <a:endParaRPr lang="Microsoft YaHei" altLang="Microsoft YaHei" sz="1200"/>
          </a:p>
          <a:p>
            <a:pPr marL="13334" algn="l" rtl="0" eaLnBrk="0">
              <a:lnSpc>
                <a:spcPts val="1488"/>
              </a:lnSpc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春回大地,万物复苏,冰雪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ró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ng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hu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à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),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xī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shu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ǐ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)叮咚,微</a:t>
            </a:r>
            <a:endParaRPr lang="Microsoft YaHei" altLang="Microsoft YaHei" sz="1200"/>
          </a:p>
          <a:p>
            <a:pPr marL="13334" algn="l" rtl="0" eaLnBrk="0">
              <a:lnSpc>
                <a:spcPct val="98000"/>
              </a:lnSpc>
              <a:spcBef>
                <a:spcPts val="11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风轻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fú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),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yà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zi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    )低飞,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yu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ā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y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ā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ng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    )静睡,蒌蒿满</a:t>
            </a:r>
            <a:endParaRPr lang="Microsoft YaHei" altLang="Microsoft YaHei" sz="1200"/>
          </a:p>
          <a:p>
            <a:pPr marL="12700" algn="l" rtl="0" eaLnBrk="0">
              <a:lnSpc>
                <a:spcPts val="1482"/>
              </a:lnSpc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地,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lú yá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)新生。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这一切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xí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ng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)成了烂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漫无比的春天。</a:t>
            </a:r>
            <a:endParaRPr lang="Microsoft YaHei" altLang="Microsoft YaHei" sz="1200"/>
          </a:p>
        </p:txBody>
      </p:sp>
      <p:sp>
        <p:nvSpPr>
          <p:cNvPr id="10" name="textbox 10"/>
          <p:cNvSpPr/>
          <p:nvPr/>
        </p:nvSpPr>
        <p:spPr>
          <a:xfrm>
            <a:off x="1136431" y="2728264"/>
            <a:ext cx="4187190" cy="1108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15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三掠</a:t>
            </a:r>
            <a:r>
              <a:rPr sz="1800" kern="0" spc="-40" baseline="13573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</a:t>
            </a:r>
            <a:r>
              <a:rPr sz="1800" kern="0" spc="-40" baseline="13573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一比,</a:t>
            </a:r>
            <a:r>
              <a:rPr sz="1800" kern="0" spc="-40" baseline="778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800" kern="0" spc="-40" baseline="7786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再组词</a:t>
            </a:r>
            <a:r>
              <a:rPr sz="1800" kern="0" spc="-40" baseline="13573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r>
              <a:rPr sz="1800" kern="0" spc="-40" baseline="-3788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</a:t>
            </a:r>
            <a:r>
              <a:rPr sz="1800" kern="0" spc="-50" baseline="-378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800" kern="0" spc="-50" baseline="-378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</a:t>
            </a:r>
            <a:r>
              <a:rPr sz="1800" kern="0" spc="-50" baseline="-3788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</a:t>
            </a:r>
            <a:r>
              <a:rPr sz="1800" kern="0" spc="-50" baseline="-378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800" kern="0" spc="-50" baseline="-378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800" baseline="-3788"/>
          </a:p>
          <a:p>
            <a:pPr algn="l" rtl="0" eaLnBrk="0">
              <a:lnSpc>
                <a:spcPct val="180000"/>
              </a:lnSpc>
            </a:pPr>
            <a:endParaRPr lang="Arial" altLang="Arial" sz="1000"/>
          </a:p>
          <a:p>
            <a:pPr algn="r" rtl="0" eaLnBrk="0">
              <a:lnSpc>
                <a:spcPts val="1488"/>
              </a:lnSpc>
              <a:spcBef>
                <a:spcPts val="365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小狗的鼻子真(灵活   灵敏),老远就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闻到了狗粮的气味。</a:t>
            </a:r>
            <a:endParaRPr lang="Microsoft YaHei" altLang="Microsoft YaHei" sz="1200"/>
          </a:p>
          <a:p>
            <a:pPr marL="17145" indent="-1270" algn="l" rtl="0" eaLnBrk="0">
              <a:lnSpc>
                <a:spcPct val="104000"/>
              </a:lnSpc>
              <a:spcBef>
                <a:spcPts val="3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我们在上学的路上唱着(轻巧   轻快)的歌曲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。          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一只只游船(荡漾   飘荡)在美丽的西湖上。</a:t>
            </a:r>
            <a:endParaRPr lang="Microsoft YaHei" altLang="Microsoft YaHei" sz="1200"/>
          </a:p>
        </p:txBody>
      </p:sp>
      <p:sp>
        <p:nvSpPr>
          <p:cNvPr id="12" name="textbox 12"/>
          <p:cNvSpPr/>
          <p:nvPr/>
        </p:nvSpPr>
        <p:spPr>
          <a:xfrm>
            <a:off x="1134922" y="3785462"/>
            <a:ext cx="3873500" cy="581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587"/>
              </a:lnSpc>
            </a:pPr>
            <a:endParaRPr lang="Arial" altLang="Arial" sz="100"/>
          </a:p>
          <a:p>
            <a:pPr marL="19050" indent="-4444" algn="l" rtl="0" eaLnBrk="0">
              <a:lnSpc>
                <a:spcPct val="106000"/>
              </a:lnSpc>
            </a:pPr>
            <a:r>
              <a:rPr sz="12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我说,吃马铃薯嫩叶的瓢虫,你们就不能改改(品味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吗?</a:t>
            </a:r>
            <a:endParaRPr lang="Microsoft YaHei" altLang="Microsoft YaHei" sz="1200"/>
          </a:p>
          <a:p>
            <a:pPr marL="12700" algn="l" rtl="0" eaLnBrk="0">
              <a:lnSpc>
                <a:spcPct val="90000"/>
              </a:lnSpc>
              <a:spcBef>
                <a:spcPts val="12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五、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选择合适的关联词语填空。</a:t>
            </a:r>
            <a:endParaRPr lang="Microsoft YaHei" altLang="Microsoft YaHei" sz="1200"/>
          </a:p>
        </p:txBody>
      </p:sp>
      <p:sp>
        <p:nvSpPr>
          <p:cNvPr id="14" name="textbox 14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年人教版小学三年级下册同步单元测试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16" name="path"/>
          <p:cNvSpPr/>
          <p:nvPr/>
        </p:nvSpPr>
        <p:spPr>
          <a:xfrm>
            <a:off x="2594953" y="2725254"/>
            <a:ext cx="77546" cy="561975"/>
          </a:xfrm>
          <a:custGeom>
            <a:rect l="0" t="0" r="0" b="0"/>
            <a:pathLst>
              <a:path w="122" h="885">
                <a:moveTo>
                  <a:pt x="0" y="436"/>
                </a:moveTo>
                <a:cubicBezTo>
                  <a:pt x="14" y="435"/>
                  <a:pt x="25" y="428"/>
                  <a:pt x="33" y="413"/>
                </a:cubicBezTo>
                <a:cubicBezTo>
                  <a:pt x="42" y="399"/>
                  <a:pt x="46" y="377"/>
                  <a:pt x="46" y="347"/>
                </a:cubicBezTo>
                <a:cubicBezTo>
                  <a:pt x="46" y="334"/>
                  <a:pt x="43" y="309"/>
                  <a:pt x="38" y="274"/>
                </a:cubicBezTo>
                <a:cubicBezTo>
                  <a:pt x="33" y="238"/>
                  <a:pt x="31" y="209"/>
                  <a:pt x="31" y="187"/>
                </a:cubicBezTo>
                <a:cubicBezTo>
                  <a:pt x="31" y="133"/>
                  <a:pt x="39" y="90"/>
                  <a:pt x="55" y="57"/>
                </a:cubicBezTo>
                <a:cubicBezTo>
                  <a:pt x="71" y="24"/>
                  <a:pt x="93" y="5"/>
                  <a:pt x="122" y="0"/>
                </a:cubicBezTo>
                <a:lnTo>
                  <a:pt x="122" y="12"/>
                </a:lnTo>
                <a:cubicBezTo>
                  <a:pt x="112" y="14"/>
                  <a:pt x="103" y="19"/>
                  <a:pt x="94" y="28"/>
                </a:cubicBezTo>
                <a:cubicBezTo>
                  <a:pt x="86" y="36"/>
                  <a:pt x="79" y="47"/>
                  <a:pt x="74" y="60"/>
                </a:cubicBezTo>
                <a:cubicBezTo>
                  <a:pt x="68" y="74"/>
                  <a:pt x="63" y="90"/>
                  <a:pt x="60" y="108"/>
                </a:cubicBezTo>
                <a:cubicBezTo>
                  <a:pt x="57" y="127"/>
                  <a:pt x="56" y="147"/>
                  <a:pt x="56" y="170"/>
                </a:cubicBezTo>
                <a:cubicBezTo>
                  <a:pt x="56" y="188"/>
                  <a:pt x="58" y="217"/>
                  <a:pt x="62" y="256"/>
                </a:cubicBezTo>
                <a:cubicBezTo>
                  <a:pt x="67" y="296"/>
                  <a:pt x="69" y="321"/>
                  <a:pt x="69" y="331"/>
                </a:cubicBezTo>
                <a:cubicBezTo>
                  <a:pt x="69" y="361"/>
                  <a:pt x="65" y="386"/>
                  <a:pt x="55" y="405"/>
                </a:cubicBezTo>
                <a:cubicBezTo>
                  <a:pt x="45" y="424"/>
                  <a:pt x="35" y="436"/>
                  <a:pt x="24" y="440"/>
                </a:cubicBezTo>
                <a:lnTo>
                  <a:pt x="24" y="444"/>
                </a:lnTo>
                <a:cubicBezTo>
                  <a:pt x="35" y="448"/>
                  <a:pt x="45" y="459"/>
                  <a:pt x="55" y="479"/>
                </a:cubicBezTo>
                <a:cubicBezTo>
                  <a:pt x="65" y="498"/>
                  <a:pt x="69" y="522"/>
                  <a:pt x="69" y="553"/>
                </a:cubicBezTo>
                <a:cubicBezTo>
                  <a:pt x="69" y="558"/>
                  <a:pt x="67" y="584"/>
                  <a:pt x="62" y="630"/>
                </a:cubicBezTo>
                <a:cubicBezTo>
                  <a:pt x="58" y="676"/>
                  <a:pt x="56" y="704"/>
                  <a:pt x="56" y="713"/>
                </a:cubicBezTo>
                <a:cubicBezTo>
                  <a:pt x="56" y="737"/>
                  <a:pt x="57" y="757"/>
                  <a:pt x="60" y="776"/>
                </a:cubicBezTo>
                <a:cubicBezTo>
                  <a:pt x="63" y="794"/>
                  <a:pt x="67" y="810"/>
                  <a:pt x="73" y="824"/>
                </a:cubicBezTo>
                <a:cubicBezTo>
                  <a:pt x="79" y="838"/>
                  <a:pt x="87" y="849"/>
                  <a:pt x="95" y="857"/>
                </a:cubicBezTo>
                <a:cubicBezTo>
                  <a:pt x="103" y="865"/>
                  <a:pt x="112" y="870"/>
                  <a:pt x="122" y="873"/>
                </a:cubicBezTo>
                <a:lnTo>
                  <a:pt x="122" y="885"/>
                </a:lnTo>
                <a:cubicBezTo>
                  <a:pt x="96" y="881"/>
                  <a:pt x="75" y="864"/>
                  <a:pt x="57" y="832"/>
                </a:cubicBezTo>
                <a:cubicBezTo>
                  <a:pt x="40" y="800"/>
                  <a:pt x="31" y="760"/>
                  <a:pt x="31" y="709"/>
                </a:cubicBezTo>
                <a:cubicBezTo>
                  <a:pt x="31" y="689"/>
                  <a:pt x="33" y="658"/>
                  <a:pt x="38" y="616"/>
                </a:cubicBezTo>
                <a:cubicBezTo>
                  <a:pt x="43" y="574"/>
                  <a:pt x="46" y="547"/>
                  <a:pt x="46" y="536"/>
                </a:cubicBezTo>
                <a:cubicBezTo>
                  <a:pt x="46" y="508"/>
                  <a:pt x="42" y="486"/>
                  <a:pt x="33" y="471"/>
                </a:cubicBezTo>
                <a:cubicBezTo>
                  <a:pt x="25" y="456"/>
                  <a:pt x="14" y="449"/>
                  <a:pt x="0" y="449"/>
                </a:cubicBezTo>
                <a:lnTo>
                  <a:pt x="0" y="436"/>
                </a:ln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path"/>
          <p:cNvSpPr/>
          <p:nvPr/>
        </p:nvSpPr>
        <p:spPr>
          <a:xfrm>
            <a:off x="1152232" y="2725254"/>
            <a:ext cx="77546" cy="561975"/>
          </a:xfrm>
          <a:custGeom>
            <a:rect l="0" t="0" r="0" b="0"/>
            <a:pathLst>
              <a:path w="122" h="885">
                <a:moveTo>
                  <a:pt x="0" y="436"/>
                </a:moveTo>
                <a:cubicBezTo>
                  <a:pt x="14" y="435"/>
                  <a:pt x="25" y="428"/>
                  <a:pt x="33" y="413"/>
                </a:cubicBezTo>
                <a:cubicBezTo>
                  <a:pt x="42" y="399"/>
                  <a:pt x="46" y="377"/>
                  <a:pt x="46" y="347"/>
                </a:cubicBezTo>
                <a:cubicBezTo>
                  <a:pt x="46" y="334"/>
                  <a:pt x="43" y="309"/>
                  <a:pt x="38" y="274"/>
                </a:cubicBezTo>
                <a:cubicBezTo>
                  <a:pt x="33" y="238"/>
                  <a:pt x="31" y="209"/>
                  <a:pt x="31" y="187"/>
                </a:cubicBezTo>
                <a:cubicBezTo>
                  <a:pt x="31" y="133"/>
                  <a:pt x="39" y="90"/>
                  <a:pt x="55" y="57"/>
                </a:cubicBezTo>
                <a:cubicBezTo>
                  <a:pt x="71" y="24"/>
                  <a:pt x="93" y="5"/>
                  <a:pt x="122" y="0"/>
                </a:cubicBezTo>
                <a:lnTo>
                  <a:pt x="122" y="12"/>
                </a:lnTo>
                <a:cubicBezTo>
                  <a:pt x="112" y="14"/>
                  <a:pt x="103" y="19"/>
                  <a:pt x="94" y="28"/>
                </a:cubicBezTo>
                <a:cubicBezTo>
                  <a:pt x="86" y="36"/>
                  <a:pt x="79" y="47"/>
                  <a:pt x="74" y="60"/>
                </a:cubicBezTo>
                <a:cubicBezTo>
                  <a:pt x="68" y="74"/>
                  <a:pt x="63" y="90"/>
                  <a:pt x="60" y="108"/>
                </a:cubicBezTo>
                <a:cubicBezTo>
                  <a:pt x="57" y="127"/>
                  <a:pt x="56" y="147"/>
                  <a:pt x="56" y="170"/>
                </a:cubicBezTo>
                <a:cubicBezTo>
                  <a:pt x="56" y="188"/>
                  <a:pt x="58" y="217"/>
                  <a:pt x="62" y="256"/>
                </a:cubicBezTo>
                <a:cubicBezTo>
                  <a:pt x="67" y="296"/>
                  <a:pt x="69" y="321"/>
                  <a:pt x="69" y="331"/>
                </a:cubicBezTo>
                <a:cubicBezTo>
                  <a:pt x="69" y="361"/>
                  <a:pt x="65" y="386"/>
                  <a:pt x="55" y="405"/>
                </a:cubicBezTo>
                <a:cubicBezTo>
                  <a:pt x="45" y="424"/>
                  <a:pt x="35" y="436"/>
                  <a:pt x="24" y="440"/>
                </a:cubicBezTo>
                <a:lnTo>
                  <a:pt x="24" y="444"/>
                </a:lnTo>
                <a:cubicBezTo>
                  <a:pt x="35" y="448"/>
                  <a:pt x="45" y="459"/>
                  <a:pt x="55" y="479"/>
                </a:cubicBezTo>
                <a:cubicBezTo>
                  <a:pt x="65" y="498"/>
                  <a:pt x="69" y="522"/>
                  <a:pt x="69" y="553"/>
                </a:cubicBezTo>
                <a:cubicBezTo>
                  <a:pt x="69" y="558"/>
                  <a:pt x="67" y="584"/>
                  <a:pt x="62" y="630"/>
                </a:cubicBezTo>
                <a:cubicBezTo>
                  <a:pt x="58" y="676"/>
                  <a:pt x="56" y="704"/>
                  <a:pt x="56" y="713"/>
                </a:cubicBezTo>
                <a:cubicBezTo>
                  <a:pt x="56" y="737"/>
                  <a:pt x="57" y="757"/>
                  <a:pt x="60" y="776"/>
                </a:cubicBezTo>
                <a:cubicBezTo>
                  <a:pt x="63" y="794"/>
                  <a:pt x="67" y="810"/>
                  <a:pt x="73" y="824"/>
                </a:cubicBezTo>
                <a:cubicBezTo>
                  <a:pt x="79" y="838"/>
                  <a:pt x="87" y="849"/>
                  <a:pt x="95" y="857"/>
                </a:cubicBezTo>
                <a:cubicBezTo>
                  <a:pt x="103" y="865"/>
                  <a:pt x="112" y="870"/>
                  <a:pt x="122" y="873"/>
                </a:cubicBezTo>
                <a:lnTo>
                  <a:pt x="122" y="885"/>
                </a:lnTo>
                <a:cubicBezTo>
                  <a:pt x="96" y="881"/>
                  <a:pt x="75" y="864"/>
                  <a:pt x="57" y="832"/>
                </a:cubicBezTo>
                <a:cubicBezTo>
                  <a:pt x="40" y="800"/>
                  <a:pt x="31" y="760"/>
                  <a:pt x="31" y="709"/>
                </a:cubicBezTo>
                <a:cubicBezTo>
                  <a:pt x="31" y="689"/>
                  <a:pt x="33" y="658"/>
                  <a:pt x="38" y="616"/>
                </a:cubicBezTo>
                <a:cubicBezTo>
                  <a:pt x="43" y="574"/>
                  <a:pt x="46" y="547"/>
                  <a:pt x="46" y="536"/>
                </a:cubicBezTo>
                <a:cubicBezTo>
                  <a:pt x="46" y="508"/>
                  <a:pt x="42" y="486"/>
                  <a:pt x="33" y="471"/>
                </a:cubicBezTo>
                <a:cubicBezTo>
                  <a:pt x="25" y="456"/>
                  <a:pt x="14" y="449"/>
                  <a:pt x="0" y="449"/>
                </a:cubicBezTo>
                <a:lnTo>
                  <a:pt x="0" y="436"/>
                </a:ln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path"/>
          <p:cNvSpPr/>
          <p:nvPr/>
        </p:nvSpPr>
        <p:spPr>
          <a:xfrm>
            <a:off x="4037672" y="2725254"/>
            <a:ext cx="77546" cy="561975"/>
          </a:xfrm>
          <a:custGeom>
            <a:rect l="0" t="0" r="0" b="0"/>
            <a:pathLst>
              <a:path w="122" h="885">
                <a:moveTo>
                  <a:pt x="0" y="436"/>
                </a:moveTo>
                <a:cubicBezTo>
                  <a:pt x="14" y="435"/>
                  <a:pt x="25" y="428"/>
                  <a:pt x="33" y="413"/>
                </a:cubicBezTo>
                <a:cubicBezTo>
                  <a:pt x="42" y="399"/>
                  <a:pt x="46" y="377"/>
                  <a:pt x="46" y="347"/>
                </a:cubicBezTo>
                <a:cubicBezTo>
                  <a:pt x="46" y="334"/>
                  <a:pt x="43" y="309"/>
                  <a:pt x="38" y="274"/>
                </a:cubicBezTo>
                <a:cubicBezTo>
                  <a:pt x="33" y="238"/>
                  <a:pt x="31" y="209"/>
                  <a:pt x="31" y="187"/>
                </a:cubicBezTo>
                <a:cubicBezTo>
                  <a:pt x="31" y="133"/>
                  <a:pt x="39" y="90"/>
                  <a:pt x="55" y="57"/>
                </a:cubicBezTo>
                <a:cubicBezTo>
                  <a:pt x="71" y="24"/>
                  <a:pt x="93" y="5"/>
                  <a:pt x="122" y="0"/>
                </a:cubicBezTo>
                <a:lnTo>
                  <a:pt x="122" y="12"/>
                </a:lnTo>
                <a:cubicBezTo>
                  <a:pt x="112" y="14"/>
                  <a:pt x="103" y="19"/>
                  <a:pt x="94" y="28"/>
                </a:cubicBezTo>
                <a:cubicBezTo>
                  <a:pt x="86" y="36"/>
                  <a:pt x="79" y="47"/>
                  <a:pt x="74" y="60"/>
                </a:cubicBezTo>
                <a:cubicBezTo>
                  <a:pt x="68" y="74"/>
                  <a:pt x="63" y="90"/>
                  <a:pt x="60" y="108"/>
                </a:cubicBezTo>
                <a:cubicBezTo>
                  <a:pt x="57" y="127"/>
                  <a:pt x="56" y="147"/>
                  <a:pt x="56" y="170"/>
                </a:cubicBezTo>
                <a:cubicBezTo>
                  <a:pt x="56" y="188"/>
                  <a:pt x="58" y="217"/>
                  <a:pt x="62" y="256"/>
                </a:cubicBezTo>
                <a:cubicBezTo>
                  <a:pt x="67" y="296"/>
                  <a:pt x="69" y="321"/>
                  <a:pt x="69" y="331"/>
                </a:cubicBezTo>
                <a:cubicBezTo>
                  <a:pt x="69" y="361"/>
                  <a:pt x="65" y="386"/>
                  <a:pt x="55" y="405"/>
                </a:cubicBezTo>
                <a:cubicBezTo>
                  <a:pt x="45" y="424"/>
                  <a:pt x="35" y="436"/>
                  <a:pt x="24" y="440"/>
                </a:cubicBezTo>
                <a:lnTo>
                  <a:pt x="24" y="444"/>
                </a:lnTo>
                <a:cubicBezTo>
                  <a:pt x="35" y="448"/>
                  <a:pt x="45" y="459"/>
                  <a:pt x="55" y="479"/>
                </a:cubicBezTo>
                <a:cubicBezTo>
                  <a:pt x="65" y="498"/>
                  <a:pt x="69" y="522"/>
                  <a:pt x="69" y="553"/>
                </a:cubicBezTo>
                <a:cubicBezTo>
                  <a:pt x="69" y="558"/>
                  <a:pt x="67" y="584"/>
                  <a:pt x="62" y="630"/>
                </a:cubicBezTo>
                <a:cubicBezTo>
                  <a:pt x="58" y="676"/>
                  <a:pt x="56" y="704"/>
                  <a:pt x="56" y="713"/>
                </a:cubicBezTo>
                <a:cubicBezTo>
                  <a:pt x="56" y="737"/>
                  <a:pt x="57" y="757"/>
                  <a:pt x="60" y="776"/>
                </a:cubicBezTo>
                <a:cubicBezTo>
                  <a:pt x="63" y="794"/>
                  <a:pt x="67" y="810"/>
                  <a:pt x="73" y="824"/>
                </a:cubicBezTo>
                <a:cubicBezTo>
                  <a:pt x="79" y="838"/>
                  <a:pt x="87" y="849"/>
                  <a:pt x="95" y="857"/>
                </a:cubicBezTo>
                <a:cubicBezTo>
                  <a:pt x="103" y="865"/>
                  <a:pt x="112" y="870"/>
                  <a:pt x="122" y="873"/>
                </a:cubicBezTo>
                <a:lnTo>
                  <a:pt x="122" y="885"/>
                </a:lnTo>
                <a:cubicBezTo>
                  <a:pt x="96" y="881"/>
                  <a:pt x="75" y="864"/>
                  <a:pt x="57" y="832"/>
                </a:cubicBezTo>
                <a:cubicBezTo>
                  <a:pt x="40" y="800"/>
                  <a:pt x="31" y="760"/>
                  <a:pt x="31" y="709"/>
                </a:cubicBezTo>
                <a:cubicBezTo>
                  <a:pt x="31" y="689"/>
                  <a:pt x="33" y="658"/>
                  <a:pt x="38" y="616"/>
                </a:cubicBezTo>
                <a:cubicBezTo>
                  <a:pt x="43" y="574"/>
                  <a:pt x="46" y="547"/>
                  <a:pt x="46" y="536"/>
                </a:cubicBezTo>
                <a:cubicBezTo>
                  <a:pt x="46" y="508"/>
                  <a:pt x="42" y="486"/>
                  <a:pt x="33" y="471"/>
                </a:cubicBezTo>
                <a:cubicBezTo>
                  <a:pt x="25" y="456"/>
                  <a:pt x="14" y="449"/>
                  <a:pt x="0" y="449"/>
                </a:cubicBezTo>
                <a:lnTo>
                  <a:pt x="0" y="436"/>
                </a:ln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textbox 22"/>
          <p:cNvSpPr/>
          <p:nvPr/>
        </p:nvSpPr>
        <p:spPr>
          <a:xfrm>
            <a:off x="1146825" y="3077857"/>
            <a:ext cx="3830954" cy="189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41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四惊、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根据语境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    的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词语,用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100" kern="0" spc="-4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”标海出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        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100"/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652181" y="3103981"/>
            <a:ext cx="178206" cy="145999"/>
          </a:xfrm>
          <a:prstGeom prst="rect">
            <a:avLst/>
          </a:prstGeom>
        </p:spPr>
      </p:pic>
      <p:sp>
        <p:nvSpPr>
          <p:cNvPr id="26" name="textbox 26"/>
          <p:cNvSpPr/>
          <p:nvPr/>
        </p:nvSpPr>
        <p:spPr>
          <a:xfrm>
            <a:off x="5551657" y="2768498"/>
            <a:ext cx="86804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12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痕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200"/>
          </a:p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algn="l" rtl="0" eaLnBrk="0">
              <a:lnSpc>
                <a:spcPct val="713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狠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200"/>
          </a:p>
        </p:txBody>
      </p:sp>
      <p:sp>
        <p:nvSpPr>
          <p:cNvPr id="28" name="textbox 28"/>
          <p:cNvSpPr/>
          <p:nvPr/>
        </p:nvSpPr>
        <p:spPr>
          <a:xfrm>
            <a:off x="5184206" y="3785462"/>
            <a:ext cx="1245869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49"/>
              </a:lnSpc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口味),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也吃蚜虫</a:t>
            </a:r>
            <a:endParaRPr lang="Microsoft YaHei" altLang="Microsoft YaHei" sz="1200"/>
          </a:p>
        </p:txBody>
      </p:sp>
      <p:sp>
        <p:nvSpPr>
          <p:cNvPr id="30" name="path"/>
          <p:cNvSpPr/>
          <p:nvPr/>
        </p:nvSpPr>
        <p:spPr>
          <a:xfrm>
            <a:off x="5480392" y="2725254"/>
            <a:ext cx="77546" cy="561975"/>
          </a:xfrm>
          <a:custGeom>
            <a:rect l="0" t="0" r="0" b="0"/>
            <a:pathLst>
              <a:path w="122" h="885">
                <a:moveTo>
                  <a:pt x="0" y="436"/>
                </a:moveTo>
                <a:cubicBezTo>
                  <a:pt x="14" y="435"/>
                  <a:pt x="25" y="428"/>
                  <a:pt x="33" y="413"/>
                </a:cubicBezTo>
                <a:cubicBezTo>
                  <a:pt x="42" y="399"/>
                  <a:pt x="46" y="377"/>
                  <a:pt x="46" y="347"/>
                </a:cubicBezTo>
                <a:cubicBezTo>
                  <a:pt x="46" y="334"/>
                  <a:pt x="43" y="309"/>
                  <a:pt x="38" y="274"/>
                </a:cubicBezTo>
                <a:cubicBezTo>
                  <a:pt x="33" y="238"/>
                  <a:pt x="31" y="209"/>
                  <a:pt x="31" y="187"/>
                </a:cubicBezTo>
                <a:cubicBezTo>
                  <a:pt x="31" y="133"/>
                  <a:pt x="39" y="90"/>
                  <a:pt x="55" y="57"/>
                </a:cubicBezTo>
                <a:cubicBezTo>
                  <a:pt x="71" y="24"/>
                  <a:pt x="93" y="5"/>
                  <a:pt x="122" y="0"/>
                </a:cubicBezTo>
                <a:lnTo>
                  <a:pt x="122" y="12"/>
                </a:lnTo>
                <a:cubicBezTo>
                  <a:pt x="112" y="14"/>
                  <a:pt x="103" y="19"/>
                  <a:pt x="94" y="28"/>
                </a:cubicBezTo>
                <a:cubicBezTo>
                  <a:pt x="86" y="36"/>
                  <a:pt x="79" y="47"/>
                  <a:pt x="74" y="60"/>
                </a:cubicBezTo>
                <a:cubicBezTo>
                  <a:pt x="68" y="74"/>
                  <a:pt x="63" y="90"/>
                  <a:pt x="60" y="108"/>
                </a:cubicBezTo>
                <a:cubicBezTo>
                  <a:pt x="57" y="127"/>
                  <a:pt x="56" y="147"/>
                  <a:pt x="56" y="170"/>
                </a:cubicBezTo>
                <a:cubicBezTo>
                  <a:pt x="56" y="188"/>
                  <a:pt x="58" y="217"/>
                  <a:pt x="62" y="256"/>
                </a:cubicBezTo>
                <a:cubicBezTo>
                  <a:pt x="67" y="296"/>
                  <a:pt x="69" y="321"/>
                  <a:pt x="69" y="331"/>
                </a:cubicBezTo>
                <a:cubicBezTo>
                  <a:pt x="69" y="361"/>
                  <a:pt x="65" y="386"/>
                  <a:pt x="55" y="405"/>
                </a:cubicBezTo>
                <a:cubicBezTo>
                  <a:pt x="45" y="424"/>
                  <a:pt x="35" y="436"/>
                  <a:pt x="24" y="440"/>
                </a:cubicBezTo>
                <a:lnTo>
                  <a:pt x="24" y="444"/>
                </a:lnTo>
                <a:cubicBezTo>
                  <a:pt x="35" y="448"/>
                  <a:pt x="45" y="459"/>
                  <a:pt x="55" y="479"/>
                </a:cubicBezTo>
                <a:cubicBezTo>
                  <a:pt x="65" y="498"/>
                  <a:pt x="69" y="522"/>
                  <a:pt x="69" y="553"/>
                </a:cubicBezTo>
                <a:cubicBezTo>
                  <a:pt x="69" y="558"/>
                  <a:pt x="67" y="584"/>
                  <a:pt x="62" y="630"/>
                </a:cubicBezTo>
                <a:cubicBezTo>
                  <a:pt x="58" y="676"/>
                  <a:pt x="56" y="704"/>
                  <a:pt x="56" y="713"/>
                </a:cubicBezTo>
                <a:cubicBezTo>
                  <a:pt x="56" y="737"/>
                  <a:pt x="57" y="757"/>
                  <a:pt x="60" y="776"/>
                </a:cubicBezTo>
                <a:cubicBezTo>
                  <a:pt x="63" y="794"/>
                  <a:pt x="67" y="810"/>
                  <a:pt x="73" y="824"/>
                </a:cubicBezTo>
                <a:cubicBezTo>
                  <a:pt x="79" y="838"/>
                  <a:pt x="87" y="849"/>
                  <a:pt x="95" y="857"/>
                </a:cubicBezTo>
                <a:cubicBezTo>
                  <a:pt x="103" y="865"/>
                  <a:pt x="112" y="870"/>
                  <a:pt x="122" y="873"/>
                </a:cubicBezTo>
                <a:lnTo>
                  <a:pt x="122" y="885"/>
                </a:lnTo>
                <a:cubicBezTo>
                  <a:pt x="96" y="881"/>
                  <a:pt x="75" y="864"/>
                  <a:pt x="57" y="832"/>
                </a:cubicBezTo>
                <a:cubicBezTo>
                  <a:pt x="40" y="800"/>
                  <a:pt x="31" y="760"/>
                  <a:pt x="31" y="709"/>
                </a:cubicBezTo>
                <a:cubicBezTo>
                  <a:pt x="31" y="689"/>
                  <a:pt x="33" y="658"/>
                  <a:pt x="38" y="616"/>
                </a:cubicBezTo>
                <a:cubicBezTo>
                  <a:pt x="43" y="574"/>
                  <a:pt x="46" y="547"/>
                  <a:pt x="46" y="536"/>
                </a:cubicBezTo>
                <a:cubicBezTo>
                  <a:pt x="46" y="508"/>
                  <a:pt x="42" y="486"/>
                  <a:pt x="33" y="471"/>
                </a:cubicBezTo>
                <a:cubicBezTo>
                  <a:pt x="25" y="456"/>
                  <a:pt x="14" y="449"/>
                  <a:pt x="0" y="449"/>
                </a:cubicBezTo>
                <a:lnTo>
                  <a:pt x="0" y="436"/>
                </a:ln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textbox 32"/>
          <p:cNvSpPr/>
          <p:nvPr/>
        </p:nvSpPr>
        <p:spPr>
          <a:xfrm>
            <a:off x="3741489" y="9611800"/>
            <a:ext cx="101600" cy="1911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51"/>
              </a:lnSpc>
            </a:pPr>
            <a:endParaRPr lang="Arial" altLang="Arial" sz="100"/>
          </a:p>
          <a:p>
            <a:pPr algn="r" rtl="0" eaLnBrk="0">
              <a:lnSpc>
                <a:spcPct val="83000"/>
              </a:lnSpc>
            </a:pP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endParaRPr lang="SimSun" altLang="SimSun" sz="1300"/>
          </a:p>
        </p:txBody>
      </p:sp>
      <p:sp>
        <p:nvSpPr>
          <p:cNvPr id="34" name="textbox 34"/>
          <p:cNvSpPr/>
          <p:nvPr/>
        </p:nvSpPr>
        <p:spPr>
          <a:xfrm>
            <a:off x="3505949" y="9676751"/>
            <a:ext cx="54864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13"/>
              </a:lnSpc>
            </a:pP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r>
              <a:rPr sz="1400" kern="0" spc="3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endParaRPr lang="Microsoft YaHei" altLang="Microsoft YaHei" sz="1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textbox 36"/>
          <p:cNvSpPr/>
          <p:nvPr/>
        </p:nvSpPr>
        <p:spPr>
          <a:xfrm>
            <a:off x="1133078" y="917600"/>
            <a:ext cx="5422265" cy="8518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27"/>
              </a:lnSpc>
            </a:pPr>
            <a:endParaRPr lang="Arial" altLang="Arial" sz="100"/>
          </a:p>
          <a:p>
            <a:pPr marL="13334" indent="635" algn="l" rtl="0" eaLnBrk="0">
              <a:lnSpc>
                <a:spcPct val="95000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开了,露出嫩黄色的小莲蓬。有的还是花骨朵儿,看起来饱胀得马上要破裂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似的。</a:t>
            </a:r>
            <a:endParaRPr lang="Microsoft YaHei" altLang="Microsoft YaHei" sz="1200"/>
          </a:p>
          <a:p>
            <a:pPr marL="12700" algn="l" rtl="0" eaLnBrk="0">
              <a:lnSpc>
                <a:spcPct val="98000"/>
              </a:lnSpc>
              <a:spcBef>
                <a:spcPts val="90"/>
              </a:spcBef>
            </a:pP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这么多的白荷花,一朵有一朵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的姿势。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看看这一朵,很美;看看那一朵,也很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美。如果把眼前的一池荷花看作一大幅活的画,那画家的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本领可真了不起。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我忽然觉得自己仿佛就是一朵荷花,穿着雪白的衣裳,站在阳光里。一阵微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风吹过来,我就翩翩起舞,雪白的衣裳随风飘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动。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不光是我一朵,一池的荷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花都在舞蹈。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风过了,我停止了舞蹈,静静地站在那儿。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蜻蜓飞过来,告诉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我清早飞行的快乐。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小鱼在脚下游过,告诉我昨夜做的好梦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endParaRPr lang="Microsoft YaHei" altLang="Microsoft YaHei" sz="1200"/>
          </a:p>
          <a:p>
            <a:pPr marL="20320" indent="9525" algn="l" rtl="0" eaLnBrk="0">
              <a:lnSpc>
                <a:spcPct val="95000"/>
              </a:lnSpc>
              <a:spcBef>
                <a:spcPts val="108"/>
              </a:spcBef>
            </a:pP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画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 的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</a:t>
            </a: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荷 叶 比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 了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</a:t>
            </a:r>
            <a:r>
              <a:rPr sz="1200" kern="0" spc="-3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话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 出 了</a:t>
            </a: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荷 叶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的特点。</a:t>
            </a:r>
            <a:endParaRPr lang="Microsoft YaHei" altLang="Microsoft YaHei" sz="1200"/>
          </a:p>
          <a:p>
            <a:pPr marL="12700" indent="6985" algn="l" rtl="0" eaLnBrk="0">
              <a:lnSpc>
                <a:spcPct val="96000"/>
              </a:lnSpc>
              <a:spcBef>
                <a:spcPts val="133"/>
              </a:spcBef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 冒</a:t>
            </a: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</a:t>
            </a:r>
            <a:r>
              <a:rPr sz="12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</a:t>
            </a:r>
            <a:r>
              <a:rPr sz="12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 中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</a:t>
            </a:r>
            <a:r>
              <a:rPr sz="12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释</a:t>
            </a:r>
            <a:r>
              <a:rPr sz="12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里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</a:t>
            </a:r>
            <a:r>
              <a:rPr sz="12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片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 的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荷 叶 中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1200" kern="0" spc="-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-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的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荷</a:t>
            </a: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</a:t>
            </a:r>
            <a:r>
              <a:rPr sz="12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200" kern="0" spc="-3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象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</a:t>
            </a: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荷</a:t>
            </a: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    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200" kern="0" spc="-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  <a:p>
            <a:pPr marL="12700" indent="7620" algn="l" rtl="0" eaLnBrk="0">
              <a:lnSpc>
                <a:spcPct val="95000"/>
              </a:lnSpc>
              <a:spcBef>
                <a:spcPts val="113"/>
              </a:spcBef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选文第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自然段写了荷花开放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时的</a:t>
            </a:r>
            <a:r>
              <a:rPr sz="1200" kern="0" spc="-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-2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种姿态。请用“有的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…有的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有的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”造句。</a:t>
            </a:r>
            <a:endParaRPr lang="Microsoft YaHei" altLang="Microsoft YaHei" sz="1200"/>
          </a:p>
          <a:p>
            <a:pPr marL="13334" indent="3175" algn="l" rtl="0" eaLnBrk="0">
              <a:lnSpc>
                <a:spcPct val="91000"/>
              </a:lnSpc>
              <a:spcBef>
                <a:spcPts val="1550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选文第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自然段中四字词语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1200" kern="0" spc="-3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”说明了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“我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的动作很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优美。</a:t>
            </a:r>
            <a:endParaRPr lang="Microsoft YaHei" altLang="Microsoft YaHei" sz="1200"/>
          </a:p>
          <a:p>
            <a:pPr marL="23495" indent="-2540" algn="l" rtl="0" eaLnBrk="0">
              <a:lnSpc>
                <a:spcPct val="101000"/>
              </a:lnSpc>
              <a:spcBef>
                <a:spcPts val="8"/>
              </a:spcBef>
              <a:tabLst>
                <a:tab pos="755650"/>
              </a:tabLst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如果你是池中的一朵荷花,你会看到、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听到、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想到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什么?试着写一写。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)看到: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1200"/>
          </a:p>
          <a:p>
            <a:pPr marL="23495" algn="l" rtl="0" eaLnBrk="0">
              <a:lnSpc>
                <a:spcPct val="98000"/>
              </a:lnSpc>
              <a:spcBef>
                <a:spcPts val="11"/>
              </a:spcBef>
              <a:tabLst>
                <a:tab pos="755650"/>
              </a:tabLst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)听到: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1200"/>
          </a:p>
          <a:p>
            <a:pPr marL="23495" algn="l" rtl="0" eaLnBrk="0">
              <a:lnSpc>
                <a:spcPct val="108000"/>
              </a:lnSpc>
              <a:spcBef>
                <a:spcPts val="9"/>
              </a:spcBef>
              <a:tabLst>
                <a:tab pos="755650"/>
              </a:tabLst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)想到: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1200"/>
          </a:p>
          <a:p>
            <a:pPr marL="13334" algn="l" rtl="0" eaLnBrk="0">
              <a:lnSpc>
                <a:spcPct val="82000"/>
              </a:lnSpc>
              <a:spcBef>
                <a:spcPts val="24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九、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课外阅读。</a:t>
            </a:r>
            <a:endParaRPr lang="Microsoft YaHei" altLang="Microsoft YaHei" sz="1200"/>
          </a:p>
          <a:p>
            <a:pPr marL="12700" algn="l" rtl="0" eaLnBrk="0">
              <a:lnSpc>
                <a:spcPts val="1549"/>
              </a:lnSpc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   姑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娘</a:t>
            </a:r>
            <a:endParaRPr lang="Microsoft YaHei" altLang="Microsoft YaHei" sz="1200"/>
          </a:p>
          <a:p>
            <a:pPr marL="12700" algn="l" rtl="0" eaLnBrk="0">
              <a:lnSpc>
                <a:spcPct val="91000"/>
              </a:lnSpc>
              <a:spcBef>
                <a:spcPts val="119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春姑娘,拖着长长的衣裙,悄悄地来到了人间。</a:t>
            </a:r>
            <a:endParaRPr lang="Microsoft YaHei" altLang="Microsoft YaHei" sz="1200"/>
          </a:p>
          <a:p>
            <a:pPr marL="12700" algn="l" rtl="0" eaLnBrk="0">
              <a:lnSpc>
                <a:spcPct val="97000"/>
              </a:lnSpc>
              <a:spcBef>
                <a:spcPts val="133"/>
              </a:spcBef>
            </a:pP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春姑娘,你是一个插花能手,把一朵朵美丽的鲜花插满大地,有嫩黄的迎春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花、洁白的水仙花、淡绿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的兰花、粉红的桃花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…把大地装扮得格外漂亮。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春姑娘,你是一位魔术师。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摇摇花,花开了;碰碰树,树长出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了嫩芽;叫叫鱼,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鱼儿在水中嬉戏;唤唤小溪,小溪开始唱歌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…广阔无垠的大地一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下子活跃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起来,喧嚣起来。</a:t>
            </a:r>
            <a:endParaRPr lang="Microsoft YaHei" altLang="Microsoft YaHei" sz="1200"/>
          </a:p>
          <a:p>
            <a:pPr marL="13334" indent="-635" algn="l" rtl="0" eaLnBrk="0">
              <a:lnSpc>
                <a:spcPct val="95000"/>
              </a:lnSpc>
              <a:spcBef>
                <a:spcPts val="133"/>
              </a:spcBef>
            </a:pP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春姑娘,你是一位画家,画下了青的山、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绿的水、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红的太阳、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棉絮般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的白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山围绕着水,水倒映着山,白云衬托着太阳,再加上叽叽喳喳的小鸟、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飞来飞去的蝴蝶,好一幅美丽的图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画啊!</a:t>
            </a:r>
            <a:endParaRPr lang="Microsoft YaHei" altLang="Microsoft YaHei" sz="1200"/>
          </a:p>
          <a:p>
            <a:pPr marL="13334" indent="6350" algn="l" rtl="0" eaLnBrk="0">
              <a:lnSpc>
                <a:spcPct val="96000"/>
              </a:lnSpc>
              <a:spcBef>
                <a:spcPts val="25"/>
              </a:spcBef>
            </a:pP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啊!春姑娘,你赶走了冬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天的严寒和沉寂,带来了春天的明媚和热闹,还把满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天星星送给了夜姑娘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,让夜晚更明亮。</a:t>
            </a:r>
            <a:endParaRPr lang="Microsoft YaHei" altLang="Microsoft YaHei" sz="1200"/>
          </a:p>
          <a:p>
            <a:pPr marL="12700" algn="l" rtl="0" eaLnBrk="0">
              <a:lnSpc>
                <a:spcPts val="1549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春姑娘,我多么爱你啊!</a:t>
            </a:r>
            <a:endParaRPr lang="Microsoft YaHei" altLang="Microsoft YaHei" sz="1200"/>
          </a:p>
          <a:p>
            <a:pPr marL="29844" algn="l" rtl="0" eaLnBrk="0">
              <a:lnSpc>
                <a:spcPct val="83000"/>
              </a:lnSpc>
              <a:spcBef>
                <a:spcPts val="100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根据短文内容,填上表示颜色的词语。</a:t>
            </a:r>
            <a:endParaRPr lang="Microsoft YaHei" altLang="Microsoft YaHei" sz="1200"/>
          </a:p>
          <a:p>
            <a:pPr marL="23495" algn="l" rtl="0" eaLnBrk="0">
              <a:lnSpc>
                <a:spcPts val="1488"/>
              </a:lnSpc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)的迎春花       (       )的水仙花       (       )的兰花</a:t>
            </a:r>
            <a:endParaRPr lang="Microsoft YaHei" altLang="Microsoft YaHei" sz="1200"/>
          </a:p>
          <a:p>
            <a:pPr marL="23495" algn="l" rtl="0" eaLnBrk="0">
              <a:lnSpc>
                <a:spcPts val="1488"/>
              </a:lnSpc>
            </a:pP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)的桃花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)的水              (       )的太阳</a:t>
            </a:r>
            <a:endParaRPr lang="Microsoft YaHei" altLang="Microsoft YaHei" sz="1200"/>
          </a:p>
          <a:p>
            <a:pPr marL="20954" indent="-1270" algn="l" rtl="0" eaLnBrk="0">
              <a:lnSpc>
                <a:spcPct val="95000"/>
              </a:lnSpc>
              <a:spcBef>
                <a:spcPts val="101"/>
              </a:spcBef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在作者的眼里,春姑娘是</a:t>
            </a:r>
            <a:r>
              <a:rPr sz="1200" kern="0" spc="-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200" u="sng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200" u="sng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   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先按原文填空,再发挥想象,写一写春姑娘还让什么起了变化。</a:t>
            </a:r>
            <a:endParaRPr lang="Microsoft YaHei" altLang="Microsoft YaHei" sz="1200"/>
          </a:p>
          <a:p>
            <a:pPr marL="13334" algn="l" rtl="0" eaLnBrk="0">
              <a:lnSpc>
                <a:spcPct val="95000"/>
              </a:lnSpc>
              <a:spcBef>
                <a:spcPts val="109"/>
              </a:spcBef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摇 摇 花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200" kern="0" spc="-2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;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碰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碰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 树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r>
              <a:rPr sz="1200" kern="0" spc="-3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;</a:t>
            </a:r>
            <a:r>
              <a:rPr sz="1200" kern="0" spc="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叫</a:t>
            </a: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叫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</a:t>
            </a:r>
            <a:r>
              <a:rPr sz="1200" kern="0" spc="-3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r>
              <a:rPr sz="1200" kern="0" spc="-3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;唤唤小溪,小溪</a:t>
            </a:r>
            <a:r>
              <a:rPr sz="1200" kern="0" spc="-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endParaRPr lang="Microsoft YaHei" altLang="Microsoft YaHei" sz="1200"/>
          </a:p>
          <a:p>
            <a:pPr marL="860425" algn="l" rtl="0" eaLnBrk="0">
              <a:lnSpc>
                <a:spcPct val="67000"/>
              </a:lnSpc>
              <a:spcBef>
                <a:spcPts val="463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                              ;                   ,                           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。</a:t>
            </a:r>
            <a:endParaRPr lang="Microsoft YaHei" altLang="Microsoft YaHei" sz="1200"/>
          </a:p>
          <a:p>
            <a:pPr marL="16509" algn="l" rtl="0" eaLnBrk="0">
              <a:lnSpc>
                <a:spcPct val="91000"/>
              </a:lnSpc>
              <a:spcBef>
                <a:spcPts val="117"/>
              </a:spcBef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    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   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       然       段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       写       的       景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</a:t>
            </a:r>
            <a:endParaRPr lang="Microsoft YaHei" altLang="Microsoft YaHei" sz="1200"/>
          </a:p>
          <a:p>
            <a:pPr marL="12700" algn="l" rtl="0" eaLnBrk="0">
              <a:lnSpc>
                <a:spcPct val="84000"/>
              </a:lnSpc>
              <a:spcBef>
                <a:spcPts val="105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、               、               、         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、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             。</a:t>
            </a:r>
            <a:endParaRPr lang="Microsoft YaHei" altLang="Microsoft YaHei" sz="1200"/>
          </a:p>
          <a:p>
            <a:pPr marL="20954" algn="l" rtl="0" eaLnBrk="0">
              <a:lnSpc>
                <a:spcPts val="1549"/>
              </a:lnSpc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这篇短文的行文结构是(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)。</a:t>
            </a:r>
            <a:endParaRPr lang="Microsoft YaHei" altLang="Microsoft YaHei" sz="1200"/>
          </a:p>
        </p:txBody>
      </p:sp>
      <p:sp>
        <p:nvSpPr>
          <p:cNvPr id="38" name="path"/>
          <p:cNvSpPr/>
          <p:nvPr/>
        </p:nvSpPr>
        <p:spPr>
          <a:xfrm>
            <a:off x="6403020" y="2892425"/>
            <a:ext cx="1269" cy="7619"/>
          </a:xfrm>
          <a:custGeom>
            <a:rect l="0" t="0" r="0" b="0"/>
            <a:pathLst>
              <a:path w="1" h="11">
                <a:moveTo>
                  <a:pt x="0" y="5"/>
                </a:moveTo>
                <a:lnTo>
                  <a:pt x="1" y="5"/>
                </a:lnTo>
              </a:path>
            </a:pathLst>
          </a:custGeom>
          <a:noFill/>
          <a:ln w="7620" cap="flat">
            <a:solidFill>
              <a:srgbClr val="000000">
                <a:alpha val="100000"/>
              </a:srgbClr>
            </a:solidFill>
            <a:prstDash val="solid"/>
            <a:bevel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path"/>
          <p:cNvSpPr/>
          <p:nvPr/>
        </p:nvSpPr>
        <p:spPr>
          <a:xfrm>
            <a:off x="6397147" y="2532379"/>
            <a:ext cx="1269" cy="7620"/>
          </a:xfrm>
          <a:custGeom>
            <a:rect l="0" t="0" r="0" b="0"/>
            <a:pathLst>
              <a:path w="1" h="12">
                <a:moveTo>
                  <a:pt x="0" y="6"/>
                </a:moveTo>
                <a:lnTo>
                  <a:pt x="1" y="6"/>
                </a:lnTo>
              </a:path>
            </a:pathLst>
          </a:custGeom>
          <a:noFill/>
          <a:ln w="7620" cap="flat">
            <a:solidFill>
              <a:srgbClr val="000000">
                <a:alpha val="100000"/>
              </a:srgbClr>
            </a:solidFill>
            <a:prstDash val="solid"/>
            <a:bevel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textbox 42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年人教版小学三年级下册同步单元测试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44" name="textbox 44"/>
          <p:cNvSpPr/>
          <p:nvPr/>
        </p:nvSpPr>
        <p:spPr>
          <a:xfrm>
            <a:off x="3729319" y="9612514"/>
            <a:ext cx="113664" cy="193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69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endParaRPr lang="SimSun" altLang="SimSun" sz="1400"/>
          </a:p>
        </p:txBody>
      </p:sp>
      <p:sp>
        <p:nvSpPr>
          <p:cNvPr id="46" name="textbox 46"/>
          <p:cNvSpPr/>
          <p:nvPr/>
        </p:nvSpPr>
        <p:spPr>
          <a:xfrm>
            <a:off x="3505949" y="9676751"/>
            <a:ext cx="54864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13"/>
              </a:lnSpc>
            </a:pP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r>
              <a:rPr sz="1400" kern="0" spc="3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endParaRPr lang="Microsoft YaHei" altLang="Microsoft YaHei" sz="1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" name="textbox 48"/>
          <p:cNvSpPr/>
          <p:nvPr/>
        </p:nvSpPr>
        <p:spPr>
          <a:xfrm>
            <a:off x="1131905" y="918362"/>
            <a:ext cx="5298440" cy="1276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215"/>
              </a:lnSpc>
            </a:pPr>
            <a:endParaRPr lang="Arial" altLang="Arial" sz="100"/>
          </a:p>
          <a:p>
            <a:pPr marL="13334" algn="l" rtl="0" eaLnBrk="0">
              <a:lnSpc>
                <a:spcPct val="91000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“总—分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“分—总”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“总—分—总”</a:t>
            </a:r>
            <a:endParaRPr lang="Microsoft YaHei" altLang="Microsoft YaHei" sz="1200"/>
          </a:p>
          <a:p>
            <a:pPr marL="14604" indent="5080" algn="l" rtl="0" eaLnBrk="0">
              <a:lnSpc>
                <a:spcPct val="95000"/>
              </a:lnSpc>
              <a:spcBef>
                <a:spcPts val="108"/>
              </a:spcBef>
            </a:pP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短文主要写了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200" kern="0" spc="-3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,表达了作者对春天的</a:t>
            </a:r>
            <a:r>
              <a:rPr sz="1200" kern="0" spc="-3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200" kern="0" spc="-3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之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情。</a:t>
            </a:r>
            <a:endParaRPr lang="Microsoft YaHei" altLang="Microsoft YaHei" sz="1200"/>
          </a:p>
          <a:p>
            <a:pPr marL="15875" algn="l" rtl="0" eaLnBrk="0">
              <a:lnSpc>
                <a:spcPct val="90000"/>
              </a:lnSpc>
              <a:spcBef>
                <a:spcPts val="132"/>
              </a:spcBef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十、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习作。</a:t>
            </a:r>
            <a:endParaRPr lang="Microsoft YaHei" altLang="Microsoft YaHei" sz="1200"/>
          </a:p>
          <a:p>
            <a:pPr marL="12700" indent="1905" algn="l" rtl="0" eaLnBrk="0">
              <a:lnSpc>
                <a:spcPct val="96000"/>
              </a:lnSpc>
              <a:spcBef>
                <a:spcPts val="126"/>
              </a:spcBef>
            </a:pPr>
            <a:r>
              <a:rPr sz="1200" kern="0" spc="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古今中外许多作家用生花妙笔,给我们留下了很多</a:t>
            </a:r>
            <a:r>
              <a:rPr sz="1200" kern="0" spc="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关于大自然的精彩描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写。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同学们,打开记忆的闸门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,插上想象的翅膀,选一处你特别感兴趣的景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物,写一篇作文,题目自拟。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意不要写错别字,语句通顺,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350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字左右。</a:t>
            </a:r>
            <a:endParaRPr lang="Microsoft YaHei" altLang="Microsoft YaHei" sz="1200"/>
          </a:p>
        </p:txBody>
      </p:sp>
      <p:sp>
        <p:nvSpPr>
          <p:cNvPr id="50" name="textbox 50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年人教版小学三年级下册同步单元测试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52" name="textbox 52"/>
          <p:cNvSpPr/>
          <p:nvPr/>
        </p:nvSpPr>
        <p:spPr>
          <a:xfrm>
            <a:off x="3730889" y="9612514"/>
            <a:ext cx="112395" cy="193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2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endParaRPr lang="SimSun" altLang="SimSun" sz="1400"/>
          </a:p>
        </p:txBody>
      </p:sp>
      <p:sp>
        <p:nvSpPr>
          <p:cNvPr id="54" name="textbox 54"/>
          <p:cNvSpPr/>
          <p:nvPr/>
        </p:nvSpPr>
        <p:spPr>
          <a:xfrm>
            <a:off x="3505949" y="9676751"/>
            <a:ext cx="54864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13"/>
              </a:lnSpc>
            </a:pP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r>
              <a:rPr sz="1400" kern="0" spc="3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endParaRPr lang="Microsoft YaHei" altLang="Microsoft YaHei" sz="14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" name="textbox 56"/>
          <p:cNvSpPr/>
          <p:nvPr/>
        </p:nvSpPr>
        <p:spPr>
          <a:xfrm>
            <a:off x="1133078" y="895545"/>
            <a:ext cx="5297170" cy="61855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422"/>
              </a:lnSpc>
            </a:pPr>
            <a:endParaRPr lang="Arial" altLang="Arial" sz="100"/>
          </a:p>
          <a:p>
            <a:pPr marL="2254250" algn="l" rtl="0" eaLnBrk="0">
              <a:lnSpc>
                <a:spcPct val="85000"/>
              </a:lnSpc>
            </a:pPr>
            <a:r>
              <a:rPr sz="14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参考答案</a:t>
            </a:r>
            <a:endParaRPr lang="Microsoft YaHei" altLang="Microsoft YaHei" sz="1400"/>
          </a:p>
          <a:p>
            <a:pPr marL="13334" algn="l" rtl="0" eaLnBrk="0">
              <a:lnSpc>
                <a:spcPct val="83000"/>
              </a:lnSpc>
              <a:spcBef>
                <a:spcPts val="9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一、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jiǎn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línɡ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juàn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sǎn</a:t>
            </a:r>
            <a:r>
              <a:rPr sz="12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ān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yùn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endParaRPr lang="SimSun" altLang="SimSun" sz="1400"/>
          </a:p>
          <a:p>
            <a:pPr marL="16509" algn="l" rtl="0" eaLnBrk="0">
              <a:lnSpc>
                <a:spcPct val="95000"/>
              </a:lnSpc>
              <a:spcBef>
                <a:spcPts val="1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xiān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āi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zhànɡ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fán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fú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piān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endParaRPr lang="SimSun" altLang="SimSun" sz="1400"/>
          </a:p>
          <a:p>
            <a:pPr marL="15875" algn="l" rtl="0" eaLnBrk="0">
              <a:lnSpc>
                <a:spcPct val="90000"/>
              </a:lnSpc>
              <a:spcBef>
                <a:spcPts val="41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二、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融化   溪水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拂   燕子   鸳鸯</a:t>
            </a:r>
            <a:endParaRPr lang="Microsoft YaHei" altLang="Microsoft YaHei" sz="1200"/>
          </a:p>
          <a:p>
            <a:pPr marL="13970" algn="l" rtl="0" eaLnBrk="0">
              <a:lnSpc>
                <a:spcPts val="1549"/>
              </a:lnSpc>
              <a:spcBef>
                <a:spcPts val="126"/>
              </a:spcBef>
            </a:pPr>
            <a:r>
              <a:rPr sz="1800" kern="0" spc="110" baseline="12167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芦芽</a:t>
            </a:r>
            <a:r>
              <a:rPr sz="1100" kern="0" spc="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600" kern="0" spc="110" baseline="13688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掠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600" kern="0" spc="110" baseline="-2589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停止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600" kern="0" spc="110" baseline="-2589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梅花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600" kern="0" spc="110" baseline="-2589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痕迹</a:t>
            </a:r>
            <a:endParaRPr lang="Microsoft YaHei" altLang="Microsoft YaHei" sz="1600" baseline="-2589"/>
          </a:p>
          <a:p>
            <a:pPr algn="l" rtl="0" eaLnBrk="0">
              <a:lnSpc>
                <a:spcPct val="197000"/>
              </a:lnSpc>
            </a:pPr>
            <a:endParaRPr lang="Arial" altLang="Arial" sz="1000"/>
          </a:p>
          <a:p>
            <a:pPr marL="13970" algn="l" rtl="0" eaLnBrk="0">
              <a:lnSpc>
                <a:spcPct val="90000"/>
              </a:lnSpc>
              <a:spcBef>
                <a:spcPts val="365"/>
              </a:spcBef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五、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凡是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都</a:t>
            </a:r>
            <a:endParaRPr lang="Microsoft YaHei" altLang="Microsoft YaHei" sz="1200"/>
          </a:p>
          <a:p>
            <a:pPr marL="19684" algn="l" rtl="0" eaLnBrk="0">
              <a:lnSpc>
                <a:spcPct val="91000"/>
              </a:lnSpc>
              <a:spcBef>
                <a:spcPts val="118"/>
              </a:spcBef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</a:t>
            </a:r>
            <a:endParaRPr lang="Microsoft YaHei" altLang="Microsoft YaHei" sz="1200"/>
          </a:p>
          <a:p>
            <a:pPr marL="20954" algn="l" rtl="0" eaLnBrk="0">
              <a:lnSpc>
                <a:spcPct val="81000"/>
              </a:lnSpc>
              <a:spcBef>
                <a:spcPts val="124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不光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都</a:t>
            </a:r>
            <a:endParaRPr lang="Microsoft YaHei" altLang="Microsoft YaHei" sz="1200"/>
          </a:p>
          <a:p>
            <a:pPr marL="16509" algn="l" rtl="0" eaLnBrk="0">
              <a:lnSpc>
                <a:spcPts val="1553"/>
              </a:lnSpc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还是</a:t>
            </a:r>
            <a:endParaRPr lang="Microsoft YaHei" altLang="Microsoft YaHei" sz="1200"/>
          </a:p>
          <a:p>
            <a:pPr marL="15240" algn="l" rtl="0" eaLnBrk="0">
              <a:lnSpc>
                <a:spcPct val="91000"/>
              </a:lnSpc>
              <a:spcBef>
                <a:spcPts val="118"/>
              </a:spcBef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飘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旷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漫</a:t>
            </a:r>
            <a:endParaRPr lang="Microsoft YaHei" altLang="Microsoft YaHei" sz="1200"/>
          </a:p>
          <a:p>
            <a:pPr marL="13334" algn="l" rtl="0" eaLnBrk="0">
              <a:lnSpc>
                <a:spcPct val="91000"/>
              </a:lnSpc>
              <a:spcBef>
                <a:spcPts val="118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示例:在阳光的照耀下,荷叶上的水珠就像一颗颗光彩夺目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的钻石。</a:t>
            </a:r>
            <a:endParaRPr lang="Microsoft YaHei" altLang="Microsoft YaHei" sz="1200"/>
          </a:p>
          <a:p>
            <a:pPr marL="15240" algn="l" rtl="0" eaLnBrk="0">
              <a:lnSpc>
                <a:spcPct val="83000"/>
              </a:lnSpc>
              <a:spcBef>
                <a:spcPts val="104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七、</a:t>
            </a:r>
            <a:r>
              <a:rPr sz="12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洁白   长长   红宝石般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泼可爱</a:t>
            </a:r>
            <a:endParaRPr lang="Microsoft YaHei" altLang="Microsoft YaHei" sz="1200"/>
          </a:p>
          <a:p>
            <a:pPr marL="19684" algn="l" rtl="0" eaLnBrk="0">
              <a:lnSpc>
                <a:spcPct val="98000"/>
              </a:lnSpc>
              <a:spcBef>
                <a:spcPts val="13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月亮弯弯的,像一只小船悬挂在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夜空中。</a:t>
            </a:r>
            <a:endParaRPr lang="Microsoft YaHei" altLang="Microsoft YaHei" sz="1200"/>
          </a:p>
          <a:p>
            <a:pPr marL="20954" algn="l" rtl="0" eaLnBrk="0">
              <a:lnSpc>
                <a:spcPts val="1547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蜜蜂飞过来,告诉我远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方风景的美好。</a:t>
            </a:r>
            <a:endParaRPr lang="Microsoft YaHei" altLang="Microsoft YaHei" sz="1200"/>
          </a:p>
          <a:p>
            <a:pPr marL="16509" algn="l" rtl="0" eaLnBrk="0">
              <a:lnSpc>
                <a:spcPct val="91000"/>
              </a:lnSpc>
              <a:spcBef>
                <a:spcPts val="118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迟日江山丽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春风花草香</a:t>
            </a:r>
            <a:endParaRPr lang="Microsoft YaHei" altLang="Microsoft YaHei" sz="1200"/>
          </a:p>
          <a:p>
            <a:pPr marL="12700" algn="l" rtl="0" eaLnBrk="0">
              <a:lnSpc>
                <a:spcPct val="91000"/>
              </a:lnSpc>
              <a:spcBef>
                <a:spcPts val="106"/>
              </a:spcBef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八、</a:t>
            </a:r>
            <a:r>
              <a:rPr sz="12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大圆盘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多、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绿、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大、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</a:t>
            </a:r>
            <a:endParaRPr lang="Microsoft YaHei" altLang="Microsoft YaHei" sz="1200"/>
          </a:p>
          <a:p>
            <a:pPr marL="19684" algn="l" rtl="0" eaLnBrk="0">
              <a:lnSpc>
                <a:spcPct val="91000"/>
              </a:lnSpc>
              <a:spcBef>
                <a:spcPts val="118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向外透,往上升   碧绿    白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突现出来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美丽夺目、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卓尔不群</a:t>
            </a:r>
            <a:endParaRPr lang="Microsoft YaHei" altLang="Microsoft YaHei" sz="1200"/>
          </a:p>
          <a:p>
            <a:pPr marL="24129" indent="-3175" algn="l" rtl="0" eaLnBrk="0">
              <a:lnSpc>
                <a:spcPct val="95000"/>
              </a:lnSpc>
              <a:spcBef>
                <a:spcPts val="120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   示例:下课了,同学们有的围在一起聊天,有的认真地看书,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有的闭着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眼睛休息。</a:t>
            </a:r>
            <a:endParaRPr lang="Microsoft YaHei" altLang="Microsoft YaHei" sz="1200"/>
          </a:p>
          <a:p>
            <a:pPr marL="16509" algn="l" rtl="0" eaLnBrk="0">
              <a:lnSpc>
                <a:spcPct val="84000"/>
              </a:lnSpc>
              <a:spcBef>
                <a:spcPts val="105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翩翩起舞</a:t>
            </a:r>
            <a:endParaRPr lang="Microsoft YaHei" altLang="Microsoft YaHei" sz="1200"/>
          </a:p>
          <a:p>
            <a:pPr marL="13334" indent="6985" algn="l" rtl="0" eaLnBrk="0">
              <a:lnSpc>
                <a:spcPct val="106000"/>
              </a:lnSpc>
              <a:spcBef>
                <a:spcPts val="6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示例:(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)挨挨挤挤的荷叶、蓝蓝的天空和朵朵白云。(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)小鱼、蜻蜓跟我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说悄悄话,人们对我们由衷的赞美。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)自己在微风中翩翩起舞的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姿态。</a:t>
            </a:r>
            <a:endParaRPr lang="Microsoft YaHei" altLang="Microsoft YaHei" sz="1200"/>
          </a:p>
          <a:p>
            <a:pPr marL="13334" algn="l" rtl="0" eaLnBrk="0">
              <a:lnSpc>
                <a:spcPct val="91000"/>
              </a:lnSpc>
              <a:spcBef>
                <a:spcPts val="17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九、</a:t>
            </a:r>
            <a:r>
              <a:rPr sz="12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嫩黄   洁白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淡绿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粉红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</a:t>
            </a:r>
            <a:endParaRPr lang="Microsoft YaHei" altLang="Microsoft YaHei" sz="1200"/>
          </a:p>
          <a:p>
            <a:pPr marL="13970" algn="l" rtl="0" eaLnBrk="0">
              <a:lnSpc>
                <a:spcPct val="91000"/>
              </a:lnSpc>
              <a:spcBef>
                <a:spcPts val="106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</a:t>
            </a:r>
            <a:endParaRPr lang="Microsoft YaHei" altLang="Microsoft YaHei" sz="1200"/>
          </a:p>
          <a:p>
            <a:pPr marL="19684" algn="l" rtl="0" eaLnBrk="0">
              <a:lnSpc>
                <a:spcPct val="91000"/>
              </a:lnSpc>
              <a:spcBef>
                <a:spcPts val="118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插花能手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魔术师   画家</a:t>
            </a:r>
            <a:endParaRPr lang="Microsoft YaHei" altLang="Microsoft YaHei" sz="1200"/>
          </a:p>
          <a:p>
            <a:pPr marL="20954" algn="l" rtl="0" eaLnBrk="0">
              <a:lnSpc>
                <a:spcPct val="90000"/>
              </a:lnSpc>
              <a:spcBef>
                <a:spcPts val="131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开了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长出了嫩芽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在水中嬉戏</a:t>
            </a:r>
            <a:endParaRPr lang="Microsoft YaHei" altLang="Microsoft YaHei" sz="1200"/>
          </a:p>
          <a:p>
            <a:pPr marL="13970" algn="l" rtl="0" eaLnBrk="0">
              <a:lnSpc>
                <a:spcPct val="90000"/>
              </a:lnSpc>
              <a:spcBef>
                <a:spcPts val="132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开始唱歌</a:t>
            </a:r>
            <a:endParaRPr lang="Microsoft YaHei" altLang="Microsoft YaHei" sz="1200"/>
          </a:p>
          <a:p>
            <a:pPr marL="13334" algn="l" rtl="0" eaLnBrk="0">
              <a:lnSpc>
                <a:spcPct val="91000"/>
              </a:lnSpc>
              <a:spcBef>
                <a:spcPts val="106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示例:叫叫青蛙   青蛙醒了    唤唤燕子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燕子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飞回来了</a:t>
            </a:r>
            <a:endParaRPr lang="Microsoft YaHei" altLang="Microsoft YaHei" sz="1200"/>
          </a:p>
          <a:p>
            <a:pPr marL="16509" algn="l" rtl="0" eaLnBrk="0">
              <a:lnSpc>
                <a:spcPct val="91000"/>
              </a:lnSpc>
              <a:spcBef>
                <a:spcPts val="118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白云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小鸟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蝴蝶</a:t>
            </a:r>
            <a:endParaRPr lang="Microsoft YaHei" altLang="Microsoft YaHei" sz="1200"/>
          </a:p>
          <a:p>
            <a:pPr marL="20954" algn="l" rtl="0" eaLnBrk="0">
              <a:lnSpc>
                <a:spcPct val="78000"/>
              </a:lnSpc>
              <a:spcBef>
                <a:spcPts val="306"/>
              </a:spcBef>
            </a:pP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5.C</a:t>
            </a:r>
            <a:endParaRPr lang="SimSun" altLang="SimSun" sz="1200"/>
          </a:p>
          <a:p>
            <a:pPr marL="19050" algn="l" rtl="0" eaLnBrk="0">
              <a:lnSpc>
                <a:spcPct val="91000"/>
              </a:lnSpc>
              <a:spcBef>
                <a:spcPts val="116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春姑娘带来的变化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喜爱</a:t>
            </a:r>
            <a:endParaRPr lang="Microsoft YaHei" altLang="Microsoft YaHei" sz="1200"/>
          </a:p>
          <a:p>
            <a:pPr marL="14604" algn="l" rtl="0" eaLnBrk="0">
              <a:lnSpc>
                <a:spcPct val="90000"/>
              </a:lnSpc>
              <a:spcBef>
                <a:spcPts val="120"/>
              </a:spcBef>
            </a:pP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十、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略。</a:t>
            </a:r>
            <a:endParaRPr lang="Microsoft YaHei" altLang="Microsoft YaHei" sz="1200"/>
          </a:p>
        </p:txBody>
      </p:sp>
      <p:sp>
        <p:nvSpPr>
          <p:cNvPr id="58" name="path"/>
          <p:cNvSpPr/>
          <p:nvPr/>
        </p:nvSpPr>
        <p:spPr>
          <a:xfrm>
            <a:off x="3060624" y="1694395"/>
            <a:ext cx="50609" cy="452754"/>
          </a:xfrm>
          <a:custGeom>
            <a:rect l="0" t="0" r="0" b="0"/>
            <a:pathLst>
              <a:path w="79" h="712">
                <a:moveTo>
                  <a:pt x="21" y="355"/>
                </a:moveTo>
                <a:lnTo>
                  <a:pt x="21" y="358"/>
                </a:lnTo>
                <a:cubicBezTo>
                  <a:pt x="33" y="365"/>
                  <a:pt x="41" y="376"/>
                  <a:pt x="45" y="390"/>
                </a:cubicBezTo>
                <a:cubicBezTo>
                  <a:pt x="50" y="404"/>
                  <a:pt x="52" y="423"/>
                  <a:pt x="52" y="446"/>
                </a:cubicBezTo>
                <a:cubicBezTo>
                  <a:pt x="52" y="454"/>
                  <a:pt x="50" y="474"/>
                  <a:pt x="45" y="508"/>
                </a:cubicBezTo>
                <a:cubicBezTo>
                  <a:pt x="40" y="542"/>
                  <a:pt x="37" y="567"/>
                  <a:pt x="37" y="584"/>
                </a:cubicBezTo>
                <a:cubicBezTo>
                  <a:pt x="37" y="623"/>
                  <a:pt x="41" y="652"/>
                  <a:pt x="50" y="671"/>
                </a:cubicBezTo>
                <a:cubicBezTo>
                  <a:pt x="59" y="690"/>
                  <a:pt x="68" y="700"/>
                  <a:pt x="79" y="702"/>
                </a:cubicBezTo>
                <a:lnTo>
                  <a:pt x="79" y="712"/>
                </a:lnTo>
                <a:cubicBezTo>
                  <a:pt x="62" y="710"/>
                  <a:pt x="47" y="697"/>
                  <a:pt x="34" y="674"/>
                </a:cubicBezTo>
                <a:cubicBezTo>
                  <a:pt x="20" y="650"/>
                  <a:pt x="13" y="614"/>
                  <a:pt x="13" y="564"/>
                </a:cubicBezTo>
                <a:cubicBezTo>
                  <a:pt x="13" y="546"/>
                  <a:pt x="16" y="520"/>
                  <a:pt x="21" y="489"/>
                </a:cubicBezTo>
                <a:cubicBezTo>
                  <a:pt x="27" y="457"/>
                  <a:pt x="29" y="435"/>
                  <a:pt x="29" y="423"/>
                </a:cubicBezTo>
                <a:cubicBezTo>
                  <a:pt x="29" y="404"/>
                  <a:pt x="27" y="389"/>
                  <a:pt x="21" y="379"/>
                </a:cubicBezTo>
                <a:cubicBezTo>
                  <a:pt x="15" y="369"/>
                  <a:pt x="8" y="363"/>
                  <a:pt x="0" y="362"/>
                </a:cubicBezTo>
                <a:lnTo>
                  <a:pt x="0" y="350"/>
                </a:lnTo>
                <a:cubicBezTo>
                  <a:pt x="8" y="350"/>
                  <a:pt x="15" y="344"/>
                  <a:pt x="21" y="334"/>
                </a:cubicBezTo>
                <a:cubicBezTo>
                  <a:pt x="27" y="324"/>
                  <a:pt x="29" y="309"/>
                  <a:pt x="29" y="290"/>
                </a:cubicBezTo>
                <a:cubicBezTo>
                  <a:pt x="29" y="278"/>
                  <a:pt x="27" y="256"/>
                  <a:pt x="21" y="225"/>
                </a:cubicBezTo>
                <a:cubicBezTo>
                  <a:pt x="16" y="193"/>
                  <a:pt x="13" y="168"/>
                  <a:pt x="13" y="149"/>
                </a:cubicBezTo>
                <a:cubicBezTo>
                  <a:pt x="13" y="99"/>
                  <a:pt x="20" y="62"/>
                  <a:pt x="34" y="38"/>
                </a:cubicBezTo>
                <a:cubicBezTo>
                  <a:pt x="47" y="15"/>
                  <a:pt x="62" y="2"/>
                  <a:pt x="79" y="0"/>
                </a:cubicBezTo>
                <a:lnTo>
                  <a:pt x="79" y="10"/>
                </a:lnTo>
                <a:cubicBezTo>
                  <a:pt x="68" y="12"/>
                  <a:pt x="59" y="22"/>
                  <a:pt x="50" y="41"/>
                </a:cubicBezTo>
                <a:cubicBezTo>
                  <a:pt x="41" y="60"/>
                  <a:pt x="37" y="89"/>
                  <a:pt x="37" y="130"/>
                </a:cubicBezTo>
                <a:cubicBezTo>
                  <a:pt x="37" y="146"/>
                  <a:pt x="40" y="171"/>
                  <a:pt x="45" y="205"/>
                </a:cubicBezTo>
                <a:cubicBezTo>
                  <a:pt x="50" y="239"/>
                  <a:pt x="52" y="259"/>
                  <a:pt x="52" y="267"/>
                </a:cubicBezTo>
                <a:cubicBezTo>
                  <a:pt x="52" y="290"/>
                  <a:pt x="50" y="309"/>
                  <a:pt x="45" y="323"/>
                </a:cubicBezTo>
                <a:cubicBezTo>
                  <a:pt x="41" y="337"/>
                  <a:pt x="33" y="348"/>
                  <a:pt x="21" y="355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path"/>
          <p:cNvSpPr/>
          <p:nvPr/>
        </p:nvSpPr>
        <p:spPr>
          <a:xfrm>
            <a:off x="2539682" y="1694395"/>
            <a:ext cx="50609" cy="452754"/>
          </a:xfrm>
          <a:custGeom>
            <a:rect l="0" t="0" r="0" b="0"/>
            <a:pathLst>
              <a:path w="79" h="712">
                <a:moveTo>
                  <a:pt x="21" y="355"/>
                </a:moveTo>
                <a:lnTo>
                  <a:pt x="21" y="358"/>
                </a:lnTo>
                <a:cubicBezTo>
                  <a:pt x="33" y="365"/>
                  <a:pt x="41" y="376"/>
                  <a:pt x="45" y="390"/>
                </a:cubicBezTo>
                <a:cubicBezTo>
                  <a:pt x="50" y="404"/>
                  <a:pt x="52" y="423"/>
                  <a:pt x="52" y="446"/>
                </a:cubicBezTo>
                <a:cubicBezTo>
                  <a:pt x="52" y="454"/>
                  <a:pt x="50" y="474"/>
                  <a:pt x="45" y="508"/>
                </a:cubicBezTo>
                <a:cubicBezTo>
                  <a:pt x="40" y="542"/>
                  <a:pt x="37" y="567"/>
                  <a:pt x="37" y="584"/>
                </a:cubicBezTo>
                <a:cubicBezTo>
                  <a:pt x="37" y="623"/>
                  <a:pt x="41" y="652"/>
                  <a:pt x="50" y="671"/>
                </a:cubicBezTo>
                <a:cubicBezTo>
                  <a:pt x="59" y="690"/>
                  <a:pt x="69" y="700"/>
                  <a:pt x="79" y="702"/>
                </a:cubicBezTo>
                <a:lnTo>
                  <a:pt x="79" y="712"/>
                </a:lnTo>
                <a:cubicBezTo>
                  <a:pt x="62" y="710"/>
                  <a:pt x="47" y="697"/>
                  <a:pt x="34" y="674"/>
                </a:cubicBezTo>
                <a:cubicBezTo>
                  <a:pt x="20" y="650"/>
                  <a:pt x="13" y="614"/>
                  <a:pt x="13" y="564"/>
                </a:cubicBezTo>
                <a:cubicBezTo>
                  <a:pt x="13" y="546"/>
                  <a:pt x="16" y="520"/>
                  <a:pt x="21" y="489"/>
                </a:cubicBezTo>
                <a:cubicBezTo>
                  <a:pt x="27" y="457"/>
                  <a:pt x="29" y="435"/>
                  <a:pt x="29" y="423"/>
                </a:cubicBezTo>
                <a:cubicBezTo>
                  <a:pt x="29" y="404"/>
                  <a:pt x="27" y="389"/>
                  <a:pt x="21" y="379"/>
                </a:cubicBezTo>
                <a:cubicBezTo>
                  <a:pt x="15" y="369"/>
                  <a:pt x="8" y="363"/>
                  <a:pt x="0" y="362"/>
                </a:cubicBezTo>
                <a:lnTo>
                  <a:pt x="0" y="350"/>
                </a:lnTo>
                <a:cubicBezTo>
                  <a:pt x="8" y="350"/>
                  <a:pt x="15" y="344"/>
                  <a:pt x="21" y="334"/>
                </a:cubicBezTo>
                <a:cubicBezTo>
                  <a:pt x="27" y="324"/>
                  <a:pt x="29" y="309"/>
                  <a:pt x="29" y="290"/>
                </a:cubicBezTo>
                <a:cubicBezTo>
                  <a:pt x="29" y="278"/>
                  <a:pt x="27" y="256"/>
                  <a:pt x="21" y="225"/>
                </a:cubicBezTo>
                <a:cubicBezTo>
                  <a:pt x="16" y="193"/>
                  <a:pt x="13" y="168"/>
                  <a:pt x="13" y="149"/>
                </a:cubicBezTo>
                <a:cubicBezTo>
                  <a:pt x="13" y="99"/>
                  <a:pt x="20" y="62"/>
                  <a:pt x="34" y="38"/>
                </a:cubicBezTo>
                <a:cubicBezTo>
                  <a:pt x="47" y="15"/>
                  <a:pt x="62" y="2"/>
                  <a:pt x="79" y="0"/>
                </a:cubicBezTo>
                <a:lnTo>
                  <a:pt x="79" y="10"/>
                </a:lnTo>
                <a:cubicBezTo>
                  <a:pt x="69" y="12"/>
                  <a:pt x="59" y="22"/>
                  <a:pt x="50" y="41"/>
                </a:cubicBezTo>
                <a:cubicBezTo>
                  <a:pt x="41" y="60"/>
                  <a:pt x="37" y="89"/>
                  <a:pt x="37" y="130"/>
                </a:cubicBezTo>
                <a:cubicBezTo>
                  <a:pt x="37" y="146"/>
                  <a:pt x="40" y="171"/>
                  <a:pt x="45" y="205"/>
                </a:cubicBezTo>
                <a:cubicBezTo>
                  <a:pt x="50" y="239"/>
                  <a:pt x="52" y="259"/>
                  <a:pt x="52" y="267"/>
                </a:cubicBezTo>
                <a:cubicBezTo>
                  <a:pt x="52" y="290"/>
                  <a:pt x="50" y="309"/>
                  <a:pt x="45" y="323"/>
                </a:cubicBezTo>
                <a:cubicBezTo>
                  <a:pt x="41" y="337"/>
                  <a:pt x="33" y="348"/>
                  <a:pt x="21" y="355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path"/>
          <p:cNvSpPr/>
          <p:nvPr/>
        </p:nvSpPr>
        <p:spPr>
          <a:xfrm>
            <a:off x="2019477" y="1694395"/>
            <a:ext cx="50609" cy="452754"/>
          </a:xfrm>
          <a:custGeom>
            <a:rect l="0" t="0" r="0" b="0"/>
            <a:pathLst>
              <a:path w="79" h="712">
                <a:moveTo>
                  <a:pt x="21" y="355"/>
                </a:moveTo>
                <a:lnTo>
                  <a:pt x="21" y="358"/>
                </a:lnTo>
                <a:cubicBezTo>
                  <a:pt x="33" y="365"/>
                  <a:pt x="41" y="376"/>
                  <a:pt x="45" y="390"/>
                </a:cubicBezTo>
                <a:cubicBezTo>
                  <a:pt x="50" y="404"/>
                  <a:pt x="52" y="423"/>
                  <a:pt x="52" y="446"/>
                </a:cubicBezTo>
                <a:cubicBezTo>
                  <a:pt x="52" y="454"/>
                  <a:pt x="50" y="474"/>
                  <a:pt x="45" y="508"/>
                </a:cubicBezTo>
                <a:cubicBezTo>
                  <a:pt x="40" y="542"/>
                  <a:pt x="37" y="567"/>
                  <a:pt x="37" y="584"/>
                </a:cubicBezTo>
                <a:cubicBezTo>
                  <a:pt x="37" y="623"/>
                  <a:pt x="41" y="652"/>
                  <a:pt x="50" y="671"/>
                </a:cubicBezTo>
                <a:cubicBezTo>
                  <a:pt x="59" y="690"/>
                  <a:pt x="69" y="700"/>
                  <a:pt x="79" y="702"/>
                </a:cubicBezTo>
                <a:lnTo>
                  <a:pt x="79" y="712"/>
                </a:lnTo>
                <a:cubicBezTo>
                  <a:pt x="62" y="710"/>
                  <a:pt x="47" y="697"/>
                  <a:pt x="34" y="674"/>
                </a:cubicBezTo>
                <a:cubicBezTo>
                  <a:pt x="20" y="650"/>
                  <a:pt x="13" y="614"/>
                  <a:pt x="13" y="564"/>
                </a:cubicBezTo>
                <a:cubicBezTo>
                  <a:pt x="13" y="546"/>
                  <a:pt x="16" y="520"/>
                  <a:pt x="21" y="489"/>
                </a:cubicBezTo>
                <a:cubicBezTo>
                  <a:pt x="27" y="457"/>
                  <a:pt x="29" y="435"/>
                  <a:pt x="29" y="423"/>
                </a:cubicBezTo>
                <a:cubicBezTo>
                  <a:pt x="29" y="404"/>
                  <a:pt x="27" y="389"/>
                  <a:pt x="21" y="379"/>
                </a:cubicBezTo>
                <a:cubicBezTo>
                  <a:pt x="15" y="369"/>
                  <a:pt x="8" y="363"/>
                  <a:pt x="0" y="362"/>
                </a:cubicBezTo>
                <a:lnTo>
                  <a:pt x="0" y="350"/>
                </a:lnTo>
                <a:cubicBezTo>
                  <a:pt x="8" y="350"/>
                  <a:pt x="15" y="344"/>
                  <a:pt x="21" y="334"/>
                </a:cubicBezTo>
                <a:cubicBezTo>
                  <a:pt x="27" y="324"/>
                  <a:pt x="29" y="309"/>
                  <a:pt x="29" y="290"/>
                </a:cubicBezTo>
                <a:cubicBezTo>
                  <a:pt x="29" y="278"/>
                  <a:pt x="27" y="256"/>
                  <a:pt x="21" y="225"/>
                </a:cubicBezTo>
                <a:cubicBezTo>
                  <a:pt x="16" y="193"/>
                  <a:pt x="13" y="168"/>
                  <a:pt x="13" y="149"/>
                </a:cubicBezTo>
                <a:cubicBezTo>
                  <a:pt x="13" y="99"/>
                  <a:pt x="20" y="62"/>
                  <a:pt x="34" y="38"/>
                </a:cubicBezTo>
                <a:cubicBezTo>
                  <a:pt x="47" y="15"/>
                  <a:pt x="62" y="2"/>
                  <a:pt x="79" y="0"/>
                </a:cubicBezTo>
                <a:lnTo>
                  <a:pt x="79" y="10"/>
                </a:lnTo>
                <a:cubicBezTo>
                  <a:pt x="69" y="12"/>
                  <a:pt x="59" y="22"/>
                  <a:pt x="50" y="41"/>
                </a:cubicBezTo>
                <a:cubicBezTo>
                  <a:pt x="41" y="60"/>
                  <a:pt x="37" y="89"/>
                  <a:pt x="37" y="130"/>
                </a:cubicBezTo>
                <a:cubicBezTo>
                  <a:pt x="37" y="146"/>
                  <a:pt x="40" y="171"/>
                  <a:pt x="45" y="205"/>
                </a:cubicBezTo>
                <a:cubicBezTo>
                  <a:pt x="50" y="239"/>
                  <a:pt x="52" y="259"/>
                  <a:pt x="52" y="267"/>
                </a:cubicBezTo>
                <a:cubicBezTo>
                  <a:pt x="52" y="290"/>
                  <a:pt x="50" y="309"/>
                  <a:pt x="45" y="323"/>
                </a:cubicBezTo>
                <a:cubicBezTo>
                  <a:pt x="41" y="337"/>
                  <a:pt x="33" y="348"/>
                  <a:pt x="21" y="355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4" name="picture 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658701" y="1657401"/>
            <a:ext cx="180931" cy="191030"/>
          </a:xfrm>
          <a:prstGeom prst="rect">
            <a:avLst/>
          </a:prstGeom>
        </p:spPr>
      </p:pic>
      <p:sp>
        <p:nvSpPr>
          <p:cNvPr id="66" name="path"/>
          <p:cNvSpPr/>
          <p:nvPr/>
        </p:nvSpPr>
        <p:spPr>
          <a:xfrm>
            <a:off x="1494332" y="1694395"/>
            <a:ext cx="50609" cy="452754"/>
          </a:xfrm>
          <a:custGeom>
            <a:rect l="0" t="0" r="0" b="0"/>
            <a:pathLst>
              <a:path w="79" h="712">
                <a:moveTo>
                  <a:pt x="21" y="355"/>
                </a:moveTo>
                <a:lnTo>
                  <a:pt x="21" y="358"/>
                </a:lnTo>
                <a:cubicBezTo>
                  <a:pt x="33" y="365"/>
                  <a:pt x="41" y="376"/>
                  <a:pt x="45" y="390"/>
                </a:cubicBezTo>
                <a:cubicBezTo>
                  <a:pt x="50" y="404"/>
                  <a:pt x="52" y="423"/>
                  <a:pt x="52" y="446"/>
                </a:cubicBezTo>
                <a:cubicBezTo>
                  <a:pt x="52" y="454"/>
                  <a:pt x="50" y="474"/>
                  <a:pt x="45" y="508"/>
                </a:cubicBezTo>
                <a:cubicBezTo>
                  <a:pt x="40" y="542"/>
                  <a:pt x="37" y="567"/>
                  <a:pt x="37" y="584"/>
                </a:cubicBezTo>
                <a:cubicBezTo>
                  <a:pt x="37" y="623"/>
                  <a:pt x="41" y="652"/>
                  <a:pt x="50" y="671"/>
                </a:cubicBezTo>
                <a:cubicBezTo>
                  <a:pt x="59" y="690"/>
                  <a:pt x="69" y="700"/>
                  <a:pt x="79" y="702"/>
                </a:cubicBezTo>
                <a:lnTo>
                  <a:pt x="79" y="712"/>
                </a:lnTo>
                <a:cubicBezTo>
                  <a:pt x="62" y="710"/>
                  <a:pt x="47" y="697"/>
                  <a:pt x="34" y="674"/>
                </a:cubicBezTo>
                <a:cubicBezTo>
                  <a:pt x="20" y="650"/>
                  <a:pt x="13" y="614"/>
                  <a:pt x="13" y="564"/>
                </a:cubicBezTo>
                <a:cubicBezTo>
                  <a:pt x="13" y="546"/>
                  <a:pt x="16" y="520"/>
                  <a:pt x="21" y="489"/>
                </a:cubicBezTo>
                <a:cubicBezTo>
                  <a:pt x="27" y="457"/>
                  <a:pt x="29" y="435"/>
                  <a:pt x="29" y="423"/>
                </a:cubicBezTo>
                <a:cubicBezTo>
                  <a:pt x="29" y="404"/>
                  <a:pt x="27" y="389"/>
                  <a:pt x="21" y="379"/>
                </a:cubicBezTo>
                <a:cubicBezTo>
                  <a:pt x="15" y="369"/>
                  <a:pt x="8" y="363"/>
                  <a:pt x="0" y="362"/>
                </a:cubicBezTo>
                <a:lnTo>
                  <a:pt x="0" y="350"/>
                </a:lnTo>
                <a:cubicBezTo>
                  <a:pt x="8" y="350"/>
                  <a:pt x="15" y="344"/>
                  <a:pt x="21" y="334"/>
                </a:cubicBezTo>
                <a:cubicBezTo>
                  <a:pt x="27" y="324"/>
                  <a:pt x="29" y="309"/>
                  <a:pt x="29" y="290"/>
                </a:cubicBezTo>
                <a:cubicBezTo>
                  <a:pt x="29" y="278"/>
                  <a:pt x="27" y="256"/>
                  <a:pt x="21" y="225"/>
                </a:cubicBezTo>
                <a:cubicBezTo>
                  <a:pt x="16" y="193"/>
                  <a:pt x="13" y="168"/>
                  <a:pt x="13" y="149"/>
                </a:cubicBezTo>
                <a:cubicBezTo>
                  <a:pt x="13" y="99"/>
                  <a:pt x="20" y="62"/>
                  <a:pt x="34" y="38"/>
                </a:cubicBezTo>
                <a:cubicBezTo>
                  <a:pt x="47" y="15"/>
                  <a:pt x="62" y="2"/>
                  <a:pt x="79" y="0"/>
                </a:cubicBezTo>
                <a:lnTo>
                  <a:pt x="79" y="10"/>
                </a:lnTo>
                <a:cubicBezTo>
                  <a:pt x="69" y="12"/>
                  <a:pt x="59" y="22"/>
                  <a:pt x="50" y="41"/>
                </a:cubicBezTo>
                <a:cubicBezTo>
                  <a:pt x="41" y="60"/>
                  <a:pt x="37" y="89"/>
                  <a:pt x="37" y="130"/>
                </a:cubicBezTo>
                <a:cubicBezTo>
                  <a:pt x="37" y="146"/>
                  <a:pt x="40" y="171"/>
                  <a:pt x="45" y="205"/>
                </a:cubicBezTo>
                <a:cubicBezTo>
                  <a:pt x="50" y="239"/>
                  <a:pt x="52" y="259"/>
                  <a:pt x="52" y="267"/>
                </a:cubicBezTo>
                <a:cubicBezTo>
                  <a:pt x="52" y="290"/>
                  <a:pt x="50" y="309"/>
                  <a:pt x="45" y="323"/>
                </a:cubicBezTo>
                <a:cubicBezTo>
                  <a:pt x="41" y="337"/>
                  <a:pt x="33" y="348"/>
                  <a:pt x="21" y="355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textbox 68"/>
          <p:cNvSpPr/>
          <p:nvPr/>
        </p:nvSpPr>
        <p:spPr>
          <a:xfrm>
            <a:off x="1136431" y="1838083"/>
            <a:ext cx="3684270" cy="345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64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三、</a:t>
            </a:r>
            <a:endParaRPr lang="Microsoft YaHei" altLang="Microsoft YaHei" sz="1200"/>
          </a:p>
          <a:p>
            <a:pPr algn="r" rtl="0" eaLnBrk="0">
              <a:lnSpc>
                <a:spcPts val="1403"/>
              </a:lnSpc>
            </a:pPr>
            <a:r>
              <a:rPr sz="1800" kern="0" spc="-70" baseline="-354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四、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800" kern="0" spc="-70" baseline="-354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600" kern="0" spc="-70" baseline="903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惊</a:t>
            </a:r>
            <a:r>
              <a:rPr sz="1800" kern="0" spc="-70" baseline="80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800" kern="0" spc="-70" baseline="-354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600" kern="0" spc="-70" baseline="2523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</a:t>
            </a:r>
            <a:r>
              <a:rPr sz="1800" kern="0" spc="-70" baseline="224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800" kern="0" spc="-70" baseline="-354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4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600" kern="0" spc="-70" baseline="2523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狠</a:t>
            </a:r>
            <a:r>
              <a:rPr sz="1800" kern="0" spc="-70" baseline="224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600" kern="0" spc="-70" baseline="903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</a:t>
            </a:r>
            <a:r>
              <a:rPr sz="1800" kern="0" spc="-70" baseline="-354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荡漾</a:t>
            </a:r>
            <a:r>
              <a:rPr sz="11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  </a:t>
            </a:r>
            <a:r>
              <a:rPr sz="1800" kern="0" spc="-70" baseline="-354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800" kern="0" spc="-70" baseline="-354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口味</a:t>
            </a:r>
            <a:r>
              <a:rPr sz="11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endParaRPr lang="SimSun" altLang="SimSun" sz="1400"/>
          </a:p>
        </p:txBody>
      </p:sp>
      <p:pic>
        <p:nvPicPr>
          <p:cNvPr id="70" name="picture 7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046946" y="1992262"/>
            <a:ext cx="165116" cy="178256"/>
          </a:xfrm>
          <a:prstGeom prst="rect">
            <a:avLst/>
          </a:prstGeom>
        </p:spPr>
      </p:pic>
      <p:pic>
        <p:nvPicPr>
          <p:cNvPr id="72" name="picture 7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731409" y="2000263"/>
            <a:ext cx="178749" cy="165848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年人教版小学三年级下册同步单元测试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76" name="textbox 76"/>
          <p:cNvSpPr/>
          <p:nvPr/>
        </p:nvSpPr>
        <p:spPr>
          <a:xfrm>
            <a:off x="3726179" y="9612514"/>
            <a:ext cx="116839" cy="193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69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1400"/>
          </a:p>
        </p:txBody>
      </p:sp>
      <p:sp>
        <p:nvSpPr>
          <p:cNvPr id="78" name="textbox 78"/>
          <p:cNvSpPr/>
          <p:nvPr/>
        </p:nvSpPr>
        <p:spPr>
          <a:xfrm>
            <a:off x="3505949" y="9676751"/>
            <a:ext cx="54864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13"/>
              </a:lnSpc>
            </a:pP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r>
              <a:rPr sz="1400" kern="0" spc="3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endParaRPr lang="Microsoft YaHei" altLang="Microsoft YaHei" sz="14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textbox 80"/>
          <p:cNvSpPr/>
          <p:nvPr/>
        </p:nvSpPr>
        <p:spPr>
          <a:xfrm>
            <a:off x="1132911" y="918057"/>
            <a:ext cx="5338445" cy="8515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89"/>
              </a:lnSpc>
            </a:pPr>
            <a:endParaRPr lang="Arial" altLang="Arial" sz="100"/>
          </a:p>
          <a:p>
            <a:pPr marL="2141220" algn="l" rtl="0" eaLnBrk="0">
              <a:lnSpc>
                <a:spcPct val="91000"/>
              </a:lnSpc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第二单元训练</a:t>
            </a:r>
            <a:endParaRPr lang="Microsoft YaHei" altLang="Microsoft YaHei" sz="1200"/>
          </a:p>
          <a:p>
            <a:pPr marL="13970" algn="l" rtl="0" eaLnBrk="0">
              <a:lnSpc>
                <a:spcPct val="84000"/>
              </a:lnSpc>
              <a:spcBef>
                <a:spcPts val="1533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一、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给加点字选择正确的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读音,用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”标出。</a:t>
            </a:r>
            <a:endParaRPr lang="Microsoft YaHei" altLang="Microsoft YaHei" sz="1200"/>
          </a:p>
          <a:p>
            <a:pPr marL="13334" algn="l" rtl="0" eaLnBrk="0">
              <a:lnSpc>
                <a:spcPts val="1488"/>
              </a:lnSpc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dù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ún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不禁(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jī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1200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ìn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 皱眉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zò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u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zh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òu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挣脱(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zh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ènɡ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zh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ēnɡ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生涯(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á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y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á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 希冀(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yì jì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 恼怒(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l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ǎ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o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ǎo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2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匀称(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ch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è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ch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ēnɡ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15875" algn="l" rtl="0" eaLnBrk="0">
              <a:lnSpc>
                <a:spcPct val="84000"/>
              </a:lnSpc>
              <a:spcBef>
                <a:spcPts val="85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二、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读拼音,写词语。</a:t>
            </a:r>
            <a:endParaRPr lang="Microsoft YaHei" altLang="Microsoft YaHei" sz="1200"/>
          </a:p>
          <a:p>
            <a:pPr marL="29844" algn="l" rtl="0" eaLnBrk="0">
              <a:lnSpc>
                <a:spcPts val="1549"/>
              </a:lnSpc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我信奉的格言是: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qi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ā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ū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)使人进步,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ji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āo</a:t>
            </a:r>
            <a:r>
              <a:rPr sz="12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ào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 )使人落</a:t>
            </a:r>
            <a:endParaRPr lang="Microsoft YaHei" altLang="Microsoft YaHei" sz="1200"/>
          </a:p>
          <a:p>
            <a:pPr marL="12700" algn="l" rtl="0" eaLnBrk="0">
              <a:lnSpc>
                <a:spcPct val="81000"/>
              </a:lnSpc>
              <a:spcBef>
                <a:spcPts val="141"/>
              </a:spcBef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后。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</a:t>
            </a:r>
            <a:endParaRPr lang="Microsoft YaHei" altLang="Microsoft YaHei" sz="1200"/>
          </a:p>
          <a:p>
            <a:pPr algn="r" rtl="0" eaLnBrk="0">
              <a:lnSpc>
                <a:spcPts val="1549"/>
              </a:lnSpc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这种自甘堕落的做法过于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nu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ò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ru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ò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),我并不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xī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sh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ǎnɡ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)。</a:t>
            </a:r>
            <a:endParaRPr lang="Microsoft YaHei" altLang="Microsoft YaHei" sz="1200"/>
          </a:p>
          <a:p>
            <a:pPr marL="15875" algn="l" rtl="0" eaLnBrk="0">
              <a:lnSpc>
                <a:spcPts val="1518"/>
              </a:lnSpc>
              <a:spcBef>
                <a:spcPts val="98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三株</a:t>
            </a:r>
            <a:r>
              <a:rPr sz="1800" kern="0" spc="-20" baseline="13867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</a:t>
            </a:r>
            <a:r>
              <a:rPr sz="1800" kern="0" spc="-20" baseline="13867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一比,</a:t>
            </a:r>
            <a:r>
              <a:rPr sz="1800" kern="0" spc="-20" baseline="80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800" kern="0" spc="-30" baseline="80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再组词</a:t>
            </a:r>
            <a:r>
              <a:rPr sz="1800" kern="0" spc="-30" baseline="13867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r>
              <a:rPr sz="1800" kern="0" spc="-30" baseline="-349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待</a:t>
            </a:r>
            <a:r>
              <a:rPr sz="1800" kern="0" spc="-30" baseline="-3495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800" kern="0" spc="-30" baseline="-3495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</a:t>
            </a:r>
            <a:r>
              <a:rPr sz="1800" kern="0" spc="-30" baseline="-349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</a:t>
            </a:r>
            <a:r>
              <a:rPr sz="1800" kern="0" spc="-30" baseline="-3495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800" kern="0" spc="-30" baseline="-3495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</a:t>
            </a:r>
            <a:r>
              <a:rPr sz="1800" kern="0" spc="-30" baseline="-349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释</a:t>
            </a:r>
            <a:r>
              <a:rPr sz="1800" kern="0" spc="-30" baseline="-3495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800" kern="0" spc="-30" baseline="-3495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800" baseline="-3495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29844" algn="l" rtl="0" eaLnBrk="0">
              <a:lnSpc>
                <a:spcPct val="82000"/>
              </a:lnSpc>
              <a:spcBef>
                <a:spcPts val="370"/>
              </a:spcBef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照样子,写词语。</a:t>
            </a:r>
            <a:endParaRPr lang="Microsoft YaHei" altLang="Microsoft YaHei" sz="1200"/>
          </a:p>
          <a:p>
            <a:pPr marL="23495" algn="l" rtl="0" eaLnBrk="0">
              <a:lnSpc>
                <a:spcPts val="1488"/>
              </a:lnSpc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守     株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待     兔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     动     物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</a:t>
            </a:r>
            <a:endParaRPr lang="Microsoft YaHei" altLang="Microsoft YaHei" sz="1200"/>
          </a:p>
          <a:p>
            <a:pPr marL="13970" algn="l" rtl="0" eaLnBrk="0">
              <a:lnSpc>
                <a:spcPct val="99000"/>
              </a:lnSpc>
              <a:spcBef>
                <a:spcPts val="3"/>
              </a:spcBef>
              <a:tabLst>
                <a:tab pos="3449954"/>
              </a:tabLst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语)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1200"/>
          </a:p>
          <a:p>
            <a:pPr marL="23495" algn="l" rtl="0" eaLnBrk="0">
              <a:lnSpc>
                <a:spcPct val="104000"/>
              </a:lnSpc>
              <a:spcBef>
                <a:spcPts val="3"/>
              </a:spcBef>
              <a:tabLst>
                <a:tab pos="4760595"/>
              </a:tabLst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)无忧无虑(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ABAC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式)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)忙忙碌碌(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AABB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式)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1200"/>
          </a:p>
          <a:p>
            <a:pPr marL="19684" algn="l" rtl="0" eaLnBrk="0">
              <a:lnSpc>
                <a:spcPct val="84000"/>
              </a:lnSpc>
              <a:spcBef>
                <a:spcPts val="4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把句中画线的部分用对应的词语代替。</a:t>
            </a:r>
            <a:endParaRPr lang="Microsoft YaHei" altLang="Microsoft YaHei" sz="1200"/>
          </a:p>
          <a:p>
            <a:pPr marL="23495" algn="l" rtl="0" eaLnBrk="0">
              <a:lnSpc>
                <a:spcPct val="103000"/>
              </a:lnSpc>
              <a:spcBef>
                <a:spcPts val="5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)骄傲的铁罐看不起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陶罐,常常</a:t>
            </a:r>
            <a:r>
              <a:rPr sz="1200" u="sng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用尖刻的话数落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它。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       )</a:t>
            </a:r>
            <a:endParaRPr lang="Microsoft YaHei" altLang="Microsoft YaHei" sz="1200"/>
          </a:p>
          <a:p>
            <a:pPr marL="23495" algn="l" rtl="0" eaLnBrk="0">
              <a:lnSpc>
                <a:spcPct val="99000"/>
              </a:lnSpc>
              <a:spcBef>
                <a:spcPts val="3"/>
              </a:spcBef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)“住嘴!”铁罐恼怒了,“你怎么敢和我</a:t>
            </a:r>
            <a:r>
              <a:rPr sz="1200" u="sng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混在一起来谈论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!”(   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)</a:t>
            </a:r>
            <a:endParaRPr lang="Microsoft YaHei" altLang="Microsoft YaHei" sz="1200"/>
          </a:p>
          <a:p>
            <a:pPr marL="23495" algn="l" rtl="0" eaLnBrk="0">
              <a:lnSpc>
                <a:spcPct val="98000"/>
              </a:lnSpc>
              <a:spcBef>
                <a:spcPts val="11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)时间在</a:t>
            </a:r>
            <a:r>
              <a:rPr sz="1200" u="sng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像流水一样消逝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,世界上发生了许多事情。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       )</a:t>
            </a:r>
            <a:endParaRPr lang="Microsoft YaHei" altLang="Microsoft YaHei" sz="1200"/>
          </a:p>
          <a:p>
            <a:pPr marL="23495" algn="l" rtl="0" eaLnBrk="0">
              <a:lnSpc>
                <a:spcPct val="98000"/>
              </a:lnSpc>
              <a:spcBef>
                <a:spcPts val="11"/>
              </a:spcBef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)陶罐还是那样光洁,</a:t>
            </a:r>
            <a:r>
              <a:rPr sz="1200" u="sng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不浓艳,不华丽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,美观。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)</a:t>
            </a:r>
            <a:endParaRPr lang="Microsoft YaHei" altLang="Microsoft YaHei" sz="1200"/>
          </a:p>
          <a:p>
            <a:pPr marL="14604" algn="l" rtl="0" eaLnBrk="0">
              <a:lnSpc>
                <a:spcPts val="1516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五、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选出下面句子使用的描写方法。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(只填序号)</a:t>
            </a:r>
            <a:endParaRPr lang="Microsoft YaHei" altLang="Microsoft YaHei" sz="1200"/>
          </a:p>
          <a:p>
            <a:pPr marL="12700" algn="l" rtl="0" eaLnBrk="0">
              <a:lnSpc>
                <a:spcPct val="95000"/>
              </a:lnSpc>
              <a:spcBef>
                <a:spcPts val="13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动作描写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语言描写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神态描写</a:t>
            </a:r>
            <a:endParaRPr lang="Microsoft YaHei" altLang="Microsoft YaHei" sz="1200"/>
          </a:p>
          <a:p>
            <a:pPr marL="25400" indent="4444" algn="l" rtl="0" eaLnBrk="0">
              <a:lnSpc>
                <a:spcPct val="93000"/>
              </a:lnSpc>
              <a:spcBef>
                <a:spcPts val="125"/>
              </a:spcBef>
            </a:pP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鹿用尽全身力气,使劲一扯,才把两只角从树枝中挣脱出来,然后又拼命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向前奔去。</a:t>
            </a:r>
            <a:r>
              <a:rPr sz="12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19684" algn="l" rtl="0" eaLnBrk="0">
              <a:lnSpc>
                <a:spcPct val="99000"/>
              </a:lnSpc>
              <a:spcBef>
                <a:spcPts val="3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鹿忽然看到了自己的腿,不禁噘起了嘴,皱起了眉头。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)</a:t>
            </a:r>
            <a:endParaRPr lang="Microsoft YaHei" altLang="Microsoft YaHei" sz="1200"/>
          </a:p>
          <a:p>
            <a:pPr marL="20954" algn="l" rtl="0" eaLnBrk="0">
              <a:lnSpc>
                <a:spcPts val="1488"/>
              </a:lnSpc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“你敢碰我吗,陶罐子!”铁罐傲慢地问。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)</a:t>
            </a:r>
            <a:endParaRPr lang="Microsoft YaHei" altLang="Microsoft YaHei" sz="1200"/>
          </a:p>
          <a:p>
            <a:pPr marL="15240" algn="l" rtl="0" eaLnBrk="0">
              <a:lnSpc>
                <a:spcPct val="91000"/>
              </a:lnSpc>
              <a:spcBef>
                <a:spcPts val="98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六、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按要求写句子。</a:t>
            </a:r>
            <a:endParaRPr lang="Microsoft YaHei" altLang="Microsoft YaHei" sz="1200"/>
          </a:p>
          <a:p>
            <a:pPr marL="29844" algn="l" rtl="0" eaLnBrk="0">
              <a:lnSpc>
                <a:spcPct val="84000"/>
              </a:lnSpc>
              <a:spcBef>
                <a:spcPts val="105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想象人物的神态或动作,把下列句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子补充完整。</a:t>
            </a:r>
            <a:endParaRPr lang="Microsoft YaHei" altLang="Microsoft YaHei" sz="1200"/>
          </a:p>
          <a:p>
            <a:pPr marL="19050" indent="-6985" algn="l" rtl="0" eaLnBrk="0">
              <a:lnSpc>
                <a:spcPct val="106000"/>
              </a:lnSpc>
              <a:spcBef>
                <a:spcPts val="6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:</a:t>
            </a:r>
            <a:r>
              <a:rPr sz="1200" kern="0" spc="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“乘坐公交车时,你们怎么能相互打闹呢?”  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我们还是和睦相处吧,有什么可吵的呢!(改为陈述句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13970" indent="6985" algn="l" rtl="0" eaLnBrk="0">
              <a:lnSpc>
                <a:spcPts val="1488"/>
              </a:lnSpc>
              <a:spcBef>
                <a:spcPts val="1213"/>
              </a:spcBef>
            </a:pP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我们生来就是盛东西的,并不是来互相碰撞的。</a:t>
            </a:r>
            <a:r>
              <a:rPr sz="12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(用加点的关联词语造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句)</a:t>
            </a:r>
            <a:endParaRPr lang="Microsoft YaHei" altLang="Microsoft YaHei" sz="1200"/>
          </a:p>
          <a:p>
            <a:pPr marL="17145" algn="l" rtl="0" eaLnBrk="0">
              <a:lnSpc>
                <a:spcPts val="1549"/>
              </a:lnSpc>
              <a:spcBef>
                <a:spcPts val="1307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鹿把凶猛的狮子远远地甩在了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后面。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(改为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“被”字句)</a:t>
            </a:r>
            <a:endParaRPr lang="Microsoft YaHei" altLang="Microsoft YaHei" sz="1200"/>
          </a:p>
          <a:p>
            <a:pPr marL="15240" algn="l" rtl="0" eaLnBrk="0">
              <a:lnSpc>
                <a:spcPct val="81000"/>
              </a:lnSpc>
              <a:spcBef>
                <a:spcPts val="1513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七、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判断下列说法的对错,对的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”,错的打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12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”。</a:t>
            </a:r>
            <a:endParaRPr lang="Microsoft YaHei" altLang="Microsoft YaHei" sz="1200"/>
          </a:p>
          <a:p>
            <a:pPr marL="29844" algn="l" rtl="0" eaLnBrk="0">
              <a:lnSpc>
                <a:spcPts val="1531"/>
              </a:lnSpc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“守株待兔”这个成语出自《吕氏春秋》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13334" indent="6350" algn="l" rtl="0" eaLnBrk="0">
              <a:lnSpc>
                <a:spcPct val="98000"/>
              </a:lnSpc>
              <a:spcBef>
                <a:spcPts val="56"/>
              </a:spcBef>
            </a:pP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《陶罐和铁罐》是一则寓言故事,主要通过陶罐和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铁罐的对话及神态,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来表现铁罐的傲慢、蛮横、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目中无人和陶罐的谦虚、友善、克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制。(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《鹿角和鹿腿》选自《伊索寓言》,讲的是在丛林中,一只鹿遇到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了一头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凶猛的狮子,鹿凭着自己美丽的鹿角奋力脱险的故事。</a:t>
            </a:r>
            <a:r>
              <a:rPr sz="12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13334" indent="3175" algn="l" rtl="0" eaLnBrk="0">
              <a:lnSpc>
                <a:spcPct val="103000"/>
              </a:lnSpc>
              <a:spcBef>
                <a:spcPts val="20"/>
              </a:spcBef>
            </a:pP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“这清闲的生活无忧无虑,还有什么能够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代替?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”这句话运用了反问的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修辞手法,表达了池子对这种清闲生活的满足和得意。</a:t>
            </a:r>
            <a:r>
              <a:rPr sz="12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12700" algn="l" rtl="0" eaLnBrk="0">
              <a:lnSpc>
                <a:spcPct val="91000"/>
              </a:lnSpc>
              <a:spcBef>
                <a:spcPts val="17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八、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先把下列成语补充完整,再选词填空。</a:t>
            </a:r>
            <a:endParaRPr lang="Microsoft YaHei" altLang="Microsoft YaHei" sz="1200"/>
          </a:p>
        </p:txBody>
      </p:sp>
      <p:sp>
        <p:nvSpPr>
          <p:cNvPr id="82" name="path"/>
          <p:cNvSpPr/>
          <p:nvPr/>
        </p:nvSpPr>
        <p:spPr>
          <a:xfrm>
            <a:off x="1152232" y="2544279"/>
            <a:ext cx="77546" cy="561975"/>
          </a:xfrm>
          <a:custGeom>
            <a:rect l="0" t="0" r="0" b="0"/>
            <a:pathLst>
              <a:path w="122" h="885">
                <a:moveTo>
                  <a:pt x="0" y="436"/>
                </a:moveTo>
                <a:cubicBezTo>
                  <a:pt x="14" y="435"/>
                  <a:pt x="25" y="428"/>
                  <a:pt x="33" y="413"/>
                </a:cubicBezTo>
                <a:cubicBezTo>
                  <a:pt x="42" y="399"/>
                  <a:pt x="46" y="377"/>
                  <a:pt x="46" y="347"/>
                </a:cubicBezTo>
                <a:cubicBezTo>
                  <a:pt x="46" y="334"/>
                  <a:pt x="43" y="309"/>
                  <a:pt x="38" y="274"/>
                </a:cubicBezTo>
                <a:cubicBezTo>
                  <a:pt x="33" y="238"/>
                  <a:pt x="31" y="209"/>
                  <a:pt x="31" y="187"/>
                </a:cubicBezTo>
                <a:cubicBezTo>
                  <a:pt x="31" y="133"/>
                  <a:pt x="39" y="90"/>
                  <a:pt x="55" y="57"/>
                </a:cubicBezTo>
                <a:cubicBezTo>
                  <a:pt x="71" y="24"/>
                  <a:pt x="93" y="5"/>
                  <a:pt x="122" y="0"/>
                </a:cubicBezTo>
                <a:lnTo>
                  <a:pt x="122" y="12"/>
                </a:lnTo>
                <a:cubicBezTo>
                  <a:pt x="112" y="14"/>
                  <a:pt x="103" y="19"/>
                  <a:pt x="94" y="28"/>
                </a:cubicBezTo>
                <a:cubicBezTo>
                  <a:pt x="86" y="36"/>
                  <a:pt x="79" y="47"/>
                  <a:pt x="74" y="60"/>
                </a:cubicBezTo>
                <a:cubicBezTo>
                  <a:pt x="68" y="74"/>
                  <a:pt x="63" y="90"/>
                  <a:pt x="60" y="108"/>
                </a:cubicBezTo>
                <a:cubicBezTo>
                  <a:pt x="57" y="127"/>
                  <a:pt x="56" y="147"/>
                  <a:pt x="56" y="170"/>
                </a:cubicBezTo>
                <a:cubicBezTo>
                  <a:pt x="56" y="188"/>
                  <a:pt x="58" y="217"/>
                  <a:pt x="62" y="256"/>
                </a:cubicBezTo>
                <a:cubicBezTo>
                  <a:pt x="67" y="296"/>
                  <a:pt x="69" y="321"/>
                  <a:pt x="69" y="331"/>
                </a:cubicBezTo>
                <a:cubicBezTo>
                  <a:pt x="69" y="361"/>
                  <a:pt x="65" y="386"/>
                  <a:pt x="55" y="405"/>
                </a:cubicBezTo>
                <a:cubicBezTo>
                  <a:pt x="45" y="424"/>
                  <a:pt x="35" y="436"/>
                  <a:pt x="24" y="440"/>
                </a:cubicBezTo>
                <a:lnTo>
                  <a:pt x="24" y="444"/>
                </a:lnTo>
                <a:cubicBezTo>
                  <a:pt x="35" y="448"/>
                  <a:pt x="45" y="459"/>
                  <a:pt x="55" y="479"/>
                </a:cubicBezTo>
                <a:cubicBezTo>
                  <a:pt x="65" y="498"/>
                  <a:pt x="69" y="522"/>
                  <a:pt x="69" y="553"/>
                </a:cubicBezTo>
                <a:cubicBezTo>
                  <a:pt x="69" y="558"/>
                  <a:pt x="67" y="584"/>
                  <a:pt x="62" y="630"/>
                </a:cubicBezTo>
                <a:cubicBezTo>
                  <a:pt x="58" y="676"/>
                  <a:pt x="56" y="704"/>
                  <a:pt x="56" y="713"/>
                </a:cubicBezTo>
                <a:cubicBezTo>
                  <a:pt x="56" y="737"/>
                  <a:pt x="57" y="757"/>
                  <a:pt x="60" y="776"/>
                </a:cubicBezTo>
                <a:cubicBezTo>
                  <a:pt x="63" y="794"/>
                  <a:pt x="67" y="810"/>
                  <a:pt x="73" y="824"/>
                </a:cubicBezTo>
                <a:cubicBezTo>
                  <a:pt x="79" y="838"/>
                  <a:pt x="87" y="849"/>
                  <a:pt x="95" y="857"/>
                </a:cubicBezTo>
                <a:cubicBezTo>
                  <a:pt x="103" y="865"/>
                  <a:pt x="112" y="870"/>
                  <a:pt x="122" y="873"/>
                </a:cubicBezTo>
                <a:lnTo>
                  <a:pt x="122" y="885"/>
                </a:lnTo>
                <a:cubicBezTo>
                  <a:pt x="96" y="881"/>
                  <a:pt x="75" y="864"/>
                  <a:pt x="57" y="832"/>
                </a:cubicBezTo>
                <a:cubicBezTo>
                  <a:pt x="40" y="800"/>
                  <a:pt x="31" y="760"/>
                  <a:pt x="31" y="709"/>
                </a:cubicBezTo>
                <a:cubicBezTo>
                  <a:pt x="31" y="689"/>
                  <a:pt x="33" y="658"/>
                  <a:pt x="38" y="616"/>
                </a:cubicBezTo>
                <a:cubicBezTo>
                  <a:pt x="43" y="574"/>
                  <a:pt x="46" y="547"/>
                  <a:pt x="46" y="536"/>
                </a:cubicBezTo>
                <a:cubicBezTo>
                  <a:pt x="46" y="508"/>
                  <a:pt x="42" y="486"/>
                  <a:pt x="33" y="471"/>
                </a:cubicBezTo>
                <a:cubicBezTo>
                  <a:pt x="25" y="456"/>
                  <a:pt x="14" y="449"/>
                  <a:pt x="0" y="449"/>
                </a:cubicBezTo>
                <a:lnTo>
                  <a:pt x="0" y="436"/>
                </a:ln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textbox 84"/>
          <p:cNvSpPr/>
          <p:nvPr/>
        </p:nvSpPr>
        <p:spPr>
          <a:xfrm>
            <a:off x="1146825" y="2896514"/>
            <a:ext cx="5273040" cy="2025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38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四珠、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按要求写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词语。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侍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       )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       )      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译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       )</a:t>
            </a:r>
            <a:endParaRPr lang="SimSun" altLang="SimSun" sz="1200"/>
          </a:p>
        </p:txBody>
      </p:sp>
      <p:sp>
        <p:nvSpPr>
          <p:cNvPr id="86" name="textbox 86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年人教版小学三年级下册同步单元测试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88" name="path"/>
          <p:cNvSpPr/>
          <p:nvPr/>
        </p:nvSpPr>
        <p:spPr>
          <a:xfrm>
            <a:off x="4037672" y="2544279"/>
            <a:ext cx="77546" cy="561975"/>
          </a:xfrm>
          <a:custGeom>
            <a:rect l="0" t="0" r="0" b="0"/>
            <a:pathLst>
              <a:path w="122" h="885">
                <a:moveTo>
                  <a:pt x="0" y="436"/>
                </a:moveTo>
                <a:cubicBezTo>
                  <a:pt x="14" y="435"/>
                  <a:pt x="25" y="428"/>
                  <a:pt x="33" y="413"/>
                </a:cubicBezTo>
                <a:cubicBezTo>
                  <a:pt x="42" y="399"/>
                  <a:pt x="46" y="377"/>
                  <a:pt x="46" y="347"/>
                </a:cubicBezTo>
                <a:cubicBezTo>
                  <a:pt x="46" y="334"/>
                  <a:pt x="43" y="309"/>
                  <a:pt x="38" y="274"/>
                </a:cubicBezTo>
                <a:cubicBezTo>
                  <a:pt x="33" y="238"/>
                  <a:pt x="31" y="209"/>
                  <a:pt x="31" y="187"/>
                </a:cubicBezTo>
                <a:cubicBezTo>
                  <a:pt x="31" y="133"/>
                  <a:pt x="39" y="90"/>
                  <a:pt x="55" y="57"/>
                </a:cubicBezTo>
                <a:cubicBezTo>
                  <a:pt x="71" y="24"/>
                  <a:pt x="93" y="5"/>
                  <a:pt x="122" y="0"/>
                </a:cubicBezTo>
                <a:lnTo>
                  <a:pt x="122" y="12"/>
                </a:lnTo>
                <a:cubicBezTo>
                  <a:pt x="112" y="14"/>
                  <a:pt x="103" y="19"/>
                  <a:pt x="94" y="28"/>
                </a:cubicBezTo>
                <a:cubicBezTo>
                  <a:pt x="86" y="36"/>
                  <a:pt x="79" y="47"/>
                  <a:pt x="74" y="60"/>
                </a:cubicBezTo>
                <a:cubicBezTo>
                  <a:pt x="68" y="74"/>
                  <a:pt x="63" y="90"/>
                  <a:pt x="60" y="108"/>
                </a:cubicBezTo>
                <a:cubicBezTo>
                  <a:pt x="57" y="127"/>
                  <a:pt x="56" y="147"/>
                  <a:pt x="56" y="170"/>
                </a:cubicBezTo>
                <a:cubicBezTo>
                  <a:pt x="56" y="188"/>
                  <a:pt x="58" y="217"/>
                  <a:pt x="62" y="256"/>
                </a:cubicBezTo>
                <a:cubicBezTo>
                  <a:pt x="67" y="296"/>
                  <a:pt x="69" y="321"/>
                  <a:pt x="69" y="331"/>
                </a:cubicBezTo>
                <a:cubicBezTo>
                  <a:pt x="69" y="361"/>
                  <a:pt x="65" y="386"/>
                  <a:pt x="55" y="405"/>
                </a:cubicBezTo>
                <a:cubicBezTo>
                  <a:pt x="45" y="424"/>
                  <a:pt x="35" y="436"/>
                  <a:pt x="24" y="440"/>
                </a:cubicBezTo>
                <a:lnTo>
                  <a:pt x="24" y="444"/>
                </a:lnTo>
                <a:cubicBezTo>
                  <a:pt x="35" y="448"/>
                  <a:pt x="45" y="459"/>
                  <a:pt x="55" y="479"/>
                </a:cubicBezTo>
                <a:cubicBezTo>
                  <a:pt x="65" y="498"/>
                  <a:pt x="69" y="522"/>
                  <a:pt x="69" y="553"/>
                </a:cubicBezTo>
                <a:cubicBezTo>
                  <a:pt x="69" y="558"/>
                  <a:pt x="67" y="584"/>
                  <a:pt x="62" y="630"/>
                </a:cubicBezTo>
                <a:cubicBezTo>
                  <a:pt x="58" y="676"/>
                  <a:pt x="56" y="704"/>
                  <a:pt x="56" y="713"/>
                </a:cubicBezTo>
                <a:cubicBezTo>
                  <a:pt x="56" y="737"/>
                  <a:pt x="57" y="757"/>
                  <a:pt x="60" y="776"/>
                </a:cubicBezTo>
                <a:cubicBezTo>
                  <a:pt x="63" y="794"/>
                  <a:pt x="67" y="810"/>
                  <a:pt x="73" y="824"/>
                </a:cubicBezTo>
                <a:cubicBezTo>
                  <a:pt x="79" y="838"/>
                  <a:pt x="87" y="849"/>
                  <a:pt x="95" y="857"/>
                </a:cubicBezTo>
                <a:cubicBezTo>
                  <a:pt x="103" y="865"/>
                  <a:pt x="112" y="870"/>
                  <a:pt x="122" y="873"/>
                </a:cubicBezTo>
                <a:lnTo>
                  <a:pt x="122" y="885"/>
                </a:lnTo>
                <a:cubicBezTo>
                  <a:pt x="96" y="881"/>
                  <a:pt x="75" y="864"/>
                  <a:pt x="57" y="832"/>
                </a:cubicBezTo>
                <a:cubicBezTo>
                  <a:pt x="40" y="800"/>
                  <a:pt x="31" y="760"/>
                  <a:pt x="31" y="709"/>
                </a:cubicBezTo>
                <a:cubicBezTo>
                  <a:pt x="31" y="689"/>
                  <a:pt x="33" y="658"/>
                  <a:pt x="38" y="616"/>
                </a:cubicBezTo>
                <a:cubicBezTo>
                  <a:pt x="43" y="574"/>
                  <a:pt x="46" y="547"/>
                  <a:pt x="46" y="536"/>
                </a:cubicBezTo>
                <a:cubicBezTo>
                  <a:pt x="46" y="508"/>
                  <a:pt x="42" y="486"/>
                  <a:pt x="33" y="471"/>
                </a:cubicBezTo>
                <a:cubicBezTo>
                  <a:pt x="25" y="456"/>
                  <a:pt x="14" y="449"/>
                  <a:pt x="0" y="449"/>
                </a:cubicBezTo>
                <a:lnTo>
                  <a:pt x="0" y="436"/>
                </a:ln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" name="path"/>
          <p:cNvSpPr/>
          <p:nvPr/>
        </p:nvSpPr>
        <p:spPr>
          <a:xfrm>
            <a:off x="5480392" y="2544279"/>
            <a:ext cx="77546" cy="561975"/>
          </a:xfrm>
          <a:custGeom>
            <a:rect l="0" t="0" r="0" b="0"/>
            <a:pathLst>
              <a:path w="122" h="885">
                <a:moveTo>
                  <a:pt x="0" y="436"/>
                </a:moveTo>
                <a:cubicBezTo>
                  <a:pt x="14" y="435"/>
                  <a:pt x="25" y="428"/>
                  <a:pt x="33" y="413"/>
                </a:cubicBezTo>
                <a:cubicBezTo>
                  <a:pt x="42" y="399"/>
                  <a:pt x="46" y="377"/>
                  <a:pt x="46" y="347"/>
                </a:cubicBezTo>
                <a:cubicBezTo>
                  <a:pt x="46" y="334"/>
                  <a:pt x="43" y="309"/>
                  <a:pt x="38" y="274"/>
                </a:cubicBezTo>
                <a:cubicBezTo>
                  <a:pt x="33" y="238"/>
                  <a:pt x="31" y="209"/>
                  <a:pt x="31" y="187"/>
                </a:cubicBezTo>
                <a:cubicBezTo>
                  <a:pt x="31" y="133"/>
                  <a:pt x="39" y="90"/>
                  <a:pt x="55" y="57"/>
                </a:cubicBezTo>
                <a:cubicBezTo>
                  <a:pt x="71" y="24"/>
                  <a:pt x="93" y="5"/>
                  <a:pt x="122" y="0"/>
                </a:cubicBezTo>
                <a:lnTo>
                  <a:pt x="122" y="12"/>
                </a:lnTo>
                <a:cubicBezTo>
                  <a:pt x="112" y="14"/>
                  <a:pt x="103" y="19"/>
                  <a:pt x="94" y="28"/>
                </a:cubicBezTo>
                <a:cubicBezTo>
                  <a:pt x="86" y="36"/>
                  <a:pt x="79" y="47"/>
                  <a:pt x="74" y="60"/>
                </a:cubicBezTo>
                <a:cubicBezTo>
                  <a:pt x="68" y="74"/>
                  <a:pt x="63" y="90"/>
                  <a:pt x="60" y="108"/>
                </a:cubicBezTo>
                <a:cubicBezTo>
                  <a:pt x="57" y="127"/>
                  <a:pt x="56" y="147"/>
                  <a:pt x="56" y="170"/>
                </a:cubicBezTo>
                <a:cubicBezTo>
                  <a:pt x="56" y="188"/>
                  <a:pt x="58" y="217"/>
                  <a:pt x="62" y="256"/>
                </a:cubicBezTo>
                <a:cubicBezTo>
                  <a:pt x="67" y="296"/>
                  <a:pt x="69" y="321"/>
                  <a:pt x="69" y="331"/>
                </a:cubicBezTo>
                <a:cubicBezTo>
                  <a:pt x="69" y="361"/>
                  <a:pt x="65" y="386"/>
                  <a:pt x="55" y="405"/>
                </a:cubicBezTo>
                <a:cubicBezTo>
                  <a:pt x="45" y="424"/>
                  <a:pt x="35" y="436"/>
                  <a:pt x="24" y="440"/>
                </a:cubicBezTo>
                <a:lnTo>
                  <a:pt x="24" y="444"/>
                </a:lnTo>
                <a:cubicBezTo>
                  <a:pt x="35" y="448"/>
                  <a:pt x="45" y="459"/>
                  <a:pt x="55" y="479"/>
                </a:cubicBezTo>
                <a:cubicBezTo>
                  <a:pt x="65" y="498"/>
                  <a:pt x="69" y="522"/>
                  <a:pt x="69" y="553"/>
                </a:cubicBezTo>
                <a:cubicBezTo>
                  <a:pt x="69" y="558"/>
                  <a:pt x="67" y="584"/>
                  <a:pt x="62" y="630"/>
                </a:cubicBezTo>
                <a:cubicBezTo>
                  <a:pt x="58" y="676"/>
                  <a:pt x="56" y="704"/>
                  <a:pt x="56" y="713"/>
                </a:cubicBezTo>
                <a:cubicBezTo>
                  <a:pt x="56" y="737"/>
                  <a:pt x="57" y="757"/>
                  <a:pt x="60" y="776"/>
                </a:cubicBezTo>
                <a:cubicBezTo>
                  <a:pt x="63" y="794"/>
                  <a:pt x="67" y="810"/>
                  <a:pt x="73" y="824"/>
                </a:cubicBezTo>
                <a:cubicBezTo>
                  <a:pt x="79" y="838"/>
                  <a:pt x="87" y="849"/>
                  <a:pt x="95" y="857"/>
                </a:cubicBezTo>
                <a:cubicBezTo>
                  <a:pt x="103" y="865"/>
                  <a:pt x="112" y="870"/>
                  <a:pt x="122" y="873"/>
                </a:cubicBezTo>
                <a:lnTo>
                  <a:pt x="122" y="885"/>
                </a:lnTo>
                <a:cubicBezTo>
                  <a:pt x="96" y="881"/>
                  <a:pt x="75" y="864"/>
                  <a:pt x="57" y="832"/>
                </a:cubicBezTo>
                <a:cubicBezTo>
                  <a:pt x="40" y="800"/>
                  <a:pt x="31" y="760"/>
                  <a:pt x="31" y="709"/>
                </a:cubicBezTo>
                <a:cubicBezTo>
                  <a:pt x="31" y="689"/>
                  <a:pt x="33" y="658"/>
                  <a:pt x="38" y="616"/>
                </a:cubicBezTo>
                <a:cubicBezTo>
                  <a:pt x="43" y="574"/>
                  <a:pt x="46" y="547"/>
                  <a:pt x="46" y="536"/>
                </a:cubicBezTo>
                <a:cubicBezTo>
                  <a:pt x="46" y="508"/>
                  <a:pt x="42" y="486"/>
                  <a:pt x="33" y="471"/>
                </a:cubicBezTo>
                <a:cubicBezTo>
                  <a:pt x="25" y="456"/>
                  <a:pt x="14" y="449"/>
                  <a:pt x="0" y="449"/>
                </a:cubicBezTo>
                <a:lnTo>
                  <a:pt x="0" y="436"/>
                </a:ln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" name="path"/>
          <p:cNvSpPr/>
          <p:nvPr/>
        </p:nvSpPr>
        <p:spPr>
          <a:xfrm>
            <a:off x="2594953" y="2544279"/>
            <a:ext cx="77546" cy="561975"/>
          </a:xfrm>
          <a:custGeom>
            <a:rect l="0" t="0" r="0" b="0"/>
            <a:pathLst>
              <a:path w="122" h="885">
                <a:moveTo>
                  <a:pt x="0" y="436"/>
                </a:moveTo>
                <a:cubicBezTo>
                  <a:pt x="14" y="435"/>
                  <a:pt x="25" y="428"/>
                  <a:pt x="33" y="413"/>
                </a:cubicBezTo>
                <a:cubicBezTo>
                  <a:pt x="42" y="399"/>
                  <a:pt x="46" y="377"/>
                  <a:pt x="46" y="347"/>
                </a:cubicBezTo>
                <a:cubicBezTo>
                  <a:pt x="46" y="334"/>
                  <a:pt x="43" y="309"/>
                  <a:pt x="38" y="274"/>
                </a:cubicBezTo>
                <a:cubicBezTo>
                  <a:pt x="33" y="238"/>
                  <a:pt x="31" y="209"/>
                  <a:pt x="31" y="187"/>
                </a:cubicBezTo>
                <a:cubicBezTo>
                  <a:pt x="31" y="133"/>
                  <a:pt x="39" y="90"/>
                  <a:pt x="55" y="57"/>
                </a:cubicBezTo>
                <a:cubicBezTo>
                  <a:pt x="71" y="24"/>
                  <a:pt x="93" y="5"/>
                  <a:pt x="122" y="0"/>
                </a:cubicBezTo>
                <a:lnTo>
                  <a:pt x="122" y="12"/>
                </a:lnTo>
                <a:cubicBezTo>
                  <a:pt x="112" y="14"/>
                  <a:pt x="103" y="19"/>
                  <a:pt x="94" y="28"/>
                </a:cubicBezTo>
                <a:cubicBezTo>
                  <a:pt x="86" y="36"/>
                  <a:pt x="79" y="47"/>
                  <a:pt x="74" y="60"/>
                </a:cubicBezTo>
                <a:cubicBezTo>
                  <a:pt x="68" y="74"/>
                  <a:pt x="63" y="90"/>
                  <a:pt x="60" y="108"/>
                </a:cubicBezTo>
                <a:cubicBezTo>
                  <a:pt x="57" y="127"/>
                  <a:pt x="56" y="147"/>
                  <a:pt x="56" y="170"/>
                </a:cubicBezTo>
                <a:cubicBezTo>
                  <a:pt x="56" y="188"/>
                  <a:pt x="58" y="217"/>
                  <a:pt x="62" y="256"/>
                </a:cubicBezTo>
                <a:cubicBezTo>
                  <a:pt x="67" y="296"/>
                  <a:pt x="69" y="321"/>
                  <a:pt x="69" y="331"/>
                </a:cubicBezTo>
                <a:cubicBezTo>
                  <a:pt x="69" y="361"/>
                  <a:pt x="65" y="386"/>
                  <a:pt x="55" y="405"/>
                </a:cubicBezTo>
                <a:cubicBezTo>
                  <a:pt x="45" y="424"/>
                  <a:pt x="35" y="436"/>
                  <a:pt x="24" y="440"/>
                </a:cubicBezTo>
                <a:lnTo>
                  <a:pt x="24" y="444"/>
                </a:lnTo>
                <a:cubicBezTo>
                  <a:pt x="35" y="448"/>
                  <a:pt x="45" y="459"/>
                  <a:pt x="55" y="479"/>
                </a:cubicBezTo>
                <a:cubicBezTo>
                  <a:pt x="65" y="498"/>
                  <a:pt x="69" y="522"/>
                  <a:pt x="69" y="553"/>
                </a:cubicBezTo>
                <a:cubicBezTo>
                  <a:pt x="69" y="558"/>
                  <a:pt x="67" y="584"/>
                  <a:pt x="62" y="630"/>
                </a:cubicBezTo>
                <a:cubicBezTo>
                  <a:pt x="58" y="676"/>
                  <a:pt x="56" y="704"/>
                  <a:pt x="56" y="713"/>
                </a:cubicBezTo>
                <a:cubicBezTo>
                  <a:pt x="56" y="737"/>
                  <a:pt x="57" y="757"/>
                  <a:pt x="60" y="776"/>
                </a:cubicBezTo>
                <a:cubicBezTo>
                  <a:pt x="63" y="794"/>
                  <a:pt x="67" y="810"/>
                  <a:pt x="73" y="824"/>
                </a:cubicBezTo>
                <a:cubicBezTo>
                  <a:pt x="79" y="838"/>
                  <a:pt x="87" y="849"/>
                  <a:pt x="95" y="857"/>
                </a:cubicBezTo>
                <a:cubicBezTo>
                  <a:pt x="103" y="865"/>
                  <a:pt x="112" y="870"/>
                  <a:pt x="122" y="873"/>
                </a:cubicBezTo>
                <a:lnTo>
                  <a:pt x="122" y="885"/>
                </a:lnTo>
                <a:cubicBezTo>
                  <a:pt x="96" y="881"/>
                  <a:pt x="75" y="864"/>
                  <a:pt x="57" y="832"/>
                </a:cubicBezTo>
                <a:cubicBezTo>
                  <a:pt x="40" y="800"/>
                  <a:pt x="31" y="760"/>
                  <a:pt x="31" y="709"/>
                </a:cubicBezTo>
                <a:cubicBezTo>
                  <a:pt x="31" y="689"/>
                  <a:pt x="33" y="658"/>
                  <a:pt x="38" y="616"/>
                </a:cubicBezTo>
                <a:cubicBezTo>
                  <a:pt x="43" y="574"/>
                  <a:pt x="46" y="547"/>
                  <a:pt x="46" y="536"/>
                </a:cubicBezTo>
                <a:cubicBezTo>
                  <a:pt x="46" y="508"/>
                  <a:pt x="42" y="486"/>
                  <a:pt x="33" y="471"/>
                </a:cubicBezTo>
                <a:cubicBezTo>
                  <a:pt x="25" y="456"/>
                  <a:pt x="14" y="449"/>
                  <a:pt x="0" y="449"/>
                </a:cubicBezTo>
                <a:lnTo>
                  <a:pt x="0" y="436"/>
                </a:ln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" name="textbox 94"/>
          <p:cNvSpPr/>
          <p:nvPr/>
        </p:nvSpPr>
        <p:spPr>
          <a:xfrm>
            <a:off x="3730889" y="9613763"/>
            <a:ext cx="112395" cy="192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5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endParaRPr lang="SimSun" altLang="SimSun" sz="1400"/>
          </a:p>
        </p:txBody>
      </p:sp>
      <p:sp>
        <p:nvSpPr>
          <p:cNvPr id="96" name="textbox 96"/>
          <p:cNvSpPr/>
          <p:nvPr/>
        </p:nvSpPr>
        <p:spPr>
          <a:xfrm>
            <a:off x="3505949" y="9676751"/>
            <a:ext cx="54864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13"/>
              </a:lnSpc>
            </a:pP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r>
              <a:rPr sz="1400" kern="0" spc="3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endParaRPr lang="Microsoft YaHei" altLang="Microsoft YaHei" sz="14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textbox 98"/>
          <p:cNvSpPr/>
          <p:nvPr/>
        </p:nvSpPr>
        <p:spPr>
          <a:xfrm>
            <a:off x="1132743" y="889863"/>
            <a:ext cx="5338445" cy="8543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3495" algn="l" rtl="0" eaLnBrk="0">
              <a:lnSpc>
                <a:spcPts val="1482"/>
              </a:lnSpc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)(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)学步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滥(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)充数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掩(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)盗(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31750" algn="l" rtl="0" eaLnBrk="0">
              <a:lnSpc>
                <a:spcPts val="1482"/>
              </a:lnSpc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自相(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)(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刻舟求(       )  画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)添(       )</a:t>
            </a:r>
            <a:endParaRPr lang="Microsoft YaHei" altLang="Microsoft YaHei" sz="1200"/>
          </a:p>
          <a:p>
            <a:pPr marL="46990" algn="l" rtl="0" eaLnBrk="0">
              <a:lnSpc>
                <a:spcPct val="92000"/>
              </a:lnSpc>
              <a:spcBef>
                <a:spcPts val="84"/>
              </a:spcBef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人忧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井底之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杯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蛇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200"/>
          </a:p>
          <a:p>
            <a:pPr marL="13970" indent="15875" algn="l" rtl="0" eaLnBrk="0">
              <a:lnSpc>
                <a:spcPct val="91000"/>
              </a:lnSpc>
              <a:spcBef>
                <a:spcPts val="121"/>
              </a:spcBef>
            </a:pP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我们应当汲取</a:t>
            </a:r>
            <a:r>
              <a:rPr sz="1200" kern="0" spc="-3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的教训,使我们的思想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适应客观形势的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变化。</a:t>
            </a:r>
            <a:endParaRPr lang="Microsoft YaHei" altLang="Microsoft YaHei" sz="1200"/>
          </a:p>
          <a:p>
            <a:pPr marL="20320" indent="-635" algn="l" rtl="0" eaLnBrk="0">
              <a:lnSpc>
                <a:spcPct val="102000"/>
              </a:lnSpc>
              <a:spcBef>
                <a:spcPts val="21"/>
              </a:spcBef>
            </a:pPr>
            <a:r>
              <a:rPr sz="12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你真是</a:t>
            </a:r>
            <a:r>
              <a:rPr sz="1200" kern="0" spc="-3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!这地方地势这么高,即使下大雨,也不会被淹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的。</a:t>
            </a:r>
            <a:endParaRPr lang="Microsoft YaHei" altLang="Microsoft YaHei" sz="1200"/>
          </a:p>
          <a:p>
            <a:pPr marL="13970" indent="6985" algn="l" rtl="0" eaLnBrk="0">
              <a:lnSpc>
                <a:spcPct val="95000"/>
              </a:lnSpc>
              <a:spcBef>
                <a:spcPts val="126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你的发言</a:t>
            </a:r>
            <a:r>
              <a:rPr sz="1200" kern="0" spc="-2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r>
              <a:rPr sz="1200" kern="0" spc="-3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,后面的例证恰恰否定了前面的观点。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明明是件好事,经他</a:t>
            </a:r>
            <a:r>
              <a:rPr sz="1200" kern="0" spc="-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r>
              <a:rPr sz="1200" kern="0" spc="-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地描述后,反而变成了坏事。    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我们看问题要全面分析,不能如</a:t>
            </a:r>
            <a:r>
              <a:rPr sz="1200" kern="0" spc="-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r>
              <a:rPr sz="1200" kern="0" spc="-3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一样坐井观天。    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九、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阅读理解。</a:t>
            </a:r>
            <a:endParaRPr lang="Microsoft YaHei" altLang="Microsoft YaHei" sz="1200"/>
          </a:p>
          <a:p>
            <a:pPr marL="23495" algn="l" rtl="0" eaLnBrk="0">
              <a:lnSpc>
                <a:spcPts val="1549"/>
              </a:lnSpc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(一)课内阅读。</a:t>
            </a:r>
            <a:endParaRPr lang="Microsoft YaHei" altLang="Microsoft YaHei" sz="1200"/>
          </a:p>
          <a:p>
            <a:pPr marL="17779" algn="l" rtl="0" eaLnBrk="0">
              <a:lnSpc>
                <a:spcPct val="97000"/>
              </a:lnSpc>
              <a:spcBef>
                <a:spcPts val="12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守</a:t>
            </a:r>
            <a:r>
              <a:rPr sz="1200" kern="0" spc="3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株</a:t>
            </a: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待</a:t>
            </a: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兔</a:t>
            </a:r>
            <a:endParaRPr lang="Microsoft YaHei" altLang="Microsoft YaHei" sz="1200"/>
          </a:p>
          <a:p>
            <a:pPr marL="13334" algn="l" rtl="0" eaLnBrk="0">
              <a:lnSpc>
                <a:spcPct val="95000"/>
              </a:lnSpc>
              <a:spcBef>
                <a:spcPts val="108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宋人有耕者。田中有株。兔走触株,折颈而死。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因释其耒而守株,冀复得兔。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兔不可复得,而身为宋国笑。</a:t>
            </a:r>
            <a:endParaRPr lang="Microsoft YaHei" altLang="Microsoft YaHei" sz="1200"/>
          </a:p>
          <a:p>
            <a:pPr marL="29844" algn="l" rtl="0" eaLnBrk="0">
              <a:lnSpc>
                <a:spcPct val="84000"/>
              </a:lnSpc>
              <a:spcBef>
                <a:spcPts val="117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解释下面加点的字。</a:t>
            </a:r>
            <a:endParaRPr lang="Microsoft YaHei" altLang="Microsoft YaHei" sz="1200"/>
          </a:p>
          <a:p>
            <a:pPr marL="23495" algn="l" rtl="0" eaLnBrk="0">
              <a:lnSpc>
                <a:spcPts val="1517"/>
              </a:lnSpc>
              <a:tabLst>
                <a:tab pos="2447925"/>
              </a:tabLst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)兔走触株: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1200"/>
          </a:p>
          <a:p>
            <a:pPr marL="23495" algn="l" rtl="0" eaLnBrk="0">
              <a:lnSpc>
                <a:spcPts val="1321"/>
              </a:lnSpc>
              <a:spcBef>
                <a:spcPts val="65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)因释其耒而守株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:</a:t>
            </a:r>
            <a:endParaRPr lang="Microsoft YaHei" altLang="Microsoft YaHei" sz="1200"/>
          </a:p>
          <a:p>
            <a:pPr marL="23495" algn="l" rtl="0" eaLnBrk="0">
              <a:lnSpc>
                <a:spcPts val="1488"/>
              </a:lnSpc>
              <a:tabLst>
                <a:tab pos="2447925"/>
              </a:tabLst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)冀复得兔: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1200"/>
          </a:p>
          <a:p>
            <a:pPr marL="19684" algn="l" rtl="0" eaLnBrk="0">
              <a:lnSpc>
                <a:spcPct val="84000"/>
              </a:lnSpc>
              <a:spcBef>
                <a:spcPts val="97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翻译下面的句子。</a:t>
            </a:r>
            <a:endParaRPr lang="Microsoft YaHei" altLang="Microsoft YaHei" sz="1200"/>
          </a:p>
          <a:p>
            <a:pPr marL="23495" algn="l" rtl="0" eaLnBrk="0">
              <a:lnSpc>
                <a:spcPts val="1549"/>
              </a:lnSpc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)兔走触株,折颈而死。</a:t>
            </a:r>
            <a:endParaRPr lang="Microsoft YaHei" altLang="Microsoft YaHei" sz="1200"/>
          </a:p>
          <a:p>
            <a:pPr marL="23495" algn="l" rtl="0" eaLnBrk="0">
              <a:lnSpc>
                <a:spcPts val="1549"/>
              </a:lnSpc>
              <a:spcBef>
                <a:spcPts val="1295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)兔不可复得,而身为宋国笑。</a:t>
            </a:r>
            <a:endParaRPr lang="Microsoft YaHei" altLang="Microsoft YaHei" sz="1200"/>
          </a:p>
          <a:p>
            <a:pPr marL="20954" algn="l" rtl="0" eaLnBrk="0">
              <a:lnSpc>
                <a:spcPts val="1549"/>
              </a:lnSpc>
              <a:spcBef>
                <a:spcPts val="1307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为什么那个农夫不会再得到兔子了?</a:t>
            </a:r>
            <a:endParaRPr lang="Microsoft YaHei" altLang="Microsoft YaHei" sz="1200"/>
          </a:p>
          <a:p>
            <a:pPr marL="23495" algn="l" rtl="0" eaLnBrk="0">
              <a:lnSpc>
                <a:spcPts val="1549"/>
              </a:lnSpc>
              <a:spcBef>
                <a:spcPts val="1295"/>
              </a:spcBef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(二)课外阅读。</a:t>
            </a:r>
            <a:endParaRPr lang="Microsoft YaHei" altLang="Microsoft YaHei" sz="1200"/>
          </a:p>
          <a:p>
            <a:pPr marL="13970" algn="l" rtl="0" eaLnBrk="0">
              <a:lnSpc>
                <a:spcPct val="97000"/>
              </a:lnSpc>
              <a:spcBef>
                <a:spcPts val="12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寄居蟹造房子</a:t>
            </a:r>
            <a:endParaRPr lang="Microsoft YaHei" altLang="Microsoft YaHei" sz="1200"/>
          </a:p>
          <a:p>
            <a:pPr marL="13334" algn="l" rtl="0" eaLnBrk="0">
              <a:lnSpc>
                <a:spcPct val="83000"/>
              </a:lnSpc>
              <a:spcBef>
                <a:spcPts val="119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大海里有一只寄居蟹,它想造一幢让大伙都羡慕的房子。</a:t>
            </a:r>
            <a:endParaRPr lang="Microsoft YaHei" altLang="Microsoft YaHei" sz="1200"/>
          </a:p>
          <a:p>
            <a:pPr marL="12700" indent="7620" algn="l" rtl="0" eaLnBrk="0">
              <a:lnSpc>
                <a:spcPct val="102000"/>
              </a:lnSpc>
              <a:spcBef>
                <a:spcPts val="21"/>
              </a:spcBef>
            </a:pP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它骄傲地对海螺说: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“你的房子多难看呀!我要造一幢五颜六色的房子,那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是一幢世界上谁也没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见过的房子。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</a:t>
            </a:r>
            <a:endParaRPr lang="Microsoft YaHei" altLang="Microsoft YaHei" sz="1200"/>
          </a:p>
          <a:p>
            <a:pPr marL="13334" algn="l" rtl="0" eaLnBrk="0">
              <a:lnSpc>
                <a:spcPct val="91000"/>
              </a:lnSpc>
              <a:spcBef>
                <a:spcPts val="118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海螺说: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“蟹大哥,房子造好了,我一定去参观。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</a:t>
            </a:r>
            <a:endParaRPr lang="Microsoft YaHei" altLang="Microsoft YaHei" sz="1200"/>
          </a:p>
          <a:p>
            <a:pPr marL="13970" algn="l" rtl="0" eaLnBrk="0">
              <a:lnSpc>
                <a:spcPct val="96000"/>
              </a:lnSpc>
              <a:spcBef>
                <a:spcPts val="125"/>
              </a:spcBef>
            </a:pP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寄居蟹又得意扬扬地来到安康鱼的家,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嘲笑地说: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“老弟,你这乱石堆的房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子多难看。我要造一幢用珍珠镶起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来的房子,那是一幢世界上谁也没见过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的房子。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</a:t>
            </a:r>
            <a:endParaRPr lang="Microsoft YaHei" altLang="Microsoft YaHei" sz="1200"/>
          </a:p>
          <a:p>
            <a:pPr marL="12700" indent="104139" algn="l" rtl="0" eaLnBrk="0">
              <a:lnSpc>
                <a:spcPct val="91000"/>
              </a:lnSpc>
              <a:spcBef>
                <a:spcPts val="122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“寄居蟹大哥,你的房子造好了,我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一定去祝贺,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向你学习。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”安康鱼谦虚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地说。</a:t>
            </a:r>
            <a:endParaRPr lang="Microsoft YaHei" altLang="Microsoft YaHei" sz="1200"/>
          </a:p>
          <a:p>
            <a:pPr marL="12700" indent="103504" algn="l" rtl="0" eaLnBrk="0">
              <a:lnSpc>
                <a:spcPct val="101000"/>
              </a:lnSpc>
              <a:spcBef>
                <a:spcPts val="23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“不着急,温暖的太阳还在照着我呢!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”寄居蟹边想边到处走,见到谁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都讲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一番造房子的事。时间一天天地过去了,寒冷的冬天就要到了,大家还是没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有见到那幢房子。</a:t>
            </a:r>
            <a:endParaRPr lang="Microsoft YaHei" altLang="Microsoft YaHei" sz="1200"/>
          </a:p>
          <a:p>
            <a:pPr marL="13334" algn="l" rtl="0" eaLnBrk="0">
              <a:lnSpc>
                <a:spcPct val="96000"/>
              </a:lnSpc>
              <a:spcBef>
                <a:spcPts val="126"/>
              </a:spcBef>
            </a:pP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一天,鱼儿们在一个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破旧的海螺壳里见到了寄居蟹,都问: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“蟹大哥,这就是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你造的世界上谁也没见过的房子吗?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”寄居蟹听了,连忙把身子缩进螺壳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里,好久也不敢把头探出来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  <a:p>
            <a:pPr marL="29844" algn="l" rtl="0" eaLnBrk="0">
              <a:lnSpc>
                <a:spcPct val="84000"/>
              </a:lnSpc>
              <a:spcBef>
                <a:spcPts val="116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照样子,写两个表示神态的词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语。</a:t>
            </a:r>
            <a:endParaRPr lang="Microsoft YaHei" altLang="Microsoft YaHei" sz="1200"/>
          </a:p>
          <a:p>
            <a:pPr marL="23495" algn="l" rtl="0" eaLnBrk="0">
              <a:lnSpc>
                <a:spcPts val="1482"/>
              </a:lnSpc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(谦虚)地说       (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)地说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)地说</a:t>
            </a:r>
            <a:endParaRPr lang="Microsoft YaHei" altLang="Microsoft YaHei" sz="1200"/>
          </a:p>
          <a:p>
            <a:pPr marL="19684" algn="l" rtl="0" eaLnBrk="0">
              <a:lnSpc>
                <a:spcPts val="1512"/>
              </a:lnSpc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寄居蟹想要建造的房子是(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)(多选)</a:t>
            </a:r>
            <a:endParaRPr lang="Microsoft YaHei" altLang="Microsoft YaHei" sz="1200"/>
          </a:p>
          <a:p>
            <a:pPr marL="12700" algn="l" rtl="0" eaLnBrk="0">
              <a:lnSpc>
                <a:spcPct val="95000"/>
              </a:lnSpc>
              <a:spcBef>
                <a:spcPts val="11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五颜六色的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用珍珠镶起来的</a:t>
            </a:r>
            <a:endParaRPr lang="Microsoft YaHei" altLang="Microsoft YaHei" sz="1200"/>
          </a:p>
        </p:txBody>
      </p:sp>
      <p:sp>
        <p:nvSpPr>
          <p:cNvPr id="100" name="textbox 100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年人教版小学三年级下册同步单元测试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102" name="textbox 102"/>
          <p:cNvSpPr/>
          <p:nvPr/>
        </p:nvSpPr>
        <p:spPr>
          <a:xfrm>
            <a:off x="3728534" y="9612514"/>
            <a:ext cx="114935" cy="193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2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endParaRPr lang="SimSun" altLang="SimSun" sz="1400"/>
          </a:p>
        </p:txBody>
      </p:sp>
      <p:sp>
        <p:nvSpPr>
          <p:cNvPr id="104" name="textbox 104"/>
          <p:cNvSpPr/>
          <p:nvPr/>
        </p:nvSpPr>
        <p:spPr>
          <a:xfrm>
            <a:off x="3505949" y="9676751"/>
            <a:ext cx="54864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13"/>
              </a:lnSpc>
            </a:pP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r>
              <a:rPr sz="1400" kern="0" spc="3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endParaRPr lang="Microsoft YaHei" altLang="Microsoft YaHei" sz="14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textbox 106"/>
          <p:cNvSpPr/>
          <p:nvPr/>
        </p:nvSpPr>
        <p:spPr>
          <a:xfrm>
            <a:off x="1133749" y="917143"/>
            <a:ext cx="5296534" cy="1820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17"/>
              </a:lnSpc>
            </a:pPr>
            <a:endParaRPr lang="Arial" altLang="Arial" sz="100"/>
          </a:p>
          <a:p>
            <a:pPr marL="15240" algn="l" rtl="0" eaLnBrk="0">
              <a:lnSpc>
                <a:spcPct val="91000"/>
              </a:lnSpc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让大家都羡慕的  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一个海螺壳</a:t>
            </a:r>
            <a:endParaRPr lang="Microsoft YaHei" altLang="Microsoft YaHei" sz="1200"/>
          </a:p>
          <a:p>
            <a:pPr marL="20320" algn="l" rtl="0" eaLnBrk="0">
              <a:lnSpc>
                <a:spcPct val="91000"/>
              </a:lnSpc>
              <a:spcBef>
                <a:spcPts val="106"/>
              </a:spcBef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 冷 的 冬 天 就 要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 了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还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没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那 幢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 因</a:t>
            </a:r>
            <a:endParaRPr lang="Microsoft YaHei" altLang="Microsoft YaHei" sz="1200"/>
          </a:p>
          <a:p>
            <a:pPr marL="15875" algn="l" rtl="0" eaLnBrk="0">
              <a:lnSpc>
                <a:spcPct val="82000"/>
              </a:lnSpc>
              <a:spcBef>
                <a:spcPts val="129"/>
              </a:spcBef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</a:t>
            </a:r>
            <a:r>
              <a:rPr sz="1200" kern="0" spc="-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                       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  <a:p>
            <a:pPr marL="15875" algn="l" rtl="0" eaLnBrk="0">
              <a:lnSpc>
                <a:spcPts val="1549"/>
              </a:lnSpc>
              <a:spcBef>
                <a:spcPts val="17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寄居蟹为什么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“连忙把身子缩进螺壳里,好久也不敢把头探出来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?</a:t>
            </a:r>
            <a:endParaRPr lang="Microsoft YaHei" altLang="Microsoft YaHei" sz="1200"/>
          </a:p>
          <a:p>
            <a:pPr marL="20320" algn="l" rtl="0" eaLnBrk="0">
              <a:lnSpc>
                <a:spcPts val="1549"/>
              </a:lnSpc>
              <a:spcBef>
                <a:spcPts val="1295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这个故事告诉我们什么道理?</a:t>
            </a:r>
            <a:endParaRPr lang="Microsoft YaHei" altLang="Microsoft YaHei" sz="1200"/>
          </a:p>
          <a:p>
            <a:pPr marL="13970" algn="l" rtl="0" eaLnBrk="0">
              <a:lnSpc>
                <a:spcPct val="90000"/>
              </a:lnSpc>
              <a:spcBef>
                <a:spcPts val="1541"/>
              </a:spcBef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十、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习作。</a:t>
            </a:r>
            <a:endParaRPr lang="Microsoft YaHei" altLang="Microsoft YaHei" sz="1200"/>
          </a:p>
          <a:p>
            <a:pPr marL="12700" indent="1905" algn="l" rtl="0" eaLnBrk="0">
              <a:lnSpc>
                <a:spcPct val="95000"/>
              </a:lnSpc>
              <a:spcBef>
                <a:spcPts val="108"/>
              </a:spcBef>
            </a:pP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喜爱阅读童话的小朋友,赶快插上想象的翅膀,选择你喜欢的小动物,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编一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个童话故事吧。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要求:条理清晰,内容充实,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350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字左右。</a:t>
            </a:r>
            <a:endParaRPr lang="Microsoft YaHei" altLang="Microsoft YaHei" sz="1200"/>
          </a:p>
        </p:txBody>
      </p:sp>
      <p:sp>
        <p:nvSpPr>
          <p:cNvPr id="108" name="textbox 108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年人教版小学三年级下册同步单元测试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110" name="textbox 110"/>
          <p:cNvSpPr/>
          <p:nvPr/>
        </p:nvSpPr>
        <p:spPr>
          <a:xfrm>
            <a:off x="3731674" y="9613763"/>
            <a:ext cx="111760" cy="192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5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</a:t>
            </a:r>
            <a:endParaRPr lang="SimSun" altLang="SimSun" sz="1400"/>
          </a:p>
        </p:txBody>
      </p:sp>
      <p:sp>
        <p:nvSpPr>
          <p:cNvPr id="112" name="textbox 112"/>
          <p:cNvSpPr/>
          <p:nvPr/>
        </p:nvSpPr>
        <p:spPr>
          <a:xfrm>
            <a:off x="3505949" y="9676751"/>
            <a:ext cx="54864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13"/>
              </a:lnSpc>
            </a:pP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r>
              <a:rPr sz="1400" kern="0" spc="3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endParaRPr lang="Microsoft YaHei" altLang="Microsoft YaHei" sz="14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textbox 114"/>
          <p:cNvSpPr/>
          <p:nvPr/>
        </p:nvSpPr>
        <p:spPr>
          <a:xfrm>
            <a:off x="1133078" y="1823453"/>
            <a:ext cx="5301615" cy="4896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20"/>
              </a:lnSpc>
            </a:pPr>
            <a:endParaRPr lang="Arial" altLang="Arial" sz="100"/>
          </a:p>
          <a:p>
            <a:pPr marL="13334" algn="l" rtl="0" eaLnBrk="0">
              <a:lnSpc>
                <a:spcPct val="83000"/>
              </a:lnSpc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杯弓蛇影</a:t>
            </a:r>
            <a:endParaRPr lang="Microsoft YaHei" altLang="Microsoft YaHei" sz="1200"/>
          </a:p>
          <a:p>
            <a:pPr marL="23495" algn="l" rtl="0" eaLnBrk="0">
              <a:lnSpc>
                <a:spcPts val="1549"/>
              </a:lnSpc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)一心一意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十全十美   全心全意</a:t>
            </a:r>
            <a:endParaRPr lang="Microsoft YaHei" altLang="Microsoft YaHei" sz="1200"/>
          </a:p>
          <a:p>
            <a:pPr marL="23495" algn="l" rtl="0" eaLnBrk="0">
              <a:lnSpc>
                <a:spcPct val="99000"/>
              </a:lnSpc>
              <a:spcBef>
                <a:spcPts val="63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)隐隐约约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家家户户   祖祖辈辈</a:t>
            </a:r>
            <a:endParaRPr lang="Microsoft YaHei" altLang="Microsoft YaHei" sz="1200"/>
          </a:p>
          <a:p>
            <a:pPr marL="19684" algn="l" rtl="0" eaLnBrk="0">
              <a:lnSpc>
                <a:spcPct val="99000"/>
              </a:lnSpc>
              <a:spcBef>
                <a:spcPts val="9"/>
              </a:spcBef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)奚落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)相提并论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)流逝</a:t>
            </a:r>
            <a:endParaRPr lang="Microsoft YaHei" altLang="Microsoft YaHei" sz="1200"/>
          </a:p>
          <a:p>
            <a:pPr marL="23495" algn="l" rtl="0" eaLnBrk="0">
              <a:lnSpc>
                <a:spcPct val="99000"/>
              </a:lnSpc>
              <a:spcBef>
                <a:spcPts val="6"/>
              </a:spcBef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)朴素</a:t>
            </a:r>
            <a:endParaRPr lang="Microsoft YaHei" altLang="Microsoft YaHei" sz="1200"/>
          </a:p>
          <a:p>
            <a:pPr marL="13970" algn="l" rtl="0" eaLnBrk="0">
              <a:lnSpc>
                <a:spcPct val="84000"/>
              </a:lnSpc>
              <a:spcBef>
                <a:spcPts val="118"/>
              </a:spcBef>
            </a:pP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五、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1.A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</a:t>
            </a:r>
            <a:endParaRPr lang="SimSun" altLang="SimSun" sz="1200"/>
          </a:p>
          <a:p>
            <a:pPr marL="15240" algn="l" rtl="0" eaLnBrk="0">
              <a:lnSpc>
                <a:spcPct val="90000"/>
              </a:lnSpc>
              <a:spcBef>
                <a:spcPts val="131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六、</a:t>
            </a:r>
            <a:r>
              <a:rPr sz="12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眉毛一挑,眼睛一瞪</a:t>
            </a:r>
            <a:endParaRPr lang="Microsoft YaHei" altLang="Microsoft YaHei" sz="1200"/>
          </a:p>
          <a:p>
            <a:pPr marL="19684" algn="l" rtl="0" eaLnBrk="0">
              <a:lnSpc>
                <a:spcPct val="91000"/>
              </a:lnSpc>
              <a:spcBef>
                <a:spcPts val="118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我们应该和睦相处,没有什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么可吵的。</a:t>
            </a:r>
            <a:endParaRPr lang="Microsoft YaHei" altLang="Microsoft YaHei" sz="1200"/>
          </a:p>
          <a:p>
            <a:pPr marL="20954" algn="l" rtl="0" eaLnBrk="0">
              <a:lnSpc>
                <a:spcPct val="83000"/>
              </a:lnSpc>
              <a:spcBef>
                <a:spcPts val="103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我今天没考好,是我太粗心了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,并不是我不会。</a:t>
            </a:r>
            <a:endParaRPr lang="Microsoft YaHei" altLang="Microsoft YaHei" sz="1200"/>
          </a:p>
          <a:p>
            <a:pPr marL="16509" algn="l" rtl="0" eaLnBrk="0">
              <a:lnSpc>
                <a:spcPts val="1545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凶猛的狮子被鹿远远地甩在了后面。</a:t>
            </a:r>
            <a:endParaRPr lang="Microsoft YaHei" altLang="Microsoft YaHei" sz="1200"/>
          </a:p>
          <a:p>
            <a:pPr marL="15240" algn="l" rtl="0" eaLnBrk="0">
              <a:lnSpc>
                <a:spcPct val="93000"/>
              </a:lnSpc>
              <a:spcBef>
                <a:spcPts val="110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七、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-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-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endParaRPr lang="SimSun" altLang="SimSun" sz="1200"/>
          </a:p>
          <a:p>
            <a:pPr marL="12700" algn="l" rtl="0" eaLnBrk="0">
              <a:lnSpc>
                <a:spcPct val="90000"/>
              </a:lnSpc>
              <a:spcBef>
                <a:spcPts val="111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邯</a:t>
            </a: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郸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竽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</a:t>
            </a:r>
            <a:r>
              <a:rPr sz="1200" kern="0" spc="3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铃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矛</a:t>
            </a:r>
            <a:r>
              <a:rPr sz="1200" kern="0" spc="3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盾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剑</a:t>
            </a:r>
            <a:endParaRPr lang="Microsoft YaHei" altLang="Microsoft YaHei" sz="1200"/>
          </a:p>
          <a:p>
            <a:pPr marL="13334" algn="l" rtl="0" eaLnBrk="0">
              <a:lnSpc>
                <a:spcPct val="90000"/>
              </a:lnSpc>
              <a:spcBef>
                <a:spcPts val="120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蛇</a:t>
            </a: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杞</a:t>
            </a:r>
            <a:r>
              <a:rPr sz="1200" kern="0" spc="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蛙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弓</a:t>
            </a:r>
            <a:r>
              <a:rPr sz="1200" kern="0" spc="3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</a:t>
            </a:r>
            <a:endParaRPr lang="Microsoft YaHei" altLang="Microsoft YaHei" sz="1200"/>
          </a:p>
          <a:p>
            <a:pPr marL="29844" algn="l" rtl="0" eaLnBrk="0">
              <a:lnSpc>
                <a:spcPct val="84000"/>
              </a:lnSpc>
              <a:spcBef>
                <a:spcPts val="117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刻舟求剑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杞人忧天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自相矛盾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画蛇添足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井底之蛙</a:t>
            </a:r>
            <a:endParaRPr lang="Microsoft YaHei" altLang="Microsoft YaHei" sz="1200"/>
          </a:p>
          <a:p>
            <a:pPr marL="13334" algn="l" rtl="0" eaLnBrk="0">
              <a:lnSpc>
                <a:spcPts val="1488"/>
              </a:lnSpc>
            </a:pP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九、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(一)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)树桩。</a:t>
            </a:r>
            <a:endParaRPr lang="Microsoft YaHei" altLang="Microsoft YaHei" sz="1200"/>
          </a:p>
          <a:p>
            <a:pPr marL="23495" algn="l" rtl="0" eaLnBrk="0">
              <a:lnSpc>
                <a:spcPct val="98000"/>
              </a:lnSpc>
              <a:spcBef>
                <a:spcPts val="11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)放下。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古代用来耕田的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一种农具。</a:t>
            </a:r>
            <a:endParaRPr lang="Microsoft YaHei" altLang="Microsoft YaHei" sz="1200"/>
          </a:p>
          <a:p>
            <a:pPr marL="23495" algn="l" rtl="0" eaLnBrk="0">
              <a:lnSpc>
                <a:spcPct val="98000"/>
              </a:lnSpc>
              <a:spcBef>
                <a:spcPts val="11"/>
              </a:spcBef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)希望。</a:t>
            </a:r>
            <a:endParaRPr lang="Microsoft YaHei" altLang="Microsoft YaHei" sz="1200"/>
          </a:p>
          <a:p>
            <a:pPr marL="19684" algn="l" rtl="0" eaLnBrk="0">
              <a:lnSpc>
                <a:spcPts val="1517"/>
              </a:lnSpc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)一只兔子飞快地跑来撞在了树桩上,折断脖子死了。</a:t>
            </a:r>
            <a:endParaRPr lang="Microsoft YaHei" altLang="Microsoft YaHei" sz="1200"/>
          </a:p>
          <a:p>
            <a:pPr marL="23495" algn="l" rtl="0" eaLnBrk="0">
              <a:lnSpc>
                <a:spcPct val="99000"/>
              </a:lnSpc>
              <a:spcBef>
                <a:spcPts val="55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)兔子是不可能再得到了,他自己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却被宋国人耻笑。</a:t>
            </a:r>
            <a:endParaRPr lang="Microsoft YaHei" altLang="Microsoft YaHei" sz="1200"/>
          </a:p>
          <a:p>
            <a:pPr marL="23495" indent="-2540" algn="l" rtl="0" eaLnBrk="0">
              <a:lnSpc>
                <a:spcPct val="93000"/>
              </a:lnSpc>
              <a:spcBef>
                <a:spcPts val="24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兔子撞到树桩上而死是一个偶然的事件,碰上是幸运,碰不上才是常态。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(意思对即可)</a:t>
            </a:r>
            <a:endParaRPr lang="Microsoft YaHei" altLang="Microsoft YaHei" sz="1200"/>
          </a:p>
          <a:p>
            <a:pPr marL="23495" algn="l" rtl="0" eaLnBrk="0">
              <a:lnSpc>
                <a:spcPts val="1488"/>
              </a:lnSpc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(二)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骄傲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平静</a:t>
            </a:r>
            <a:endParaRPr lang="Microsoft YaHei" altLang="Microsoft YaHei" sz="1200"/>
          </a:p>
          <a:p>
            <a:pPr marL="19684" algn="l" rtl="0" eaLnBrk="0">
              <a:lnSpc>
                <a:spcPct val="79000"/>
              </a:lnSpc>
              <a:spcBef>
                <a:spcPts val="272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ABC</a:t>
            </a:r>
            <a:endParaRPr lang="SimSun" altLang="SimSun" sz="1200"/>
          </a:p>
          <a:p>
            <a:pPr marL="20954" algn="l" rtl="0" eaLnBrk="0">
              <a:lnSpc>
                <a:spcPct val="83000"/>
              </a:lnSpc>
              <a:spcBef>
                <a:spcPts val="113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寄居蟹只会说大话,并没有造出让大家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都羡慕的房子</a:t>
            </a:r>
            <a:endParaRPr lang="Microsoft YaHei" altLang="Microsoft YaHei" sz="1200"/>
          </a:p>
          <a:p>
            <a:pPr marL="16509" algn="l" rtl="0" eaLnBrk="0">
              <a:lnSpc>
                <a:spcPts val="1534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怕别人笑话自己只会吹牛,它十分羞愧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  <a:p>
            <a:pPr marL="20954" algn="l" rtl="0" eaLnBrk="0">
              <a:lnSpc>
                <a:spcPct val="83000"/>
              </a:lnSpc>
              <a:spcBef>
                <a:spcPts val="114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不能光说不做,有目标就要付出行动去实现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  <a:p>
            <a:pPr marL="14604" algn="l" rtl="0" eaLnBrk="0">
              <a:lnSpc>
                <a:spcPts val="1546"/>
              </a:lnSpc>
            </a:pP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十、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略。</a:t>
            </a:r>
            <a:endParaRPr lang="Microsoft YaHei" altLang="Microsoft YaHei" sz="1200"/>
          </a:p>
        </p:txBody>
      </p:sp>
      <p:sp>
        <p:nvSpPr>
          <p:cNvPr id="116" name="textbox 116"/>
          <p:cNvSpPr/>
          <p:nvPr/>
        </p:nvSpPr>
        <p:spPr>
          <a:xfrm>
            <a:off x="1134252" y="917752"/>
            <a:ext cx="5295900" cy="3848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91"/>
              </a:lnSpc>
            </a:pPr>
            <a:endParaRPr lang="Arial" altLang="Arial" sz="100"/>
          </a:p>
          <a:p>
            <a:pPr marL="2183129" algn="l" rtl="0" eaLnBrk="0">
              <a:lnSpc>
                <a:spcPct val="86000"/>
              </a:lnSpc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</a:t>
            </a: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</a:t>
            </a:r>
            <a:r>
              <a:rPr sz="1200" kern="0" spc="3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</a:t>
            </a:r>
            <a:r>
              <a:rPr sz="1200" kern="0" spc="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1200"/>
          </a:p>
          <a:p>
            <a:pPr algn="r" rtl="0" eaLnBrk="0">
              <a:lnSpc>
                <a:spcPct val="94000"/>
              </a:lnSpc>
              <a:spcBef>
                <a:spcPts val="6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一、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xún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jīn</a:t>
            </a:r>
            <a:r>
              <a:rPr sz="12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zhòu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zhènɡ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400" kern="0" spc="6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yá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jì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400" kern="0" spc="6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nǎo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chèn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endParaRPr lang="SimSun" altLang="SimSun" sz="1400"/>
          </a:p>
        </p:txBody>
      </p:sp>
      <p:sp>
        <p:nvSpPr>
          <p:cNvPr id="118" name="textbox 118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年人教版小学三年级下册同步单元测试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120" name="textbox 120"/>
          <p:cNvSpPr/>
          <p:nvPr/>
        </p:nvSpPr>
        <p:spPr>
          <a:xfrm>
            <a:off x="2524836" y="1280464"/>
            <a:ext cx="1167130" cy="517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67944" algn="l" rtl="0" eaLnBrk="0">
              <a:lnSpc>
                <a:spcPts val="1567"/>
              </a:lnSpc>
            </a:pPr>
            <a:r>
              <a:rPr sz="1400" kern="0" spc="-60" baseline="-8296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</a:t>
            </a:r>
            <a:r>
              <a:rPr sz="1600" kern="0" spc="-60" baseline="15529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400" kern="0" spc="-60" baseline="-8296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</a:t>
            </a:r>
            <a:r>
              <a:rPr sz="1600" kern="0" spc="-60" baseline="15529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懦弱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释放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欣赏</a:t>
            </a:r>
            <a:endParaRPr lang="Microsoft YaHei" altLang="Microsoft YaHei" sz="1100"/>
          </a:p>
        </p:txBody>
      </p:sp>
      <p:sp>
        <p:nvSpPr>
          <p:cNvPr id="122" name="path"/>
          <p:cNvSpPr/>
          <p:nvPr/>
        </p:nvSpPr>
        <p:spPr>
          <a:xfrm>
            <a:off x="2537536" y="1332445"/>
            <a:ext cx="50609" cy="452754"/>
          </a:xfrm>
          <a:custGeom>
            <a:rect l="0" t="0" r="0" b="0"/>
            <a:pathLst>
              <a:path w="79" h="712">
                <a:moveTo>
                  <a:pt x="21" y="355"/>
                </a:moveTo>
                <a:lnTo>
                  <a:pt x="21" y="358"/>
                </a:lnTo>
                <a:cubicBezTo>
                  <a:pt x="33" y="365"/>
                  <a:pt x="41" y="376"/>
                  <a:pt x="45" y="390"/>
                </a:cubicBezTo>
                <a:cubicBezTo>
                  <a:pt x="50" y="404"/>
                  <a:pt x="52" y="423"/>
                  <a:pt x="52" y="446"/>
                </a:cubicBezTo>
                <a:cubicBezTo>
                  <a:pt x="52" y="454"/>
                  <a:pt x="50" y="474"/>
                  <a:pt x="45" y="508"/>
                </a:cubicBezTo>
                <a:cubicBezTo>
                  <a:pt x="40" y="542"/>
                  <a:pt x="37" y="567"/>
                  <a:pt x="37" y="584"/>
                </a:cubicBezTo>
                <a:cubicBezTo>
                  <a:pt x="37" y="623"/>
                  <a:pt x="41" y="652"/>
                  <a:pt x="50" y="671"/>
                </a:cubicBezTo>
                <a:cubicBezTo>
                  <a:pt x="59" y="690"/>
                  <a:pt x="69" y="700"/>
                  <a:pt x="79" y="702"/>
                </a:cubicBezTo>
                <a:lnTo>
                  <a:pt x="79" y="712"/>
                </a:lnTo>
                <a:cubicBezTo>
                  <a:pt x="62" y="710"/>
                  <a:pt x="47" y="697"/>
                  <a:pt x="34" y="674"/>
                </a:cubicBezTo>
                <a:cubicBezTo>
                  <a:pt x="20" y="650"/>
                  <a:pt x="13" y="614"/>
                  <a:pt x="13" y="564"/>
                </a:cubicBezTo>
                <a:cubicBezTo>
                  <a:pt x="13" y="546"/>
                  <a:pt x="16" y="520"/>
                  <a:pt x="21" y="489"/>
                </a:cubicBezTo>
                <a:cubicBezTo>
                  <a:pt x="27" y="457"/>
                  <a:pt x="29" y="435"/>
                  <a:pt x="29" y="423"/>
                </a:cubicBezTo>
                <a:cubicBezTo>
                  <a:pt x="29" y="404"/>
                  <a:pt x="27" y="389"/>
                  <a:pt x="21" y="379"/>
                </a:cubicBezTo>
                <a:cubicBezTo>
                  <a:pt x="15" y="369"/>
                  <a:pt x="8" y="363"/>
                  <a:pt x="0" y="363"/>
                </a:cubicBezTo>
                <a:lnTo>
                  <a:pt x="0" y="350"/>
                </a:lnTo>
                <a:cubicBezTo>
                  <a:pt x="8" y="350"/>
                  <a:pt x="15" y="344"/>
                  <a:pt x="21" y="334"/>
                </a:cubicBezTo>
                <a:cubicBezTo>
                  <a:pt x="27" y="324"/>
                  <a:pt x="29" y="309"/>
                  <a:pt x="29" y="290"/>
                </a:cubicBezTo>
                <a:cubicBezTo>
                  <a:pt x="29" y="278"/>
                  <a:pt x="27" y="256"/>
                  <a:pt x="21" y="225"/>
                </a:cubicBezTo>
                <a:cubicBezTo>
                  <a:pt x="16" y="193"/>
                  <a:pt x="13" y="168"/>
                  <a:pt x="13" y="149"/>
                </a:cubicBezTo>
                <a:cubicBezTo>
                  <a:pt x="13" y="99"/>
                  <a:pt x="20" y="62"/>
                  <a:pt x="34" y="38"/>
                </a:cubicBezTo>
                <a:cubicBezTo>
                  <a:pt x="47" y="15"/>
                  <a:pt x="62" y="2"/>
                  <a:pt x="79" y="0"/>
                </a:cubicBezTo>
                <a:lnTo>
                  <a:pt x="79" y="10"/>
                </a:lnTo>
                <a:cubicBezTo>
                  <a:pt x="69" y="12"/>
                  <a:pt x="59" y="22"/>
                  <a:pt x="50" y="41"/>
                </a:cubicBezTo>
                <a:cubicBezTo>
                  <a:pt x="41" y="60"/>
                  <a:pt x="37" y="89"/>
                  <a:pt x="37" y="130"/>
                </a:cubicBezTo>
                <a:cubicBezTo>
                  <a:pt x="37" y="146"/>
                  <a:pt x="40" y="171"/>
                  <a:pt x="45" y="205"/>
                </a:cubicBezTo>
                <a:cubicBezTo>
                  <a:pt x="50" y="239"/>
                  <a:pt x="52" y="259"/>
                  <a:pt x="52" y="267"/>
                </a:cubicBezTo>
                <a:cubicBezTo>
                  <a:pt x="52" y="290"/>
                  <a:pt x="50" y="309"/>
                  <a:pt x="45" y="323"/>
                </a:cubicBezTo>
                <a:cubicBezTo>
                  <a:pt x="41" y="337"/>
                  <a:pt x="33" y="348"/>
                  <a:pt x="21" y="355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path"/>
          <p:cNvSpPr/>
          <p:nvPr/>
        </p:nvSpPr>
        <p:spPr>
          <a:xfrm>
            <a:off x="2013026" y="1332445"/>
            <a:ext cx="50609" cy="452754"/>
          </a:xfrm>
          <a:custGeom>
            <a:rect l="0" t="0" r="0" b="0"/>
            <a:pathLst>
              <a:path w="79" h="712">
                <a:moveTo>
                  <a:pt x="21" y="355"/>
                </a:moveTo>
                <a:lnTo>
                  <a:pt x="21" y="358"/>
                </a:lnTo>
                <a:cubicBezTo>
                  <a:pt x="33" y="365"/>
                  <a:pt x="41" y="376"/>
                  <a:pt x="45" y="390"/>
                </a:cubicBezTo>
                <a:cubicBezTo>
                  <a:pt x="50" y="404"/>
                  <a:pt x="52" y="423"/>
                  <a:pt x="52" y="446"/>
                </a:cubicBezTo>
                <a:cubicBezTo>
                  <a:pt x="52" y="454"/>
                  <a:pt x="50" y="474"/>
                  <a:pt x="45" y="508"/>
                </a:cubicBezTo>
                <a:cubicBezTo>
                  <a:pt x="40" y="542"/>
                  <a:pt x="37" y="567"/>
                  <a:pt x="37" y="584"/>
                </a:cubicBezTo>
                <a:cubicBezTo>
                  <a:pt x="37" y="623"/>
                  <a:pt x="41" y="652"/>
                  <a:pt x="50" y="671"/>
                </a:cubicBezTo>
                <a:cubicBezTo>
                  <a:pt x="59" y="690"/>
                  <a:pt x="69" y="700"/>
                  <a:pt x="79" y="702"/>
                </a:cubicBezTo>
                <a:lnTo>
                  <a:pt x="79" y="712"/>
                </a:lnTo>
                <a:cubicBezTo>
                  <a:pt x="62" y="710"/>
                  <a:pt x="47" y="697"/>
                  <a:pt x="34" y="674"/>
                </a:cubicBezTo>
                <a:cubicBezTo>
                  <a:pt x="20" y="650"/>
                  <a:pt x="13" y="614"/>
                  <a:pt x="13" y="564"/>
                </a:cubicBezTo>
                <a:cubicBezTo>
                  <a:pt x="13" y="546"/>
                  <a:pt x="16" y="520"/>
                  <a:pt x="21" y="489"/>
                </a:cubicBezTo>
                <a:cubicBezTo>
                  <a:pt x="27" y="457"/>
                  <a:pt x="29" y="435"/>
                  <a:pt x="29" y="423"/>
                </a:cubicBezTo>
                <a:cubicBezTo>
                  <a:pt x="29" y="404"/>
                  <a:pt x="27" y="389"/>
                  <a:pt x="21" y="379"/>
                </a:cubicBezTo>
                <a:cubicBezTo>
                  <a:pt x="15" y="369"/>
                  <a:pt x="8" y="363"/>
                  <a:pt x="0" y="363"/>
                </a:cubicBezTo>
                <a:lnTo>
                  <a:pt x="0" y="350"/>
                </a:lnTo>
                <a:cubicBezTo>
                  <a:pt x="8" y="350"/>
                  <a:pt x="15" y="344"/>
                  <a:pt x="21" y="334"/>
                </a:cubicBezTo>
                <a:cubicBezTo>
                  <a:pt x="27" y="324"/>
                  <a:pt x="29" y="309"/>
                  <a:pt x="29" y="290"/>
                </a:cubicBezTo>
                <a:cubicBezTo>
                  <a:pt x="29" y="278"/>
                  <a:pt x="27" y="256"/>
                  <a:pt x="21" y="225"/>
                </a:cubicBezTo>
                <a:cubicBezTo>
                  <a:pt x="16" y="193"/>
                  <a:pt x="13" y="168"/>
                  <a:pt x="13" y="149"/>
                </a:cubicBezTo>
                <a:cubicBezTo>
                  <a:pt x="13" y="99"/>
                  <a:pt x="20" y="62"/>
                  <a:pt x="34" y="38"/>
                </a:cubicBezTo>
                <a:cubicBezTo>
                  <a:pt x="47" y="15"/>
                  <a:pt x="62" y="2"/>
                  <a:pt x="79" y="0"/>
                </a:cubicBezTo>
                <a:lnTo>
                  <a:pt x="79" y="10"/>
                </a:lnTo>
                <a:cubicBezTo>
                  <a:pt x="69" y="12"/>
                  <a:pt x="59" y="22"/>
                  <a:pt x="50" y="41"/>
                </a:cubicBezTo>
                <a:cubicBezTo>
                  <a:pt x="41" y="60"/>
                  <a:pt x="37" y="89"/>
                  <a:pt x="37" y="130"/>
                </a:cubicBezTo>
                <a:cubicBezTo>
                  <a:pt x="37" y="146"/>
                  <a:pt x="40" y="171"/>
                  <a:pt x="45" y="205"/>
                </a:cubicBezTo>
                <a:cubicBezTo>
                  <a:pt x="50" y="239"/>
                  <a:pt x="52" y="259"/>
                  <a:pt x="52" y="267"/>
                </a:cubicBezTo>
                <a:cubicBezTo>
                  <a:pt x="52" y="290"/>
                  <a:pt x="50" y="309"/>
                  <a:pt x="45" y="323"/>
                </a:cubicBezTo>
                <a:cubicBezTo>
                  <a:pt x="41" y="337"/>
                  <a:pt x="33" y="348"/>
                  <a:pt x="21" y="355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path"/>
          <p:cNvSpPr/>
          <p:nvPr/>
        </p:nvSpPr>
        <p:spPr>
          <a:xfrm>
            <a:off x="1487881" y="1332445"/>
            <a:ext cx="50609" cy="452754"/>
          </a:xfrm>
          <a:custGeom>
            <a:rect l="0" t="0" r="0" b="0"/>
            <a:pathLst>
              <a:path w="79" h="712">
                <a:moveTo>
                  <a:pt x="21" y="355"/>
                </a:moveTo>
                <a:lnTo>
                  <a:pt x="21" y="358"/>
                </a:lnTo>
                <a:cubicBezTo>
                  <a:pt x="33" y="365"/>
                  <a:pt x="41" y="376"/>
                  <a:pt x="45" y="390"/>
                </a:cubicBezTo>
                <a:cubicBezTo>
                  <a:pt x="50" y="404"/>
                  <a:pt x="52" y="423"/>
                  <a:pt x="52" y="446"/>
                </a:cubicBezTo>
                <a:cubicBezTo>
                  <a:pt x="52" y="454"/>
                  <a:pt x="50" y="474"/>
                  <a:pt x="45" y="508"/>
                </a:cubicBezTo>
                <a:cubicBezTo>
                  <a:pt x="40" y="542"/>
                  <a:pt x="37" y="567"/>
                  <a:pt x="37" y="584"/>
                </a:cubicBezTo>
                <a:cubicBezTo>
                  <a:pt x="37" y="623"/>
                  <a:pt x="41" y="652"/>
                  <a:pt x="50" y="671"/>
                </a:cubicBezTo>
                <a:cubicBezTo>
                  <a:pt x="59" y="690"/>
                  <a:pt x="69" y="700"/>
                  <a:pt x="79" y="702"/>
                </a:cubicBezTo>
                <a:lnTo>
                  <a:pt x="79" y="712"/>
                </a:lnTo>
                <a:cubicBezTo>
                  <a:pt x="62" y="710"/>
                  <a:pt x="47" y="697"/>
                  <a:pt x="34" y="674"/>
                </a:cubicBezTo>
                <a:cubicBezTo>
                  <a:pt x="20" y="650"/>
                  <a:pt x="13" y="614"/>
                  <a:pt x="13" y="564"/>
                </a:cubicBezTo>
                <a:cubicBezTo>
                  <a:pt x="13" y="546"/>
                  <a:pt x="16" y="520"/>
                  <a:pt x="21" y="489"/>
                </a:cubicBezTo>
                <a:cubicBezTo>
                  <a:pt x="27" y="457"/>
                  <a:pt x="29" y="435"/>
                  <a:pt x="29" y="423"/>
                </a:cubicBezTo>
                <a:cubicBezTo>
                  <a:pt x="29" y="404"/>
                  <a:pt x="27" y="389"/>
                  <a:pt x="21" y="379"/>
                </a:cubicBezTo>
                <a:cubicBezTo>
                  <a:pt x="15" y="369"/>
                  <a:pt x="8" y="363"/>
                  <a:pt x="0" y="363"/>
                </a:cubicBezTo>
                <a:lnTo>
                  <a:pt x="0" y="350"/>
                </a:lnTo>
                <a:cubicBezTo>
                  <a:pt x="8" y="350"/>
                  <a:pt x="15" y="344"/>
                  <a:pt x="21" y="334"/>
                </a:cubicBezTo>
                <a:cubicBezTo>
                  <a:pt x="27" y="324"/>
                  <a:pt x="29" y="309"/>
                  <a:pt x="29" y="290"/>
                </a:cubicBezTo>
                <a:cubicBezTo>
                  <a:pt x="29" y="278"/>
                  <a:pt x="27" y="256"/>
                  <a:pt x="21" y="225"/>
                </a:cubicBezTo>
                <a:cubicBezTo>
                  <a:pt x="16" y="193"/>
                  <a:pt x="13" y="168"/>
                  <a:pt x="13" y="149"/>
                </a:cubicBezTo>
                <a:cubicBezTo>
                  <a:pt x="13" y="99"/>
                  <a:pt x="20" y="62"/>
                  <a:pt x="34" y="38"/>
                </a:cubicBezTo>
                <a:cubicBezTo>
                  <a:pt x="47" y="15"/>
                  <a:pt x="62" y="2"/>
                  <a:pt x="79" y="0"/>
                </a:cubicBezTo>
                <a:lnTo>
                  <a:pt x="79" y="10"/>
                </a:lnTo>
                <a:cubicBezTo>
                  <a:pt x="69" y="12"/>
                  <a:pt x="59" y="22"/>
                  <a:pt x="50" y="41"/>
                </a:cubicBezTo>
                <a:cubicBezTo>
                  <a:pt x="41" y="60"/>
                  <a:pt x="37" y="89"/>
                  <a:pt x="37" y="130"/>
                </a:cubicBezTo>
                <a:cubicBezTo>
                  <a:pt x="37" y="146"/>
                  <a:pt x="40" y="171"/>
                  <a:pt x="45" y="205"/>
                </a:cubicBezTo>
                <a:cubicBezTo>
                  <a:pt x="50" y="239"/>
                  <a:pt x="52" y="259"/>
                  <a:pt x="52" y="267"/>
                </a:cubicBezTo>
                <a:cubicBezTo>
                  <a:pt x="52" y="290"/>
                  <a:pt x="50" y="309"/>
                  <a:pt x="45" y="323"/>
                </a:cubicBezTo>
                <a:cubicBezTo>
                  <a:pt x="41" y="337"/>
                  <a:pt x="33" y="348"/>
                  <a:pt x="21" y="355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8" name="textbox 128"/>
          <p:cNvSpPr/>
          <p:nvPr/>
        </p:nvSpPr>
        <p:spPr>
          <a:xfrm>
            <a:off x="1488841" y="1279397"/>
            <a:ext cx="1047750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42"/>
              </a:lnSpc>
            </a:pPr>
            <a:endParaRPr lang="Arial" altLang="Arial" sz="100"/>
          </a:p>
          <a:p>
            <a:pPr marL="12700" algn="l" rtl="0" eaLnBrk="0">
              <a:lnSpc>
                <a:spcPts val="1561"/>
              </a:lnSpc>
            </a:pPr>
            <a:r>
              <a:rPr sz="1500" kern="0" spc="-50" baseline="5549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300" kern="0" spc="-50" baseline="6402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</a:t>
            </a:r>
            <a:r>
              <a:rPr sz="1500" kern="0" spc="-50" baseline="5549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500" kern="0" spc="-50" baseline="19439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300" kern="0" spc="-50" baseline="6402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kern="0" spc="-50" baseline="5549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骄</a:t>
            </a:r>
            <a:r>
              <a:rPr sz="1300" kern="0" spc="-50" baseline="6402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待</a:t>
            </a:r>
            <a:r>
              <a:rPr sz="1500" kern="0" spc="-50" baseline="19439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傲</a:t>
            </a:r>
            <a:endParaRPr lang="Microsoft YaHei" altLang="Microsoft YaHei" sz="1500" baseline="19439"/>
          </a:p>
          <a:p>
            <a:pPr marL="12700" algn="l" rtl="0" eaLnBrk="0">
              <a:lnSpc>
                <a:spcPts val="2617"/>
              </a:lnSpc>
            </a:pPr>
            <a:r>
              <a:rPr sz="1500" kern="0" spc="-30" baseline="-8477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300" kern="0" spc="-30" baseline="10252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</a:t>
            </a:r>
            <a:r>
              <a:rPr sz="1500" kern="0" spc="-30" baseline="-8477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500" kern="0" spc="-30" baseline="-8477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惊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弓</a:t>
            </a:r>
            <a:r>
              <a:rPr sz="1300" kern="0" spc="-30" baseline="-1768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侍</a:t>
            </a: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500" kern="0" spc="-30" baseline="-8477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鸟</a:t>
            </a:r>
            <a:endParaRPr lang="Microsoft YaHei" altLang="Microsoft YaHei" sz="1500" baseline="-8477"/>
          </a:p>
        </p:txBody>
      </p:sp>
      <p:pic>
        <p:nvPicPr>
          <p:cNvPr id="130" name="picture 1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245807" y="1646974"/>
            <a:ext cx="170946" cy="152005"/>
          </a:xfrm>
          <a:prstGeom prst="rect">
            <a:avLst/>
          </a:prstGeom>
        </p:spPr>
      </p:pic>
      <p:pic>
        <p:nvPicPr>
          <p:cNvPr id="132" name="picture 1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718759" y="1292097"/>
            <a:ext cx="179085" cy="198608"/>
          </a:xfrm>
          <a:prstGeom prst="rect">
            <a:avLst/>
          </a:prstGeom>
        </p:spPr>
      </p:pic>
      <p:sp>
        <p:nvSpPr>
          <p:cNvPr id="134" name="textbox 134"/>
          <p:cNvSpPr/>
          <p:nvPr/>
        </p:nvSpPr>
        <p:spPr>
          <a:xfrm>
            <a:off x="1136431" y="1299667"/>
            <a:ext cx="313690" cy="5295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20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二、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三、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四、</a:t>
            </a:r>
            <a:endParaRPr lang="Microsoft YaHei" altLang="Microsoft YaHei" sz="900"/>
          </a:p>
        </p:txBody>
      </p:sp>
      <p:sp>
        <p:nvSpPr>
          <p:cNvPr id="136" name="path"/>
          <p:cNvSpPr/>
          <p:nvPr/>
        </p:nvSpPr>
        <p:spPr>
          <a:xfrm>
            <a:off x="3062046" y="1332445"/>
            <a:ext cx="50609" cy="452754"/>
          </a:xfrm>
          <a:custGeom>
            <a:rect l="0" t="0" r="0" b="0"/>
            <a:pathLst>
              <a:path w="79" h="712">
                <a:moveTo>
                  <a:pt x="21" y="355"/>
                </a:moveTo>
                <a:lnTo>
                  <a:pt x="21" y="358"/>
                </a:lnTo>
                <a:cubicBezTo>
                  <a:pt x="33" y="365"/>
                  <a:pt x="41" y="376"/>
                  <a:pt x="45" y="390"/>
                </a:cubicBezTo>
                <a:cubicBezTo>
                  <a:pt x="50" y="404"/>
                  <a:pt x="52" y="423"/>
                  <a:pt x="52" y="446"/>
                </a:cubicBezTo>
                <a:cubicBezTo>
                  <a:pt x="52" y="454"/>
                  <a:pt x="50" y="474"/>
                  <a:pt x="45" y="508"/>
                </a:cubicBezTo>
                <a:cubicBezTo>
                  <a:pt x="40" y="542"/>
                  <a:pt x="37" y="567"/>
                  <a:pt x="37" y="584"/>
                </a:cubicBezTo>
                <a:cubicBezTo>
                  <a:pt x="37" y="623"/>
                  <a:pt x="41" y="652"/>
                  <a:pt x="50" y="671"/>
                </a:cubicBezTo>
                <a:cubicBezTo>
                  <a:pt x="59" y="690"/>
                  <a:pt x="68" y="700"/>
                  <a:pt x="79" y="702"/>
                </a:cubicBezTo>
                <a:lnTo>
                  <a:pt x="79" y="712"/>
                </a:lnTo>
                <a:cubicBezTo>
                  <a:pt x="62" y="710"/>
                  <a:pt x="47" y="697"/>
                  <a:pt x="34" y="674"/>
                </a:cubicBezTo>
                <a:cubicBezTo>
                  <a:pt x="20" y="650"/>
                  <a:pt x="13" y="614"/>
                  <a:pt x="13" y="564"/>
                </a:cubicBezTo>
                <a:cubicBezTo>
                  <a:pt x="13" y="546"/>
                  <a:pt x="16" y="520"/>
                  <a:pt x="21" y="489"/>
                </a:cubicBezTo>
                <a:cubicBezTo>
                  <a:pt x="27" y="457"/>
                  <a:pt x="29" y="435"/>
                  <a:pt x="29" y="423"/>
                </a:cubicBezTo>
                <a:cubicBezTo>
                  <a:pt x="29" y="404"/>
                  <a:pt x="27" y="389"/>
                  <a:pt x="21" y="379"/>
                </a:cubicBezTo>
                <a:cubicBezTo>
                  <a:pt x="15" y="369"/>
                  <a:pt x="8" y="363"/>
                  <a:pt x="0" y="363"/>
                </a:cubicBezTo>
                <a:lnTo>
                  <a:pt x="0" y="350"/>
                </a:lnTo>
                <a:cubicBezTo>
                  <a:pt x="8" y="350"/>
                  <a:pt x="15" y="344"/>
                  <a:pt x="21" y="334"/>
                </a:cubicBezTo>
                <a:cubicBezTo>
                  <a:pt x="27" y="324"/>
                  <a:pt x="29" y="309"/>
                  <a:pt x="29" y="290"/>
                </a:cubicBezTo>
                <a:cubicBezTo>
                  <a:pt x="29" y="278"/>
                  <a:pt x="27" y="256"/>
                  <a:pt x="21" y="225"/>
                </a:cubicBezTo>
                <a:cubicBezTo>
                  <a:pt x="16" y="193"/>
                  <a:pt x="13" y="168"/>
                  <a:pt x="13" y="149"/>
                </a:cubicBezTo>
                <a:cubicBezTo>
                  <a:pt x="13" y="99"/>
                  <a:pt x="20" y="62"/>
                  <a:pt x="34" y="38"/>
                </a:cubicBezTo>
                <a:cubicBezTo>
                  <a:pt x="47" y="15"/>
                  <a:pt x="62" y="2"/>
                  <a:pt x="79" y="0"/>
                </a:cubicBezTo>
                <a:lnTo>
                  <a:pt x="79" y="10"/>
                </a:lnTo>
                <a:cubicBezTo>
                  <a:pt x="68" y="12"/>
                  <a:pt x="59" y="22"/>
                  <a:pt x="50" y="41"/>
                </a:cubicBezTo>
                <a:cubicBezTo>
                  <a:pt x="41" y="60"/>
                  <a:pt x="37" y="89"/>
                  <a:pt x="37" y="130"/>
                </a:cubicBezTo>
                <a:cubicBezTo>
                  <a:pt x="37" y="146"/>
                  <a:pt x="40" y="171"/>
                  <a:pt x="45" y="205"/>
                </a:cubicBezTo>
                <a:cubicBezTo>
                  <a:pt x="50" y="239"/>
                  <a:pt x="52" y="259"/>
                  <a:pt x="52" y="267"/>
                </a:cubicBezTo>
                <a:cubicBezTo>
                  <a:pt x="52" y="290"/>
                  <a:pt x="50" y="309"/>
                  <a:pt x="45" y="323"/>
                </a:cubicBezTo>
                <a:cubicBezTo>
                  <a:pt x="41" y="337"/>
                  <a:pt x="33" y="348"/>
                  <a:pt x="21" y="355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" name="textbox 138"/>
          <p:cNvSpPr/>
          <p:nvPr/>
        </p:nvSpPr>
        <p:spPr>
          <a:xfrm>
            <a:off x="2580373" y="1624188"/>
            <a:ext cx="840105" cy="193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318"/>
              </a:lnSpc>
            </a:pPr>
            <a:r>
              <a:rPr sz="8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鹤</a:t>
            </a:r>
            <a:r>
              <a:rPr sz="8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1400" kern="0" spc="-70" baseline="-213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鸡</a:t>
            </a: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译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</a:t>
            </a: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</a:t>
            </a:r>
            <a:endParaRPr lang="Microsoft YaHei" altLang="Microsoft YaHei" sz="800"/>
          </a:p>
        </p:txBody>
      </p:sp>
      <p:sp>
        <p:nvSpPr>
          <p:cNvPr id="140" name="textbox 140"/>
          <p:cNvSpPr/>
          <p:nvPr/>
        </p:nvSpPr>
        <p:spPr>
          <a:xfrm>
            <a:off x="3727749" y="9612514"/>
            <a:ext cx="115570" cy="193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2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</a:t>
            </a:r>
            <a:endParaRPr lang="SimSun" altLang="SimSun" sz="1400"/>
          </a:p>
        </p:txBody>
      </p:sp>
      <p:sp>
        <p:nvSpPr>
          <p:cNvPr id="142" name="textbox 142"/>
          <p:cNvSpPr/>
          <p:nvPr/>
        </p:nvSpPr>
        <p:spPr>
          <a:xfrm>
            <a:off x="3505949" y="9676751"/>
            <a:ext cx="54864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13"/>
              </a:lnSpc>
            </a:pP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r>
              <a:rPr sz="1400" kern="0" spc="3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endParaRPr lang="Microsoft YaHei" altLang="Microsoft YaHei" sz="14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textbox 144"/>
          <p:cNvSpPr/>
          <p:nvPr/>
        </p:nvSpPr>
        <p:spPr>
          <a:xfrm>
            <a:off x="1132408" y="918057"/>
            <a:ext cx="5298440" cy="8528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89"/>
              </a:lnSpc>
            </a:pPr>
            <a:endParaRPr lang="Arial" altLang="Arial" sz="100"/>
          </a:p>
          <a:p>
            <a:pPr marL="2141854" algn="l" rtl="0" eaLnBrk="0">
              <a:lnSpc>
                <a:spcPct val="91000"/>
              </a:lnSpc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第三单元训练</a:t>
            </a:r>
            <a:endParaRPr lang="Microsoft YaHei" altLang="Microsoft YaHei" sz="1200"/>
          </a:p>
          <a:p>
            <a:pPr marL="13970" algn="l" rtl="0" eaLnBrk="0">
              <a:lnSpc>
                <a:spcPct val="92000"/>
              </a:lnSpc>
              <a:spcBef>
                <a:spcPts val="1522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一、在加点字读音完全正确的一组后面的括号里打“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”;读音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有错误的,</a:t>
            </a:r>
            <a:endParaRPr lang="Microsoft YaHei" altLang="Microsoft YaHei" sz="1200"/>
          </a:p>
          <a:p>
            <a:pPr marL="15240" algn="l" rtl="0" eaLnBrk="0">
              <a:lnSpc>
                <a:spcPct val="83000"/>
              </a:lnSpc>
              <a:spcBef>
                <a:spcPts val="111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1200" kern="0" spc="-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”把错误的读音画出来,并在后面的括号里改正。</a:t>
            </a:r>
            <a:endParaRPr lang="Microsoft YaHei" altLang="Microsoft YaHei" sz="1200"/>
          </a:p>
          <a:p>
            <a:pPr marL="290195" indent="-259715" algn="l" rtl="0" eaLnBrk="0">
              <a:lnSpc>
                <a:spcPts val="1452"/>
              </a:lnSpc>
              <a:spcBef>
                <a:spcPts val="17"/>
              </a:spcBef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屠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苏 (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tǔ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  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加</a:t>
            </a: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倍 (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bèi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          灵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魂 (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hún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         创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 (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chu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ànɡ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20320" algn="l" rtl="0" eaLnBrk="0">
              <a:lnSpc>
                <a:spcPts val="1428"/>
              </a:lnSpc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携带(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xi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é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zé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制作(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zh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ì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横跨(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hénɡ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)(          )</a:t>
            </a:r>
            <a:endParaRPr lang="Microsoft YaHei" altLang="Microsoft YaHei" sz="1200"/>
          </a:p>
          <a:p>
            <a:pPr marL="21590" algn="l" rtl="0" eaLnBrk="0">
              <a:lnSpc>
                <a:spcPts val="1427"/>
              </a:lnSpc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积累(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lěi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栏杆(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lán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都城(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dōu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蔡伦(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lún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(          )</a:t>
            </a:r>
            <a:endParaRPr lang="Microsoft YaHei" altLang="Microsoft YaHei" sz="1200"/>
          </a:p>
          <a:p>
            <a:pPr marL="17145" algn="l" rtl="0" eaLnBrk="0">
              <a:lnSpc>
                <a:spcPts val="1488"/>
              </a:lnSpc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朝鲜(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xi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ǎn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安济桥(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jǐ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)石匠(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ji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ànɡ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 设计(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ì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 (          )</a:t>
            </a:r>
            <a:endParaRPr lang="Microsoft YaHei" altLang="Microsoft YaHei" sz="1200"/>
          </a:p>
          <a:p>
            <a:pPr marL="16509" algn="l" rtl="0" eaLnBrk="0">
              <a:lnSpc>
                <a:spcPct val="84000"/>
              </a:lnSpc>
              <a:spcBef>
                <a:spcPts val="85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二、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读拼音,写词语。</a:t>
            </a:r>
            <a:endParaRPr lang="Microsoft YaHei" altLang="Microsoft YaHei" sz="1200"/>
          </a:p>
          <a:p>
            <a:pPr marL="30480" algn="l" rtl="0" eaLnBrk="0">
              <a:lnSpc>
                <a:spcPts val="1488"/>
              </a:lnSpc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造纸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sh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ù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)的发明,是中国对世界文明的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wěi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)大贡献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之一。</a:t>
            </a:r>
            <a:endParaRPr lang="Microsoft YaHei" altLang="Microsoft YaHei" sz="1200"/>
          </a:p>
          <a:p>
            <a:pPr marL="20320" algn="l" rtl="0" eaLnBrk="0">
              <a:lnSpc>
                <a:spcPct val="99000"/>
              </a:lnSpc>
              <a:spcBef>
                <a:spcPts val="3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这种书很笨重,阅读、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携带、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bǎ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o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ún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)都很不方便。</a:t>
            </a:r>
            <a:endParaRPr lang="Microsoft YaHei" altLang="Microsoft YaHei" sz="1200"/>
          </a:p>
          <a:p>
            <a:pPr marL="21590" algn="l" rtl="0" eaLnBrk="0">
              <a:lnSpc>
                <a:spcPct val="98000"/>
              </a:lnSpc>
              <a:spcBef>
                <a:spcPts val="11"/>
              </a:spcBef>
            </a:pP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赵州桥体现了劳动人民的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zh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ì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hu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ì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)和才干,是我国宝贵的</a:t>
            </a:r>
            <a:r>
              <a:rPr sz="1200" kern="0" spc="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l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ì</a:t>
            </a:r>
            <a:endParaRPr lang="SimSun" altLang="SimSun" sz="1200"/>
          </a:p>
          <a:p>
            <a:pPr marL="25400" algn="l" rtl="0" eaLnBrk="0">
              <a:lnSpc>
                <a:spcPts val="1512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sh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ǐ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)文化遗产。</a:t>
            </a:r>
            <a:endParaRPr lang="Microsoft YaHei" altLang="Microsoft YaHei" sz="1200"/>
          </a:p>
          <a:p>
            <a:pPr marL="16509" algn="l" rtl="0" eaLnBrk="0">
              <a:lnSpc>
                <a:spcPct val="95000"/>
              </a:lnSpc>
              <a:spcBef>
                <a:spcPts val="11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三、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按要求写词语。</a:t>
            </a:r>
            <a:endParaRPr lang="Microsoft YaHei" altLang="Microsoft YaHei" sz="1200"/>
          </a:p>
          <a:p>
            <a:pPr marL="30480" algn="l" rtl="0" eaLnBrk="0">
              <a:lnSpc>
                <a:spcPct val="91000"/>
              </a:lnSpc>
              <a:spcBef>
                <a:spcPts val="118"/>
              </a:spcBef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      容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渊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博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      四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1200"/>
          </a:p>
          <a:p>
            <a:pPr marL="13970" algn="l" rtl="0" eaLnBrk="0">
              <a:lnSpc>
                <a:spcPct val="89000"/>
              </a:lnSpc>
              <a:spcBef>
                <a:spcPts val="146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语:</a:t>
            </a:r>
            <a:endParaRPr lang="Microsoft YaHei" altLang="Microsoft YaHei" sz="1200"/>
          </a:p>
          <a:p>
            <a:pPr marL="20320" algn="l" rtl="0" eaLnBrk="0">
              <a:lnSpc>
                <a:spcPct val="91000"/>
              </a:lnSpc>
              <a:spcBef>
                <a:spcPts val="106"/>
              </a:spcBef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        容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1200"/>
          </a:p>
          <a:p>
            <a:pPr marL="13970" algn="l" rtl="0" eaLnBrk="0">
              <a:lnSpc>
                <a:spcPct val="89000"/>
              </a:lnSpc>
              <a:spcBef>
                <a:spcPts val="146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语:</a:t>
            </a:r>
            <a:endParaRPr lang="Microsoft YaHei" altLang="Microsoft YaHei" sz="1200"/>
          </a:p>
          <a:p>
            <a:pPr marL="26669" algn="l" rtl="0" eaLnBrk="0">
              <a:lnSpc>
                <a:spcPct val="83000"/>
              </a:lnSpc>
              <a:spcBef>
                <a:spcPts val="113"/>
              </a:spcBef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四、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选词填空。</a:t>
            </a:r>
            <a:endParaRPr lang="Microsoft YaHei" altLang="Microsoft YaHei" sz="1200"/>
          </a:p>
          <a:p>
            <a:pPr marL="13970" algn="l" rtl="0" eaLnBrk="0">
              <a:lnSpc>
                <a:spcPct val="99000"/>
              </a:lnSpc>
              <a:spcBef>
                <a:spcPts val="9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创举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</a:t>
            </a:r>
            <a:endParaRPr lang="Microsoft YaHei" altLang="Microsoft YaHei" sz="1200"/>
          </a:p>
          <a:p>
            <a:pPr marL="30480" algn="l" rtl="0" eaLnBrk="0">
              <a:lnSpc>
                <a:spcPts val="1549"/>
              </a:lnSpc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赵州桥的设计,在建桥史上是一个(     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)。</a:t>
            </a:r>
            <a:endParaRPr lang="Microsoft YaHei" altLang="Microsoft YaHei" sz="1200"/>
          </a:p>
          <a:p>
            <a:pPr marL="20320" algn="l" rtl="0" eaLnBrk="0">
              <a:lnSpc>
                <a:spcPct val="95000"/>
              </a:lnSpc>
              <a:spcBef>
                <a:spcPts val="60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盘古用他的整个身体(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)了美丽的世界。</a:t>
            </a:r>
            <a:endParaRPr lang="Microsoft YaHei" altLang="Microsoft YaHei" sz="1200"/>
          </a:p>
          <a:p>
            <a:pPr marL="13334" algn="l" rtl="0" eaLnBrk="0">
              <a:lnSpc>
                <a:spcPct val="90000"/>
              </a:lnSpc>
              <a:spcBef>
                <a:spcPts val="11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雄壮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雄伟</a:t>
            </a:r>
            <a:endParaRPr lang="Microsoft YaHei" altLang="Microsoft YaHei" sz="1200"/>
          </a:p>
          <a:p>
            <a:pPr marL="21590" algn="l" rtl="0" eaLnBrk="0">
              <a:lnSpc>
                <a:spcPts val="1482"/>
              </a:lnSpc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赵州桥非常(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)。</a:t>
            </a:r>
            <a:endParaRPr lang="Microsoft YaHei" altLang="Microsoft YaHei" sz="1200"/>
          </a:p>
          <a:p>
            <a:pPr marL="17145" algn="l" rtl="0" eaLnBrk="0">
              <a:lnSpc>
                <a:spcPct val="98000"/>
              </a:lnSpc>
              <a:spcBef>
                <a:spcPts val="11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解放军在(          )的乐曲声中接受检阅。</a:t>
            </a:r>
            <a:endParaRPr lang="Microsoft YaHei" altLang="Microsoft YaHei" sz="1200"/>
          </a:p>
          <a:p>
            <a:pPr marL="14604" algn="l" rtl="0" eaLnBrk="0">
              <a:lnSpc>
                <a:spcPts val="1488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五、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选出下面句子使用的说明方法。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(只填序号)</a:t>
            </a:r>
            <a:endParaRPr lang="Microsoft YaHei" altLang="Microsoft YaHei" sz="1200"/>
          </a:p>
          <a:p>
            <a:pPr marL="12700" algn="l" rtl="0" eaLnBrk="0">
              <a:lnSpc>
                <a:spcPct val="91000"/>
              </a:lnSpc>
              <a:spcBef>
                <a:spcPts val="98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摹状貌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作比较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列数字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举例子</a:t>
            </a:r>
            <a:endParaRPr lang="Microsoft YaHei" altLang="Microsoft YaHei" sz="1200"/>
          </a:p>
          <a:p>
            <a:pPr marL="24129" indent="6350" algn="l" rtl="0" eaLnBrk="0">
              <a:lnSpc>
                <a:spcPct val="98000"/>
              </a:lnSpc>
              <a:spcBef>
                <a:spcPts val="123"/>
              </a:spcBef>
            </a:pP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帛比竹片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木片轻便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,但是价钱太贵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,只有少数人能用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,不能普及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12700" indent="7620" algn="l" rtl="0" eaLnBrk="0">
              <a:lnSpc>
                <a:spcPct val="95000"/>
              </a:lnSpc>
              <a:spcBef>
                <a:spcPts val="32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光是画上的人物,就有好几百个:有从乡下来的农民,有撑船的船工,有做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各种买卖的生意人,有留着长胡子的道士,有走江湖的医生,有摆小摊的摊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贩,有官吏和读书人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21590" algn="l" rtl="0" eaLnBrk="0">
              <a:lnSpc>
                <a:spcPts val="1482"/>
              </a:lnSpc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桥长五十多米,有九米多宽,中间行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车马,两旁走人。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)</a:t>
            </a:r>
            <a:endParaRPr lang="Microsoft YaHei" altLang="Microsoft YaHei" sz="1200"/>
          </a:p>
          <a:p>
            <a:pPr marL="13334" indent="3810" algn="l" rtl="0" eaLnBrk="0">
              <a:lnSpc>
                <a:spcPct val="99000"/>
              </a:lnSpc>
              <a:spcBef>
                <a:spcPts val="89"/>
              </a:spcBef>
            </a:pP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栏板上雕刻着精美的图案:有的刻着两条相互缠绕的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龙,嘴里吐出美丽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的水花;有的刻着两条飞龙,前爪相互抵着,各自回首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遥望;还有的刻着双龙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戏珠。</a:t>
            </a:r>
            <a:r>
              <a:rPr sz="12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15875" algn="l" rtl="0" eaLnBrk="0">
              <a:lnSpc>
                <a:spcPct val="91000"/>
              </a:lnSpc>
              <a:spcBef>
                <a:spcPts val="4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六、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按要求写句子。</a:t>
            </a:r>
            <a:endParaRPr lang="Microsoft YaHei" altLang="Microsoft YaHei" sz="1200"/>
          </a:p>
          <a:p>
            <a:pPr marL="30480" algn="l" rtl="0" eaLnBrk="0">
              <a:lnSpc>
                <a:spcPct val="91000"/>
              </a:lnSpc>
              <a:spcBef>
                <a:spcPts val="118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围绕中心写句子。</a:t>
            </a:r>
            <a:endParaRPr lang="Microsoft YaHei" altLang="Microsoft YaHei" sz="1200"/>
          </a:p>
          <a:p>
            <a:pPr marL="15240" algn="l" rtl="0" eaLnBrk="0">
              <a:lnSpc>
                <a:spcPct val="84000"/>
              </a:lnSpc>
              <a:spcBef>
                <a:spcPts val="114"/>
              </a:spcBef>
              <a:tabLst>
                <a:tab pos="1573530"/>
              </a:tabLst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早晨的集市真热闹: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1200"/>
          </a:p>
          <a:p>
            <a:pPr marL="20320" algn="l" rtl="0" eaLnBrk="0">
              <a:lnSpc>
                <a:spcPts val="1549"/>
              </a:lnSpc>
              <a:spcBef>
                <a:spcPts val="3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赵州桥是古代建筑。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(扩句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13970" indent="6985" algn="l" rtl="0" eaLnBrk="0">
              <a:lnSpc>
                <a:spcPts val="1488"/>
              </a:lnSpc>
              <a:spcBef>
                <a:spcPts val="1295"/>
              </a:spcBef>
            </a:pP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这种设计,既减轻了流水对桥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身的冲击力,又减轻了桥身的重量。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(用加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点的关联词语造句)</a:t>
            </a:r>
            <a:endParaRPr lang="Microsoft YaHei" altLang="Microsoft YaHei" sz="12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3970" indent="3175" algn="l" rtl="0" eaLnBrk="0">
              <a:lnSpc>
                <a:spcPct val="106000"/>
              </a:lnSpc>
              <a:spcBef>
                <a:spcPts val="5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在《清明上河图》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上使我们看到了八九百年以前的古都风貌。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(修改病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句)</a:t>
            </a:r>
            <a:endParaRPr lang="Microsoft YaHei" altLang="Microsoft YaHei" sz="1200"/>
          </a:p>
        </p:txBody>
      </p:sp>
      <p:sp>
        <p:nvSpPr>
          <p:cNvPr id="146" name="textbox 146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年人教版小学三年级下册同步单元测试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148" name="textbox 148"/>
          <p:cNvSpPr/>
          <p:nvPr/>
        </p:nvSpPr>
        <p:spPr>
          <a:xfrm>
            <a:off x="3727749" y="9612514"/>
            <a:ext cx="115570" cy="193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2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</a:t>
            </a:r>
            <a:endParaRPr lang="SimSun" altLang="SimSun" sz="1400"/>
          </a:p>
        </p:txBody>
      </p:sp>
      <p:sp>
        <p:nvSpPr>
          <p:cNvPr id="150" name="textbox 150"/>
          <p:cNvSpPr/>
          <p:nvPr/>
        </p:nvSpPr>
        <p:spPr>
          <a:xfrm>
            <a:off x="3505949" y="9676751"/>
            <a:ext cx="54864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13"/>
              </a:lnSpc>
            </a:pP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r>
              <a:rPr sz="1400" kern="0" spc="3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endParaRPr lang="Microsoft YaHei" altLang="Microsoft YaHei" sz="14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ath"/>
          <p:cNvSpPr/>
          <p:nvPr/>
        </p:nvSpPr>
        <p:spPr>
          <a:xfrm>
            <a:off x="1313180" y="3435984"/>
            <a:ext cx="1522729" cy="7619"/>
          </a:xfrm>
          <a:custGeom>
            <a:rect l="0" t="0" r="0" b="0"/>
            <a:pathLst>
              <a:path w="2397" h="11">
                <a:moveTo>
                  <a:pt x="0" y="5"/>
                </a:moveTo>
                <a:lnTo>
                  <a:pt x="2397" y="5"/>
                </a:lnTo>
              </a:path>
            </a:pathLst>
          </a:custGeom>
          <a:noFill/>
          <a:ln w="7620" cap="flat">
            <a:solidFill>
              <a:srgbClr val="000000">
                <a:alpha val="100000"/>
              </a:srgbClr>
            </a:solidFill>
            <a:prstDash val="solid"/>
            <a:bevel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4" name="path"/>
          <p:cNvSpPr/>
          <p:nvPr/>
        </p:nvSpPr>
        <p:spPr>
          <a:xfrm>
            <a:off x="2876550" y="3435984"/>
            <a:ext cx="1521460" cy="7619"/>
          </a:xfrm>
          <a:custGeom>
            <a:rect l="0" t="0" r="0" b="0"/>
            <a:pathLst>
              <a:path w="2396" h="11">
                <a:moveTo>
                  <a:pt x="0" y="5"/>
                </a:moveTo>
                <a:lnTo>
                  <a:pt x="2396" y="5"/>
                </a:lnTo>
              </a:path>
            </a:pathLst>
          </a:custGeom>
          <a:noFill/>
          <a:ln w="7620" cap="flat">
            <a:solidFill>
              <a:srgbClr val="000000">
                <a:alpha val="100000"/>
              </a:srgbClr>
            </a:solidFill>
            <a:prstDash val="solid"/>
            <a:bevel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6" name="textbox 156"/>
          <p:cNvSpPr/>
          <p:nvPr/>
        </p:nvSpPr>
        <p:spPr>
          <a:xfrm>
            <a:off x="1132575" y="1098194"/>
            <a:ext cx="5339715" cy="83356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284"/>
              </a:lnSpc>
            </a:pPr>
            <a:endParaRPr lang="Arial" altLang="Arial" sz="100"/>
          </a:p>
          <a:p>
            <a:pPr marL="15875" algn="l" rtl="0" eaLnBrk="0">
              <a:lnSpc>
                <a:spcPct val="92000"/>
              </a:lnSpc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七、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判断下列说法的对错,对的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”,错的打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12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”。</a:t>
            </a:r>
            <a:endParaRPr lang="Microsoft YaHei" altLang="Microsoft YaHei" sz="1200"/>
          </a:p>
          <a:p>
            <a:pPr marL="13970" indent="15875" algn="l" rtl="0" eaLnBrk="0">
              <a:lnSpc>
                <a:spcPct val="99000"/>
              </a:lnSpc>
              <a:spcBef>
                <a:spcPts val="93"/>
              </a:spcBef>
            </a:pP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早在几千年前,人们要记录一件事情,就用刀把文字刻在龟甲和兽骨上,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或者把文字铸刻在青铜器上。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13334" indent="6350" algn="l" rtl="0" eaLnBrk="0">
              <a:lnSpc>
                <a:spcPct val="93000"/>
              </a:lnSpc>
              <a:spcBef>
                <a:spcPts val="23"/>
              </a:spcBef>
            </a:pP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我国的造纸术首先传到阿拉伯世界和欧洲,然后传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到朝鲜半岛和日本,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极大地促进了人类社会的进步和文化的发展。</a:t>
            </a:r>
            <a:r>
              <a:rPr sz="12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20954" algn="l" rtl="0" eaLnBrk="0">
              <a:lnSpc>
                <a:spcPts val="1488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“所有的龙似乎都在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游动,真像活了一样。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”这句话是比喻句。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12700" algn="l" rtl="0" eaLnBrk="0">
              <a:lnSpc>
                <a:spcPct val="79000"/>
              </a:lnSpc>
              <a:spcBef>
                <a:spcPts val="151"/>
              </a:spcBef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八、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日积月累。</a:t>
            </a:r>
            <a:endParaRPr lang="Microsoft YaHei" altLang="Microsoft YaHei" sz="1200"/>
          </a:p>
          <a:p>
            <a:pPr marL="30480" algn="l" rtl="0" eaLnBrk="0">
              <a:lnSpc>
                <a:spcPct val="99000"/>
              </a:lnSpc>
              <a:spcBef>
                <a:spcPts val="8"/>
              </a:spcBef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默写诗句。</a:t>
            </a:r>
            <a:endParaRPr lang="Microsoft YaHei" altLang="Microsoft YaHei" sz="1200"/>
          </a:p>
          <a:p>
            <a:pPr marL="13970" indent="10160" algn="l" rtl="0" eaLnBrk="0">
              <a:lnSpc>
                <a:spcPct val="99000"/>
              </a:lnSpc>
              <a:spcBef>
                <a:spcPts val="5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)王安石在《元日》中用“</a:t>
            </a:r>
            <a:r>
              <a:rPr sz="1200" kern="0" spc="-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-3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,春风送暖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入屠苏”两句 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描述了正月初一辞旧迎新,春风送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暖的情景。</a:t>
            </a:r>
            <a:endParaRPr lang="Microsoft YaHei" altLang="Microsoft YaHei" sz="1200"/>
          </a:p>
          <a:p>
            <a:pPr marL="13334" indent="10160" algn="l" rtl="0" eaLnBrk="0">
              <a:lnSpc>
                <a:spcPct val="102000"/>
              </a:lnSpc>
              <a:spcBef>
                <a:spcPts val="21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)古代诗词中写春雨的句子有很多。在杜牧的笔下,清明时节的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雨让人感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怀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      中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      的      :</a:t>
            </a:r>
            <a:endParaRPr lang="Microsoft YaHei" altLang="Microsoft YaHei" sz="1200"/>
          </a:p>
          <a:p>
            <a:pPr marL="117475" algn="l" rtl="0" eaLnBrk="0">
              <a:lnSpc>
                <a:spcPts val="513"/>
              </a:lnSpc>
              <a:spcBef>
                <a:spcPts val="191"/>
              </a:spcBef>
            </a:pP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             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                          ”</a:t>
            </a:r>
            <a:endParaRPr lang="Microsoft YaHei" altLang="Microsoft YaHei" sz="900"/>
          </a:p>
          <a:p>
            <a:pPr marL="1706245" algn="l" rtl="0" eaLnBrk="0">
              <a:lnSpc>
                <a:spcPts val="349"/>
              </a:lnSpc>
              <a:spcBef>
                <a:spcPts val="260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  <a:p>
            <a:pPr marL="24129" algn="l" rtl="0" eaLnBrk="0">
              <a:lnSpc>
                <a:spcPts val="1549"/>
              </a:lnSpc>
            </a:pP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)王维的《九月九日忆</a:t>
            </a: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山东兄弟》 一诗中体现出重阳节习俗的诗句</a:t>
            </a:r>
            <a:endParaRPr lang="Microsoft YaHei" altLang="Microsoft YaHei" sz="1200"/>
          </a:p>
          <a:p>
            <a:pPr marL="12700" algn="l" rtl="0" eaLnBrk="0">
              <a:lnSpc>
                <a:spcPct val="79000"/>
              </a:lnSpc>
              <a:spcBef>
                <a:spcPts val="150"/>
              </a:spcBef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是: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</a:t>
            </a:r>
            <a:r>
              <a:rPr sz="1200" kern="0" spc="-3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1200" kern="0" spc="-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  <a:p>
            <a:pPr marL="19684" algn="l" rtl="0" eaLnBrk="0">
              <a:lnSpc>
                <a:spcPts val="1549"/>
              </a:lnSpc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连一连。</a:t>
            </a:r>
            <a:endParaRPr lang="Microsoft YaHei" altLang="Microsoft YaHei" sz="1200"/>
          </a:p>
          <a:p>
            <a:pPr marL="13970" algn="l" rtl="0" eaLnBrk="0">
              <a:lnSpc>
                <a:spcPct val="90000"/>
              </a:lnSpc>
              <a:spcBef>
                <a:spcPts val="119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花中君子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笔墨纸砚</a:t>
            </a:r>
            <a:endParaRPr lang="Microsoft YaHei" altLang="Microsoft YaHei" sz="1200"/>
          </a:p>
          <a:p>
            <a:pPr marL="25400" algn="l" rtl="0" eaLnBrk="0">
              <a:lnSpc>
                <a:spcPct val="90000"/>
              </a:lnSpc>
              <a:spcBef>
                <a:spcPts val="132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中医四诊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琴棋书画</a:t>
            </a:r>
            <a:endParaRPr lang="Microsoft YaHei" altLang="Microsoft YaHei" sz="1200"/>
          </a:p>
          <a:p>
            <a:pPr marL="14604" algn="l" rtl="0" eaLnBrk="0">
              <a:lnSpc>
                <a:spcPct val="91000"/>
              </a:lnSpc>
              <a:spcBef>
                <a:spcPts val="118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文房四宝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梅兰竹菊</a:t>
            </a:r>
            <a:endParaRPr lang="Microsoft YaHei" altLang="Microsoft YaHei" sz="1200"/>
          </a:p>
          <a:p>
            <a:pPr marL="13334" algn="l" rtl="0" eaLnBrk="0">
              <a:lnSpc>
                <a:spcPct val="91000"/>
              </a:lnSpc>
              <a:spcBef>
                <a:spcPts val="118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雅人四好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望闻问切</a:t>
            </a:r>
            <a:endParaRPr lang="Microsoft YaHei" altLang="Microsoft YaHei" sz="1200"/>
          </a:p>
          <a:p>
            <a:pPr marL="13970" indent="6985" algn="l" rtl="0" eaLnBrk="0">
              <a:lnSpc>
                <a:spcPct val="99000"/>
              </a:lnSpc>
              <a:spcBef>
                <a:spcPts val="121"/>
              </a:spcBef>
            </a:pP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通过本单元的学习,我认识了很多名人,如造纸术的改进者</a:t>
            </a:r>
            <a:r>
              <a:rPr sz="1200" kern="0" spc="-3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赵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州桥的设计者</a:t>
            </a:r>
            <a:r>
              <a:rPr sz="1200" kern="0" spc="-2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200" kern="0" spc="-3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,《清明上河图》的作者</a:t>
            </a:r>
            <a:r>
              <a:rPr sz="1200" kern="0" spc="-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  <a:p>
            <a:pPr marL="13970" algn="l" rtl="0" eaLnBrk="0">
              <a:lnSpc>
                <a:spcPct val="81000"/>
              </a:lnSpc>
              <a:spcBef>
                <a:spcPts val="12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九、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阅读理解。</a:t>
            </a:r>
            <a:endParaRPr lang="Microsoft YaHei" altLang="Microsoft YaHei" sz="1200"/>
          </a:p>
          <a:p>
            <a:pPr marL="24129" algn="l" rtl="0" eaLnBrk="0">
              <a:lnSpc>
                <a:spcPts val="1569"/>
              </a:lnSpc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(一)课内阅读。</a:t>
            </a:r>
            <a:endParaRPr lang="Microsoft YaHei" altLang="Microsoft YaHei" sz="1200"/>
          </a:p>
          <a:p>
            <a:pPr marL="13970" algn="l" rtl="0" eaLnBrk="0">
              <a:lnSpc>
                <a:spcPct val="99000"/>
              </a:lnSpc>
              <a:spcBef>
                <a:spcPts val="72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赵州桥(节选)</a:t>
            </a:r>
            <a:endParaRPr lang="Microsoft YaHei" altLang="Microsoft YaHei" sz="1200"/>
          </a:p>
          <a:p>
            <a:pPr marL="13334" algn="l" rtl="0" eaLnBrk="0">
              <a:lnSpc>
                <a:spcPct val="97000"/>
              </a:lnSpc>
              <a:spcBef>
                <a:spcPts val="12"/>
              </a:spcBef>
            </a:pP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这座桥不但坚固,而且美观。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桥面两侧有石栏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,栏板上雕刻着精美的图案: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有的刻着两条相互缠绕的龙,嘴里吐出美丽的水花;有的刻着两条飞龙,前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爪相互抵着,各自回首遥望;还有的刻着双龙戏珠。所有的龙似乎都在游动,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真像活了一样。</a:t>
            </a:r>
            <a:endParaRPr lang="Microsoft YaHei" altLang="Microsoft YaHei" sz="1200"/>
          </a:p>
          <a:p>
            <a:pPr marL="30480" algn="l" rtl="0" eaLnBrk="0">
              <a:lnSpc>
                <a:spcPct val="82000"/>
              </a:lnSpc>
              <a:spcBef>
                <a:spcPts val="123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给下列加点字选择恰当的解释。</a:t>
            </a:r>
            <a:endParaRPr lang="Microsoft YaHei" altLang="Microsoft YaHei" sz="1200"/>
          </a:p>
          <a:p>
            <a:pPr marL="24129" algn="l" rtl="0" eaLnBrk="0">
              <a:lnSpc>
                <a:spcPts val="1571"/>
              </a:lnSpc>
            </a:pP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)回首遥望(       )</a:t>
            </a:r>
            <a:endParaRPr lang="Microsoft YaHei" altLang="Microsoft YaHei" sz="1200"/>
          </a:p>
          <a:p>
            <a:pPr marL="12700" algn="l" rtl="0" eaLnBrk="0">
              <a:lnSpc>
                <a:spcPct val="83000"/>
              </a:lnSpc>
              <a:spcBef>
                <a:spcPts val="100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第一,最高的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头,脑袋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领导人,带头的</a:t>
            </a:r>
            <a:endParaRPr lang="Microsoft YaHei" altLang="Microsoft YaHei" sz="1200"/>
          </a:p>
          <a:p>
            <a:pPr marL="24129" algn="l" rtl="0" eaLnBrk="0">
              <a:lnSpc>
                <a:spcPts val="1549"/>
              </a:lnSpc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)双龙戏珠(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12700" algn="l" rtl="0" eaLnBrk="0">
              <a:lnSpc>
                <a:spcPct val="91000"/>
              </a:lnSpc>
              <a:spcBef>
                <a:spcPts val="98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戏剧,也指杂技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嘲弄,开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玩笑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玩耍</a:t>
            </a:r>
            <a:endParaRPr lang="Microsoft YaHei" altLang="Microsoft YaHei" sz="1200"/>
          </a:p>
          <a:p>
            <a:pPr marL="19684" algn="l" rtl="0" eaLnBrk="0">
              <a:lnSpc>
                <a:spcPct val="82000"/>
              </a:lnSpc>
              <a:spcBef>
                <a:spcPts val="129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选段中的第一句话在全文中的作用是</a:t>
            </a:r>
            <a:r>
              <a:rPr sz="1200" kern="0" spc="-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200" u="sng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  <a:p>
            <a:pPr marL="20954" algn="l" rtl="0" eaLnBrk="0">
              <a:lnSpc>
                <a:spcPts val="1566"/>
              </a:lnSpc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选段主要描写了哪几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种不同形态的龙?</a:t>
            </a:r>
            <a:endParaRPr lang="Microsoft YaHei" altLang="Microsoft YaHei" sz="1200"/>
          </a:p>
          <a:p>
            <a:pPr algn="l" rtl="0" eaLnBrk="0">
              <a:lnSpc>
                <a:spcPct val="196000"/>
              </a:lnSpc>
            </a:pPr>
            <a:endParaRPr lang="Arial" altLang="Arial" sz="1000"/>
          </a:p>
          <a:p>
            <a:pPr marL="24129" algn="l" rtl="0" eaLnBrk="0">
              <a:lnSpc>
                <a:spcPts val="1549"/>
              </a:lnSpc>
              <a:spcBef>
                <a:spcPts val="371"/>
              </a:spcBef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(二)课外阅读。</a:t>
            </a:r>
            <a:endParaRPr lang="Microsoft YaHei" altLang="Microsoft YaHei" sz="1200"/>
          </a:p>
          <a:p>
            <a:pPr marL="20954" algn="l" rtl="0" eaLnBrk="0">
              <a:lnSpc>
                <a:spcPct val="97000"/>
              </a:lnSpc>
              <a:spcBef>
                <a:spcPts val="12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颐和园的廊与画</a:t>
            </a:r>
            <a:endParaRPr lang="Microsoft YaHei" altLang="Microsoft YaHei" sz="1200"/>
          </a:p>
          <a:p>
            <a:pPr marL="17145" algn="l" rtl="0" eaLnBrk="0">
              <a:lnSpc>
                <a:spcPct val="92000"/>
              </a:lnSpc>
              <a:spcBef>
                <a:spcPts val="105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在北京的颐和园里,最著名的景致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要属长廊了。</a:t>
            </a:r>
            <a:endParaRPr lang="Microsoft YaHei" altLang="Microsoft YaHei" sz="1200"/>
          </a:p>
          <a:p>
            <a:pPr marL="12700" indent="3810" algn="l" rtl="0" eaLnBrk="0">
              <a:lnSpc>
                <a:spcPct val="97000"/>
              </a:lnSpc>
              <a:spcBef>
                <a:spcPts val="131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长廊的建筑非常精美,人们称它有三绝。这第一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绝就是造型绝。全长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728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米的长廊整体造型从地面上是看不出来的,但是如果</a:t>
            </a:r>
            <a:r>
              <a:rPr sz="1200" kern="0" spc="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坐在飞机上从空中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看,就会发现它的形状像一只倒挂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着的蝙蝠,也就是英文字母“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”的形状。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为什么要把它建成蝙蝠形呢?因为我国民间有在建筑物上面刻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蝙蝠的习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俗,而蝙蝠倒挂的意思就是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“福到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了”。</a:t>
            </a:r>
            <a:endParaRPr lang="Microsoft YaHei" altLang="Microsoft YaHei" sz="1200"/>
          </a:p>
        </p:txBody>
      </p:sp>
      <p:sp>
        <p:nvSpPr>
          <p:cNvPr id="158" name="textbox 158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年人教版小学三年级下册同步单元测试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160" name="textbox 160"/>
          <p:cNvSpPr/>
          <p:nvPr/>
        </p:nvSpPr>
        <p:spPr>
          <a:xfrm>
            <a:off x="3691209" y="9611800"/>
            <a:ext cx="20066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05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</a:t>
            </a:r>
            <a:endParaRPr lang="SimSun" altLang="SimSun" sz="1400"/>
          </a:p>
        </p:txBody>
      </p:sp>
      <p:sp>
        <p:nvSpPr>
          <p:cNvPr id="162" name="textbox 162"/>
          <p:cNvSpPr/>
          <p:nvPr/>
        </p:nvSpPr>
        <p:spPr>
          <a:xfrm>
            <a:off x="3457194" y="9676751"/>
            <a:ext cx="64770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13"/>
              </a:lnSpc>
            </a:pP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endParaRPr lang="Microsoft YaHei" altLang="Microsoft YaHei" sz="1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textbox 164"/>
          <p:cNvSpPr/>
          <p:nvPr/>
        </p:nvSpPr>
        <p:spPr>
          <a:xfrm>
            <a:off x="1131570" y="916838"/>
            <a:ext cx="5299075" cy="5621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05"/>
              </a:lnSpc>
            </a:pPr>
            <a:endParaRPr lang="Arial" altLang="Arial" sz="100"/>
          </a:p>
          <a:p>
            <a:pPr marL="13970" indent="3175" algn="l" rtl="0" eaLnBrk="0">
              <a:lnSpc>
                <a:spcPct val="99000"/>
              </a:lnSpc>
            </a:pP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第二绝是风水绝。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长廊北倚万寿山,南临昆明湖。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从气候上看,冬天,万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寿山挡住了北边的寒风,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夏天,南面的昆明湖会吹来阵阵的凉风。</a:t>
            </a:r>
            <a:r>
              <a:rPr sz="12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因此,夏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天天气再热,长廊中也是(       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)。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从环境上看,长廊(              ),构成美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丽的图画。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当人们在长廊里行走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,就会发现,园中美景随水波而动,随四季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而变,真可谓(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)。</a:t>
            </a:r>
            <a:endParaRPr lang="Microsoft YaHei" altLang="Microsoft YaHei" sz="1200"/>
          </a:p>
          <a:p>
            <a:pPr marL="14604" indent="2540" algn="l" rtl="0" eaLnBrk="0">
              <a:lnSpc>
                <a:spcPct val="93000"/>
              </a:lnSpc>
              <a:spcBef>
                <a:spcPts val="24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④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长廊的第三绝是结构绝。长廊是斗拱结构,并全部由木头搭建,没有用一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颗钉子,这就是老一辈们留下的精湛技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艺!</a:t>
            </a:r>
            <a:endParaRPr lang="Microsoft YaHei" altLang="Microsoft YaHei" sz="1200"/>
          </a:p>
          <a:p>
            <a:pPr marL="17779" algn="l" rtl="0" eaLnBrk="0">
              <a:lnSpc>
                <a:spcPts val="1488"/>
              </a:lnSpc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⑤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长廊奇,但更奇的是长廊上的画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它们一共有一万多幅呢!</a:t>
            </a:r>
            <a:endParaRPr lang="Microsoft YaHei" altLang="Microsoft YaHei" sz="1200"/>
          </a:p>
          <a:p>
            <a:pPr marL="14604" indent="2540" algn="l" rtl="0" eaLnBrk="0">
              <a:lnSpc>
                <a:spcPct val="97000"/>
              </a:lnSpc>
              <a:spcBef>
                <a:spcPts val="94"/>
              </a:spcBef>
            </a:pP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⑥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长廊上的画是有由来的。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年乾隆下江南,游山玩水,意犹未尽,很留恋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江南的景致,连做梦都经常梦到江南。于是,就让画工在长廊上画了许多江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南的美景。后来,长廊上又加上了许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多花鸟山水画、人物画。人物画有许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多情节,形象生动,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更引人入胜。</a:t>
            </a:r>
            <a:endParaRPr lang="Microsoft YaHei" altLang="Microsoft YaHei" sz="1200"/>
          </a:p>
          <a:p>
            <a:pPr marL="15240" indent="1905" algn="l" rtl="0" eaLnBrk="0">
              <a:lnSpc>
                <a:spcPct val="95000"/>
              </a:lnSpc>
              <a:spcBef>
                <a:spcPts val="108"/>
              </a:spcBef>
            </a:pP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⑦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长廊上的画内容有好几种类型,有民间传说中的故事,有文学名著中的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故事,还有神话传说中的故事。</a:t>
            </a:r>
            <a:endParaRPr lang="Microsoft YaHei" altLang="Microsoft YaHei" sz="1200"/>
          </a:p>
          <a:p>
            <a:pPr marL="17779" algn="l" rtl="0" eaLnBrk="0">
              <a:lnSpc>
                <a:spcPct val="92000"/>
              </a:lnSpc>
              <a:spcBef>
                <a:spcPts val="106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⑧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长廊上的画十分精美,中外游人看后都不由得竖起大拇指。</a:t>
            </a:r>
            <a:endParaRPr lang="Microsoft YaHei" altLang="Microsoft YaHei" sz="1200"/>
          </a:p>
          <a:p>
            <a:pPr marL="31115" algn="l" rtl="0" eaLnBrk="0">
              <a:lnSpc>
                <a:spcPct val="91000"/>
              </a:lnSpc>
              <a:spcBef>
                <a:spcPts val="115"/>
              </a:spcBef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    们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称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廊    的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筑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    三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绝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别</a:t>
            </a:r>
            <a:endParaRPr lang="Microsoft YaHei" altLang="Microsoft YaHei" sz="1200"/>
          </a:p>
          <a:p>
            <a:pPr marL="13334" algn="l" rtl="0" eaLnBrk="0">
              <a:lnSpc>
                <a:spcPct val="87000"/>
              </a:lnSpc>
              <a:spcBef>
                <a:spcPts val="175"/>
              </a:spcBef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是: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r>
              <a:rPr sz="1200" kern="0" spc="-2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  <a:p>
            <a:pPr marL="20954" algn="l" rtl="0" eaLnBrk="0">
              <a:lnSpc>
                <a:spcPct val="92000"/>
              </a:lnSpc>
              <a:spcBef>
                <a:spcPts val="106"/>
              </a:spcBef>
              <a:tabLst>
                <a:tab pos="3813175"/>
              </a:tabLst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读了第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段,我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知道把长廊建成蝙蝠形的原因是: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1200"/>
          </a:p>
          <a:p>
            <a:pPr marL="12700" algn="l" rtl="0" eaLnBrk="0">
              <a:lnSpc>
                <a:spcPct val="73000"/>
              </a:lnSpc>
              <a:spcBef>
                <a:spcPts val="963"/>
              </a:spcBef>
              <a:tabLst>
                <a:tab pos="181610"/>
              </a:tabLst>
            </a:pPr>
            <a:r>
              <a:rPr sz="4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400"/>
          </a:p>
          <a:p>
            <a:pPr marL="22225" algn="l" rtl="0" eaLnBrk="0">
              <a:lnSpc>
                <a:spcPct val="84000"/>
              </a:lnSpc>
              <a:spcBef>
                <a:spcPts val="217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仔细读第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段,按要求填空。</a:t>
            </a:r>
            <a:endParaRPr lang="Microsoft YaHei" altLang="Microsoft YaHei" sz="1200"/>
          </a:p>
          <a:p>
            <a:pPr marL="24765" algn="l" rtl="0" eaLnBrk="0">
              <a:lnSpc>
                <a:spcPts val="1482"/>
              </a:lnSpc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)把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“变化无穷、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凉风习习、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依山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傍水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”分别填到文中的括号里。</a:t>
            </a:r>
            <a:endParaRPr lang="Microsoft YaHei" altLang="Microsoft YaHei" sz="1200"/>
          </a:p>
          <a:p>
            <a:pPr marL="25400" indent="-635" algn="l" rtl="0" eaLnBrk="0">
              <a:lnSpc>
                <a:spcPct val="100000"/>
              </a:lnSpc>
              <a:spcBef>
                <a:spcPts val="11"/>
              </a:spcBef>
            </a:pPr>
            <a:r>
              <a:rPr sz="1200" kern="0" spc="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200" kern="0" spc="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)这一段话从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</a:t>
            </a:r>
            <a:r>
              <a:rPr sz="1200" kern="0" spc="-2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和环境两个方面写了长廊</a:t>
            </a:r>
            <a:r>
              <a:rPr sz="1200" kern="0" spc="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建筑第二绝的原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因。</a:t>
            </a:r>
            <a:endParaRPr lang="Microsoft YaHei" altLang="Microsoft YaHei" sz="1200"/>
          </a:p>
          <a:p>
            <a:pPr marL="22225" indent="-3810" algn="l" rtl="0" eaLnBrk="0">
              <a:lnSpc>
                <a:spcPct val="91000"/>
              </a:lnSpc>
              <a:spcBef>
                <a:spcPts val="117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1200" kern="0" spc="-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”画出文中的过渡句,这个句子起</a:t>
            </a:r>
            <a:r>
              <a:rPr sz="1200" kern="0" spc="-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-2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的作用。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长廊上的画是有来历的,请用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1200" kern="0" spc="-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”画出文中写其来历的句子。</a:t>
            </a:r>
            <a:endParaRPr lang="Microsoft YaHei" altLang="Microsoft YaHei" sz="1200"/>
          </a:p>
          <a:p>
            <a:pPr marL="20320" algn="l" rtl="0" eaLnBrk="0">
              <a:lnSpc>
                <a:spcPts val="1549"/>
              </a:lnSpc>
              <a:spcBef>
                <a:spcPts val="5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短文介绍了颐和园的廊与画,可分成两部分,下面划分正确的是(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)</a:t>
            </a:r>
            <a:endParaRPr lang="Microsoft YaHei" altLang="Microsoft YaHei" sz="1200"/>
          </a:p>
          <a:p>
            <a:pPr marL="13970" algn="l" rtl="0" eaLnBrk="0">
              <a:lnSpc>
                <a:spcPct val="94000"/>
              </a:lnSpc>
              <a:spcBef>
                <a:spcPts val="89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A.①②③④‖⑤⑥⑦⑧      B.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①②③④⑤‖⑥⑦⑧</a:t>
            </a:r>
            <a:endParaRPr lang="SimSun" altLang="SimSun" sz="1200"/>
          </a:p>
          <a:p>
            <a:pPr marL="16509" algn="l" rtl="0" eaLnBrk="0">
              <a:lnSpc>
                <a:spcPct val="90000"/>
              </a:lnSpc>
              <a:spcBef>
                <a:spcPts val="98"/>
              </a:spcBef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十、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习作。</a:t>
            </a:r>
            <a:endParaRPr lang="Microsoft YaHei" altLang="Microsoft YaHei" sz="1200"/>
          </a:p>
          <a:p>
            <a:pPr marL="14604" indent="10795" algn="l" rtl="0" eaLnBrk="0">
              <a:lnSpc>
                <a:spcPct val="96000"/>
              </a:lnSpc>
              <a:spcBef>
                <a:spcPts val="126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中国传统节日的活动丰富多彩,给我们带来了无数欢乐和幸福。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它是中国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传统文化的一部分,也是我们脑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海中难忘的回忆。请选择一个你喜欢的节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日,回忆一下过节时的情景,尝试写出来,要求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350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字左右。</a:t>
            </a:r>
            <a:endParaRPr lang="Microsoft YaHei" altLang="Microsoft YaHei" sz="1200"/>
          </a:p>
        </p:txBody>
      </p:sp>
      <p:sp>
        <p:nvSpPr>
          <p:cNvPr id="166" name="textbox 166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年人教版小学三年级下册同步单元测试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168" name="textbox 168"/>
          <p:cNvSpPr/>
          <p:nvPr/>
        </p:nvSpPr>
        <p:spPr>
          <a:xfrm>
            <a:off x="3691209" y="9611800"/>
            <a:ext cx="20066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53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11</a:t>
            </a:r>
            <a:endParaRPr lang="SimSun" altLang="SimSun" sz="1400"/>
          </a:p>
        </p:txBody>
      </p:sp>
      <p:sp>
        <p:nvSpPr>
          <p:cNvPr id="170" name="textbox 170"/>
          <p:cNvSpPr/>
          <p:nvPr/>
        </p:nvSpPr>
        <p:spPr>
          <a:xfrm>
            <a:off x="3457194" y="9676751"/>
            <a:ext cx="64770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13"/>
              </a:lnSpc>
            </a:pP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endParaRPr lang="Microsoft YaHei" altLang="Microsoft YaHei" sz="14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textbox 172"/>
          <p:cNvSpPr/>
          <p:nvPr/>
        </p:nvSpPr>
        <p:spPr>
          <a:xfrm>
            <a:off x="1117567" y="914186"/>
            <a:ext cx="5353684" cy="63525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65"/>
              </a:lnSpc>
            </a:pPr>
            <a:endParaRPr lang="Arial" altLang="Arial" sz="100"/>
          </a:p>
          <a:p>
            <a:pPr marL="2203450" algn="l" rtl="0" eaLnBrk="0">
              <a:lnSpc>
                <a:spcPct val="96000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参</a:t>
            </a:r>
            <a:r>
              <a:rPr sz="1200" kern="0" spc="2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考</a:t>
            </a:r>
            <a:r>
              <a:rPr sz="1200" kern="0" spc="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答</a:t>
            </a:r>
            <a:r>
              <a:rPr sz="1200" kern="0" spc="2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案</a:t>
            </a:r>
            <a:endParaRPr lang="SimHei" altLang="SimHei" sz="1200"/>
          </a:p>
          <a:p>
            <a:pPr marL="25400" algn="l" rtl="0" eaLnBrk="0">
              <a:lnSpc>
                <a:spcPct val="79000"/>
              </a:lnSpc>
              <a:spcBef>
                <a:spcPts val="161"/>
              </a:spcBef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一、1.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tǔ(tú)</a:t>
            </a:r>
            <a:endParaRPr lang="Times New Roman" altLang="Times New Roman" sz="1200"/>
          </a:p>
          <a:p>
            <a:pPr marL="19050" algn="l" rtl="0" eaLnBrk="0">
              <a:lnSpc>
                <a:spcPts val="1165"/>
              </a:lnSpc>
              <a:spcBef>
                <a:spcPts val="35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endParaRPr lang="SimSun" altLang="SimSun" sz="900"/>
          </a:p>
          <a:p>
            <a:pPr marL="25400" algn="l" rtl="0" eaLnBrk="0">
              <a:lnSpc>
                <a:spcPct val="76000"/>
              </a:lnSpc>
              <a:spcBef>
                <a:spcPts val="207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3.dōu(dū)</a:t>
            </a:r>
            <a:endParaRPr lang="Times New Roman" altLang="Times New Roman" sz="1200"/>
          </a:p>
          <a:p>
            <a:pPr marL="31750" algn="l" rtl="0" eaLnBrk="0">
              <a:lnSpc>
                <a:spcPts val="1478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4.jǐ(jì)</a:t>
            </a:r>
            <a:endParaRPr lang="Times New Roman" altLang="Times New Roman" sz="1200"/>
          </a:p>
          <a:p>
            <a:pPr marL="19050" algn="l" rtl="0" eaLnBrk="0">
              <a:lnSpc>
                <a:spcPct val="85000"/>
              </a:lnSpc>
              <a:spcBef>
                <a:spcPts val="210"/>
              </a:spcBef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二、1</a:t>
            </a:r>
            <a:r>
              <a:rPr sz="1200" kern="0" spc="-2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.术 伟 2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 保 存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智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慧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历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史</a:t>
            </a:r>
            <a:endParaRPr lang="SimHei" altLang="SimHei" sz="1200"/>
          </a:p>
          <a:p>
            <a:pPr marL="25400" algn="l" rtl="0" eaLnBrk="0">
              <a:lnSpc>
                <a:spcPct val="92000"/>
              </a:lnSpc>
              <a:spcBef>
                <a:spcPts val="6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三、1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.学富五车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博古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通今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满腹经纶</a:t>
            </a:r>
            <a:endParaRPr lang="SimHei" altLang="SimHei" sz="1200"/>
          </a:p>
          <a:p>
            <a:pPr marL="31750" algn="l" rtl="0" eaLnBrk="0">
              <a:lnSpc>
                <a:spcPts val="1571"/>
              </a:lnSpc>
            </a:pP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2.名扬中外</a:t>
            </a:r>
            <a:r>
              <a:rPr sz="1200" kern="0" spc="6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世界闻名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赫赫有名</a:t>
            </a:r>
            <a:endParaRPr lang="SimHei" altLang="SimHei" sz="1200"/>
          </a:p>
          <a:p>
            <a:pPr marL="25400" algn="l" rtl="0" eaLnBrk="0">
              <a:lnSpc>
                <a:spcPct val="96000"/>
              </a:lnSpc>
              <a:spcBef>
                <a:spcPts val="77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四、1</a:t>
            </a:r>
            <a:r>
              <a:rPr sz="1200" kern="0" spc="-3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.创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举  2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创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造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雄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伟  4</a:t>
            </a:r>
            <a:r>
              <a:rPr sz="1200" kern="0" spc="-3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.雄壮</a:t>
            </a:r>
            <a:endParaRPr lang="SimHei" altLang="SimHei" sz="1200"/>
          </a:p>
          <a:p>
            <a:pPr marL="31750" algn="l" rtl="0" eaLnBrk="0">
              <a:lnSpc>
                <a:spcPct val="88000"/>
              </a:lnSpc>
              <a:spcBef>
                <a:spcPts val="147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五、1.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    2.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.C     4.AD</a:t>
            </a:r>
            <a:endParaRPr lang="Times New Roman" altLang="Times New Roman" sz="1200"/>
          </a:p>
          <a:p>
            <a:pPr marL="31750" algn="l" rtl="0" eaLnBrk="0">
              <a:lnSpc>
                <a:spcPct val="98000"/>
              </a:lnSpc>
              <a:spcBef>
                <a:spcPts val="4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六、1</a:t>
            </a:r>
            <a:r>
              <a:rPr sz="1200" kern="0" spc="-3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.商品琳琅满目；商贩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忙得不亦乐乎，吆喝声此起彼伏；顾客来来往往，  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人流如潮。</a:t>
            </a:r>
            <a:endParaRPr lang="SimHei" altLang="SimHei" sz="1200"/>
          </a:p>
          <a:p>
            <a:pPr marL="31750" algn="l" rtl="0" eaLnBrk="0">
              <a:lnSpc>
                <a:spcPct val="93000"/>
              </a:lnSpc>
              <a:spcBef>
                <a:spcPts val="85"/>
              </a:spcBef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2.雄伟的赵州桥是举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世闻名的古代建筑。</a:t>
            </a:r>
            <a:endParaRPr lang="SimHei" altLang="SimHei" sz="1200"/>
          </a:p>
          <a:p>
            <a:pPr marL="31750" algn="l" rtl="0" eaLnBrk="0">
              <a:lnSpc>
                <a:spcPct val="84000"/>
              </a:lnSpc>
              <a:spcBef>
                <a:spcPts val="9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3.这种文具既实用，又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美观，非常适合我们使用。</a:t>
            </a:r>
            <a:endParaRPr lang="SimHei" altLang="SimHei" sz="1200"/>
          </a:p>
          <a:p>
            <a:pPr marL="12700" algn="l" rtl="0" eaLnBrk="0">
              <a:lnSpc>
                <a:spcPts val="1509"/>
              </a:lnSpc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4.去掉“在”“上”。</a:t>
            </a:r>
            <a:endParaRPr lang="SimHei" altLang="SimHei" sz="1200"/>
          </a:p>
          <a:p>
            <a:pPr marL="31750" algn="l" rtl="0" eaLnBrk="0">
              <a:lnSpc>
                <a:spcPts val="1449"/>
              </a:lnSpc>
              <a:spcBef>
                <a:spcPts val="214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七、1.√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2.</a:t>
            </a:r>
            <a:r>
              <a:rPr sz="1200" kern="0" spc="-33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×</a:t>
            </a:r>
            <a:r>
              <a:rPr sz="1200" kern="0" spc="20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3.</a:t>
            </a:r>
            <a:r>
              <a:rPr sz="1200" kern="0" spc="-32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×</a:t>
            </a:r>
            <a:endParaRPr lang="YouYuan" altLang="YouYuan" sz="1200"/>
          </a:p>
          <a:p>
            <a:pPr marL="25400" algn="l" rtl="0" eaLnBrk="0">
              <a:lnSpc>
                <a:spcPct val="96000"/>
              </a:lnSpc>
              <a:spcBef>
                <a:spcPts val="63"/>
              </a:spcBef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八、1.(1)爆竹声中一岁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除</a:t>
            </a:r>
            <a:endParaRPr lang="SimHei" altLang="SimHei" sz="1200"/>
          </a:p>
          <a:p>
            <a:pPr marL="25400" algn="l" rtl="0" eaLnBrk="0">
              <a:lnSpc>
                <a:spcPct val="84000"/>
              </a:lnSpc>
              <a:spcBef>
                <a:spcPts val="20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(2)清明时节雨纷纷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路上行人欲断魂</a:t>
            </a:r>
            <a:endParaRPr lang="SimHei" altLang="SimHei" sz="1200"/>
          </a:p>
          <a:p>
            <a:pPr marL="38100" algn="l" rtl="0" eaLnBrk="0">
              <a:lnSpc>
                <a:spcPct val="97000"/>
              </a:lnSpc>
              <a:spcBef>
                <a:spcPts val="4"/>
              </a:spcBef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(3)遥知兄弟登高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处</a:t>
            </a:r>
            <a:r>
              <a:rPr sz="1200" kern="0" spc="5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遍插茱萸少</a:t>
            </a:r>
            <a:r>
              <a:rPr sz="1200" kern="0" spc="-3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</a:t>
            </a:r>
            <a:endParaRPr lang="SimHei" altLang="SimHei" sz="1200"/>
          </a:p>
          <a:p>
            <a:pPr marL="31750" algn="l" rtl="0" eaLnBrk="0">
              <a:lnSpc>
                <a:spcPct val="94000"/>
              </a:lnSpc>
              <a:spcBef>
                <a:spcPts val="7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2.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雅人四好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/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望闻问切</a:t>
            </a:r>
            <a:endParaRPr lang="KaiTi" altLang="KaiTi" sz="1100"/>
          </a:p>
          <a:p>
            <a:pPr marL="31750" algn="l" rtl="0" eaLnBrk="0">
              <a:lnSpc>
                <a:spcPts val="1560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3.蔡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伦  李 春  张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择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端</a:t>
            </a:r>
            <a:endParaRPr lang="SimHei" altLang="SimHei" sz="1200"/>
          </a:p>
          <a:p>
            <a:pPr marL="25400" algn="l" rtl="0" eaLnBrk="0">
              <a:lnSpc>
                <a:spcPts val="147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九、(一)1.(1)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    (2)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endParaRPr lang="Times New Roman" altLang="Times New Roman" sz="1200"/>
          </a:p>
          <a:p>
            <a:pPr marL="31750" algn="l" rtl="0" eaLnBrk="0">
              <a:lnSpc>
                <a:spcPct val="96000"/>
              </a:lnSpc>
              <a:spcBef>
                <a:spcPts val="168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2.承上启下</a:t>
            </a:r>
            <a:endParaRPr lang="SimHei" altLang="SimHei" sz="1200"/>
          </a:p>
          <a:p>
            <a:pPr marL="31750" algn="l" rtl="0" eaLnBrk="0">
              <a:lnSpc>
                <a:spcPct val="96000"/>
              </a:lnSpc>
              <a:spcBef>
                <a:spcPts val="65"/>
              </a:spcBef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3.三种不同形态的龙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(1)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两条相互缠绕的龙，嘴里吐出美丽的水花；(2)两条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飞龙，前爪相互抵着，各自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回首遥望；(3)双龙戏珠。</a:t>
            </a:r>
            <a:endParaRPr lang="SimHei" altLang="SimHei" sz="1200"/>
          </a:p>
          <a:p>
            <a:pPr marL="38100" algn="l" rtl="0" eaLnBrk="0">
              <a:lnSpc>
                <a:spcPct val="90000"/>
              </a:lnSpc>
              <a:spcBef>
                <a:spcPts val="131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(二)1.造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型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绝</a:t>
            </a:r>
            <a:r>
              <a:rPr sz="1200" kern="0" spc="5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水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绝</a:t>
            </a:r>
            <a:r>
              <a:rPr sz="1200" kern="0" spc="5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结构绝</a:t>
            </a:r>
            <a:endParaRPr lang="SimHei" altLang="SimHei" sz="1200"/>
          </a:p>
          <a:p>
            <a:pPr marL="31750" algn="l" rtl="0" eaLnBrk="0">
              <a:lnSpc>
                <a:spcPct val="91000"/>
              </a:lnSpc>
              <a:spcBef>
                <a:spcPts val="13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2.我国民间有在建筑物上面刻蝙蝠的习俗，而蝙蝠倒挂的意思就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是“福到</a:t>
            </a:r>
            <a:endParaRPr lang="SimHei" altLang="SimHei" sz="1200"/>
          </a:p>
          <a:p>
            <a:pPr marL="27940" algn="l" rtl="0" eaLnBrk="0">
              <a:lnSpc>
                <a:spcPct val="96000"/>
              </a:lnSpc>
              <a:spcBef>
                <a:spcPts val="88"/>
              </a:spcBef>
            </a:pPr>
            <a:r>
              <a:rPr sz="1200" i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了”</a:t>
            </a:r>
            <a:endParaRPr lang="SimHei" altLang="SimHei" sz="1200"/>
          </a:p>
          <a:p>
            <a:pPr marL="25400" algn="l" rtl="0" eaLnBrk="0">
              <a:lnSpc>
                <a:spcPct val="85000"/>
              </a:lnSpc>
              <a:spcBef>
                <a:spcPts val="202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3.(1)凉风习习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依山傍水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变化无穷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(2)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气候</a:t>
            </a:r>
            <a:endParaRPr lang="SimHei" altLang="SimHei" sz="1200"/>
          </a:p>
          <a:p>
            <a:pPr marL="19050" algn="l" rtl="0" eaLnBrk="0">
              <a:lnSpc>
                <a:spcPct val="94000"/>
              </a:lnSpc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4.长廊奇，但更奇的是长廊上的画。</a:t>
            </a:r>
            <a:endParaRPr lang="SimHei" altLang="SimHei" sz="1200"/>
          </a:p>
          <a:p>
            <a:pPr marL="25400" algn="l" rtl="0" eaLnBrk="0">
              <a:lnSpc>
                <a:spcPct val="93000"/>
              </a:lnSpc>
              <a:spcBef>
                <a:spcPts val="187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承上启下</a:t>
            </a:r>
            <a:endParaRPr lang="SimHei" altLang="SimHei" sz="1200"/>
          </a:p>
          <a:p>
            <a:pPr marL="25400" indent="6350" algn="l" rtl="0" eaLnBrk="0">
              <a:lnSpc>
                <a:spcPct val="96000"/>
              </a:lnSpc>
              <a:spcBef>
                <a:spcPts val="9"/>
              </a:spcBef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5.当年乾隆下江南，游山玩水，意犹未尽，很留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恋江南的景致，连做梦都经常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梦到江南。于是，就让画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工在长廊上画了许多江南的美景。</a:t>
            </a:r>
            <a:endParaRPr lang="SimHei" altLang="SimHei" sz="1200"/>
          </a:p>
          <a:p>
            <a:pPr marL="31750" algn="l" rtl="0" eaLnBrk="0">
              <a:lnSpc>
                <a:spcPct val="77000"/>
              </a:lnSpc>
              <a:spcBef>
                <a:spcPts val="61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6.A</a:t>
            </a:r>
            <a:endParaRPr lang="Times New Roman" altLang="Times New Roman" sz="900"/>
          </a:p>
          <a:p>
            <a:pPr marL="31750" algn="l" rtl="0" eaLnBrk="0">
              <a:lnSpc>
                <a:spcPts val="1370"/>
              </a:lnSpc>
              <a:spcBef>
                <a:spcPts val="144"/>
              </a:spcBef>
            </a:pP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十、 略。</a:t>
            </a:r>
            <a:endParaRPr lang="SimHei" altLang="SimHei" sz="1100"/>
          </a:p>
        </p:txBody>
      </p:sp>
      <p:sp>
        <p:nvSpPr>
          <p:cNvPr id="174" name="textbox 174"/>
          <p:cNvSpPr/>
          <p:nvPr/>
        </p:nvSpPr>
        <p:spPr>
          <a:xfrm>
            <a:off x="1136626" y="694780"/>
            <a:ext cx="3272154" cy="201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2024年人教版小学三年级下册同步单元测试</a:t>
            </a:r>
            <a:endParaRPr lang="KaiTi" altLang="KaiTi" sz="1200"/>
          </a:p>
        </p:txBody>
      </p:sp>
      <p:pic>
        <p:nvPicPr>
          <p:cNvPr id="176" name="picture 1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30268" y="901666"/>
            <a:ext cx="5308667" cy="6415"/>
          </a:xfrm>
          <a:prstGeom prst="rect">
            <a:avLst/>
          </a:prstGeom>
        </p:spPr>
      </p:pic>
      <p:sp>
        <p:nvSpPr>
          <p:cNvPr id="178" name="textbox 178"/>
          <p:cNvSpPr/>
          <p:nvPr/>
        </p:nvSpPr>
        <p:spPr>
          <a:xfrm>
            <a:off x="3667466" y="9643180"/>
            <a:ext cx="132714" cy="137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1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12</a:t>
            </a:r>
            <a:endParaRPr lang="SimSun" altLang="SimSun" sz="900"/>
          </a:p>
        </p:txBody>
      </p:sp>
      <p:sp>
        <p:nvSpPr>
          <p:cNvPr id="180" name="textbox 180"/>
          <p:cNvSpPr/>
          <p:nvPr/>
        </p:nvSpPr>
        <p:spPr>
          <a:xfrm>
            <a:off x="3536923" y="9681426"/>
            <a:ext cx="384175" cy="977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567"/>
              </a:lnSpc>
            </a:pP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—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—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textbox 182"/>
          <p:cNvSpPr/>
          <p:nvPr/>
        </p:nvSpPr>
        <p:spPr>
          <a:xfrm>
            <a:off x="1132408" y="2337663"/>
            <a:ext cx="5297804" cy="6927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6509" algn="l" rtl="0" eaLnBrk="0">
              <a:lnSpc>
                <a:spcPts val="1517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二、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花谜。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(根据谜面猜花的名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字,写在后面的括号里)</a:t>
            </a:r>
            <a:endParaRPr lang="Microsoft YaHei" altLang="Microsoft YaHei" sz="1200"/>
          </a:p>
          <a:p>
            <a:pPr marL="30480" algn="l" rtl="0" eaLnBrk="0">
              <a:lnSpc>
                <a:spcPct val="92000"/>
              </a:lnSpc>
              <a:spcBef>
                <a:spcPts val="62"/>
              </a:spcBef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日暮方闻芝兰味。</a:t>
            </a:r>
            <a:r>
              <a:rPr sz="12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20320" algn="l" rtl="0" eaLnBrk="0">
              <a:lnSpc>
                <a:spcPct val="99000"/>
              </a:lnSpc>
              <a:spcBef>
                <a:spcPts val="3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爆竹声中送旧岁。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21590" algn="l" rtl="0" eaLnBrk="0">
              <a:lnSpc>
                <a:spcPts val="1532"/>
              </a:lnSpc>
            </a:pP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鱼美人。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)</a:t>
            </a:r>
            <a:endParaRPr lang="Microsoft YaHei" altLang="Microsoft YaHei" sz="1200"/>
          </a:p>
          <a:p>
            <a:pPr marL="17145" algn="l" rtl="0" eaLnBrk="0">
              <a:lnSpc>
                <a:spcPct val="99000"/>
              </a:lnSpc>
              <a:spcBef>
                <a:spcPts val="53"/>
              </a:spcBef>
            </a:pP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牛郎放牧。</a:t>
            </a:r>
            <a:r>
              <a:rPr sz="12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    )</a:t>
            </a:r>
            <a:endParaRPr lang="Microsoft YaHei" altLang="Microsoft YaHei" sz="1200"/>
          </a:p>
          <a:p>
            <a:pPr marL="21590" algn="l" rtl="0" eaLnBrk="0">
              <a:lnSpc>
                <a:spcPct val="92000"/>
              </a:lnSpc>
              <a:spcBef>
                <a:spcPts val="10"/>
              </a:spcBef>
            </a:pP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替父从军。</a:t>
            </a:r>
            <a:r>
              <a:rPr sz="12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       )</a:t>
            </a:r>
            <a:endParaRPr lang="Microsoft YaHei" altLang="Microsoft YaHei" sz="1200"/>
          </a:p>
          <a:p>
            <a:pPr marL="16509" algn="l" rtl="0" eaLnBrk="0">
              <a:lnSpc>
                <a:spcPct val="96000"/>
              </a:lnSpc>
              <a:spcBef>
                <a:spcPts val="13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三、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按先后,排顺序。</a:t>
            </a:r>
            <a:endParaRPr lang="Microsoft YaHei" altLang="Microsoft YaHei" sz="1200"/>
          </a:p>
          <a:p>
            <a:pPr marL="30480" algn="l" rtl="0" eaLnBrk="0">
              <a:lnSpc>
                <a:spcPct val="91000"/>
              </a:lnSpc>
              <a:spcBef>
                <a:spcPts val="117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国庆节   儿童节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妇女节    教师节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元旦    劳动节</a:t>
            </a:r>
            <a:endParaRPr lang="Microsoft YaHei" altLang="Microsoft YaHei" sz="1200"/>
          </a:p>
          <a:p>
            <a:pPr marL="20320" algn="l" rtl="0" eaLnBrk="0">
              <a:lnSpc>
                <a:spcPct val="91000"/>
              </a:lnSpc>
              <a:spcBef>
                <a:spcPts val="1534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下午   早上   凌晨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午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黄昏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晌午</a:t>
            </a:r>
            <a:endParaRPr lang="Microsoft YaHei" altLang="Microsoft YaHei" sz="1200"/>
          </a:p>
          <a:p>
            <a:pPr marL="21590" algn="l" rtl="0" eaLnBrk="0">
              <a:lnSpc>
                <a:spcPct val="91000"/>
              </a:lnSpc>
              <a:spcBef>
                <a:spcPts val="1546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检查蜂窝   捉蜜蜂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做记号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放入纸袋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放飞</a:t>
            </a:r>
            <a:endParaRPr lang="Microsoft YaHei" altLang="Microsoft YaHei" sz="1200"/>
          </a:p>
          <a:p>
            <a:pPr marL="26669" algn="l" rtl="0" eaLnBrk="0">
              <a:lnSpc>
                <a:spcPct val="84000"/>
              </a:lnSpc>
              <a:spcBef>
                <a:spcPts val="1533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四、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先把词语补充完整,再任选一个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词语造句。</a:t>
            </a:r>
            <a:endParaRPr lang="Microsoft YaHei" altLang="Microsoft YaHei" sz="1200"/>
          </a:p>
          <a:p>
            <a:pPr marL="13970" algn="l" rtl="0" eaLnBrk="0">
              <a:lnSpc>
                <a:spcPts val="1549"/>
              </a:lnSpc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争(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)斗(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芬芳(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)(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  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(       )心观(       )</a:t>
            </a:r>
            <a:endParaRPr lang="Microsoft YaHei" altLang="Microsoft YaHei" sz="1200"/>
          </a:p>
          <a:p>
            <a:pPr marL="47625" algn="l" rtl="0" eaLnBrk="0">
              <a:lnSpc>
                <a:spcPct val="91000"/>
              </a:lnSpc>
              <a:spcBef>
                <a:spcPts val="98"/>
              </a:spcBef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     昙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200"/>
          </a:p>
          <a:p>
            <a:pPr marL="12700" algn="l" rtl="0" eaLnBrk="0">
              <a:lnSpc>
                <a:spcPct val="92000"/>
              </a:lnSpc>
              <a:spcBef>
                <a:spcPts val="107"/>
              </a:spcBef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确确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    )(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荡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荡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通体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200"/>
          </a:p>
          <a:p>
            <a:pPr marL="14604" algn="l" rtl="0" eaLnBrk="0">
              <a:lnSpc>
                <a:spcPct val="82000"/>
              </a:lnSpc>
              <a:spcBef>
                <a:spcPts val="1540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五、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选择恰当的词语,填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在括号里。</a:t>
            </a:r>
            <a:endParaRPr lang="Microsoft YaHei" altLang="Microsoft YaHei" sz="1200"/>
          </a:p>
          <a:p>
            <a:pPr marL="30480" algn="l" rtl="0" eaLnBrk="0">
              <a:lnSpc>
                <a:spcPts val="1547"/>
              </a:lnSpc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比一比,再选词填空。</a:t>
            </a:r>
            <a:endParaRPr lang="Microsoft YaHei" altLang="Microsoft YaHei" sz="1200"/>
          </a:p>
          <a:p>
            <a:pPr marL="13334" algn="l" rtl="0" eaLnBrk="0">
              <a:lnSpc>
                <a:spcPct val="83000"/>
              </a:lnSpc>
              <a:spcBef>
                <a:spcPts val="119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适合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适宜</a:t>
            </a:r>
            <a:endParaRPr lang="Microsoft YaHei" altLang="Microsoft YaHei" sz="1200"/>
          </a:p>
          <a:p>
            <a:pPr marL="24129" algn="l" rtl="0" eaLnBrk="0">
              <a:lnSpc>
                <a:spcPts val="1488"/>
              </a:lnSpc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)深夜气温过低,开花也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不(          )。</a:t>
            </a:r>
            <a:endParaRPr lang="Microsoft YaHei" altLang="Microsoft YaHei" sz="1200"/>
          </a:p>
          <a:p>
            <a:pPr marL="24129" algn="l" rtl="0" eaLnBrk="0">
              <a:lnSpc>
                <a:spcPts val="1488"/>
              </a:lnSpc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)这本书的内容浅显易懂,非常(      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)做孩子的启蒙教材。</a:t>
            </a:r>
            <a:endParaRPr lang="Microsoft YaHei" altLang="Microsoft YaHei" sz="1200"/>
          </a:p>
          <a:p>
            <a:pPr marL="13970" algn="l" rtl="0" eaLnBrk="0">
              <a:lnSpc>
                <a:spcPct val="84000"/>
              </a:lnSpc>
              <a:spcBef>
                <a:spcPts val="97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辨认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辨别</a:t>
            </a:r>
            <a:endParaRPr lang="Microsoft YaHei" altLang="Microsoft YaHei" sz="1200"/>
          </a:p>
          <a:p>
            <a:pPr marL="24129" algn="l" rtl="0" eaLnBrk="0">
              <a:lnSpc>
                <a:spcPts val="1482"/>
              </a:lnSpc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)我们应该培养自己(          )是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非的能力。</a:t>
            </a:r>
            <a:endParaRPr lang="Microsoft YaHei" altLang="Microsoft YaHei" sz="1200"/>
          </a:p>
          <a:p>
            <a:pPr marL="24129" algn="l" rtl="0" eaLnBrk="0">
              <a:lnSpc>
                <a:spcPts val="1482"/>
              </a:lnSpc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)雾越来越大,周围一片白茫茫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的,令人无法(          )方向。</a:t>
            </a:r>
            <a:endParaRPr lang="Microsoft YaHei" altLang="Microsoft YaHei" sz="1200"/>
          </a:p>
          <a:p>
            <a:pPr marL="13970" algn="l" rtl="0" eaLnBrk="0">
              <a:lnSpc>
                <a:spcPct val="83000"/>
              </a:lnSpc>
              <a:spcBef>
                <a:spcPts val="112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推测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推断</a:t>
            </a:r>
            <a:endParaRPr lang="Microsoft YaHei" altLang="Microsoft YaHei" sz="1200"/>
          </a:p>
          <a:p>
            <a:pPr marL="24129" algn="l" rtl="0" eaLnBrk="0">
              <a:lnSpc>
                <a:spcPts val="1488"/>
              </a:lnSpc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)故事才讲了一半,他已经(          )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出了结局。</a:t>
            </a:r>
            <a:endParaRPr lang="Microsoft YaHei" altLang="Microsoft YaHei" sz="1200"/>
          </a:p>
          <a:p>
            <a:pPr marL="24129" algn="l" rtl="0" eaLnBrk="0">
              <a:lnSpc>
                <a:spcPts val="1488"/>
              </a:lnSpc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)根据已有的证据,警察(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)他有罪。</a:t>
            </a:r>
            <a:endParaRPr lang="Microsoft YaHei" altLang="Microsoft YaHei" sz="1200"/>
          </a:p>
          <a:p>
            <a:pPr marL="20320" algn="l" rtl="0" eaLnBrk="0">
              <a:lnSpc>
                <a:spcPct val="91000"/>
              </a:lnSpc>
              <a:spcBef>
                <a:spcPts val="86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选择合适的关联词语填空。</a:t>
            </a:r>
            <a:endParaRPr lang="Microsoft YaHei" altLang="Microsoft YaHei" sz="1200"/>
          </a:p>
          <a:p>
            <a:pPr marL="13970" algn="l" rtl="0" eaLnBrk="0">
              <a:lnSpc>
                <a:spcPct val="84000"/>
              </a:lnSpc>
              <a:spcBef>
                <a:spcPts val="117"/>
              </a:spcBef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要是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…就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       不是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…而是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       有的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…有的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endParaRPr lang="Microsoft YaHei" altLang="Microsoft YaHei" sz="1200"/>
          </a:p>
          <a:p>
            <a:pPr marL="24129" algn="l" rtl="0" eaLnBrk="0">
              <a:lnSpc>
                <a:spcPts val="1549"/>
              </a:lnSpc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)蜜蜂辨认方向靠的(          )超常的记忆力,(          )一种我无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法解释的</a:t>
            </a:r>
            <a:endParaRPr lang="Microsoft YaHei" altLang="Microsoft YaHei" sz="1200"/>
          </a:p>
          <a:p>
            <a:pPr marL="13970" algn="l" rtl="0" eaLnBrk="0">
              <a:lnSpc>
                <a:spcPct val="83000"/>
              </a:lnSpc>
              <a:spcBef>
                <a:spcPts val="100"/>
              </a:spcBef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本能。</a:t>
            </a:r>
            <a:endParaRPr lang="Microsoft YaHei" altLang="Microsoft YaHei" sz="1200"/>
          </a:p>
          <a:p>
            <a:pPr marL="24129" algn="l" rtl="0" eaLnBrk="0">
              <a:lnSpc>
                <a:spcPts val="1488"/>
              </a:lnSpc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)昙花(          )在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白天开花,(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)有被灼伤的危险。</a:t>
            </a:r>
            <a:endParaRPr lang="Microsoft YaHei" altLang="Microsoft YaHei" sz="1200"/>
          </a:p>
          <a:p>
            <a:pPr marL="24129" algn="l" rtl="0" eaLnBrk="0">
              <a:lnSpc>
                <a:spcPts val="1488"/>
              </a:lnSpc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)小虾(          )互相追逐,(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)紧贴住缸壁。</a:t>
            </a:r>
            <a:endParaRPr lang="Microsoft YaHei" altLang="Microsoft YaHei" sz="1200"/>
          </a:p>
          <a:p>
            <a:pPr marL="15875" algn="l" rtl="0" eaLnBrk="0">
              <a:lnSpc>
                <a:spcPct val="91000"/>
              </a:lnSpc>
              <a:spcBef>
                <a:spcPts val="98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六、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按要求写句子。</a:t>
            </a:r>
            <a:endParaRPr lang="Microsoft YaHei" altLang="Microsoft YaHei" sz="1200"/>
          </a:p>
          <a:p>
            <a:pPr marL="13970" indent="16509" algn="l" rtl="0" eaLnBrk="0">
              <a:lnSpc>
                <a:spcPct val="98000"/>
              </a:lnSpc>
              <a:spcBef>
                <a:spcPts val="123"/>
              </a:spcBef>
            </a:pPr>
            <a:r>
              <a:rPr sz="1200" kern="0" spc="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你只要看看什么花刚刚开放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就知道大致是几点钟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这是不是很有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趣?(改为陈述句)</a:t>
            </a:r>
            <a:endParaRPr lang="Microsoft YaHei" altLang="Microsoft YaHei" sz="1200"/>
          </a:p>
        </p:txBody>
      </p:sp>
      <p:graphicFrame>
        <p:nvGraphicFramePr>
          <p:cNvPr id="184" name="table 184"/>
          <p:cNvGraphicFramePr>
            <a:graphicFrameLocks noGrp="1"/>
          </p:cNvGraphicFramePr>
          <p:nvPr/>
        </p:nvGraphicFramePr>
        <p:xfrm>
          <a:off x="1147120" y="1481378"/>
          <a:ext cx="3321685" cy="883919"/>
        </p:xfrm>
        <a:graphic>
          <a:graphicData uri="http://schemas.openxmlformats.org/drawingml/2006/table">
            <a:tbl>
              <a:tblPr/>
              <a:tblGrid>
                <a:gridCol w="589279"/>
                <a:gridCol w="507365"/>
                <a:gridCol w="507365"/>
                <a:gridCol w="507365"/>
                <a:gridCol w="1210310"/>
              </a:tblGrid>
              <a:tr h="1416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86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73000"/>
                        </a:lnSpc>
                      </a:pPr>
                      <a:r>
                        <a:rPr sz="12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号里。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065"/>
                        </a:lnSpc>
                      </a:pPr>
                      <a:endParaRPr lang="Arial" altLang="Arial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065"/>
                        </a:lnSpc>
                      </a:pPr>
                      <a:endParaRPr lang="Arial" altLang="Arial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065"/>
                        </a:lnSpc>
                      </a:pPr>
                      <a:endParaRPr lang="Arial" altLang="Arial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065"/>
                        </a:lnSpc>
                      </a:pPr>
                      <a:endParaRPr lang="Arial" altLang="Arial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11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200"/>
                    </a:p>
                    <a:p>
                      <a:pPr marL="15875" algn="l" rtl="0" eaLnBrk="0">
                        <a:lnSpc>
                          <a:spcPct val="83000"/>
                        </a:lnSpc>
                        <a:spcBef>
                          <a:spcPts val="1"/>
                        </a:spcBef>
                      </a:pPr>
                      <a:r>
                        <a:rPr sz="12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</a:t>
                      </a:r>
                      <a:r>
                        <a:rPr sz="12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芬芳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200"/>
                    </a:p>
                    <a:p>
                      <a:pPr marL="90169" algn="l" rtl="0" eaLnBrk="0">
                        <a:lnSpc>
                          <a:spcPct val="82000"/>
                        </a:lnSpc>
                        <a:spcBef>
                          <a:spcPts val="1"/>
                        </a:spcBef>
                      </a:pPr>
                      <a:r>
                        <a:rPr sz="12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强壮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200"/>
                    </a:p>
                    <a:p>
                      <a:pPr marL="87630" algn="l" rtl="0" eaLnBrk="0">
                        <a:lnSpc>
                          <a:spcPct val="83000"/>
                        </a:lnSpc>
                        <a:spcBef>
                          <a:spcPts val="1"/>
                        </a:spcBef>
                      </a:pPr>
                      <a:r>
                        <a:rPr sz="12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组合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200"/>
                    </a:p>
                    <a:p>
                      <a:pPr marL="86360" algn="l" rtl="0" eaLnBrk="0">
                        <a:lnSpc>
                          <a:spcPct val="83000"/>
                        </a:lnSpc>
                        <a:spcBef>
                          <a:spcPts val="1"/>
                        </a:spcBef>
                      </a:pPr>
                      <a:r>
                        <a:rPr sz="12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寿命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24614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ct val="99000"/>
                        </a:lnSpc>
                      </a:pPr>
                      <a:r>
                        <a:rPr sz="12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路涂</a:t>
                      </a:r>
                      <a:r>
                        <a:rPr sz="12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12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</a:t>
                      </a:r>
                      <a:r>
                        <a:rPr sz="12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</a:t>
                      </a:r>
                      <a:r>
                        <a:rPr sz="12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)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03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5080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</a:t>
                      </a:r>
                      <a:r>
                        <a:rPr sz="12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昆虫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1000"/>
                        </a:lnSpc>
                      </a:pPr>
                      <a:endParaRPr lang="Arial" altLang="Arial" sz="100"/>
                    </a:p>
                    <a:p>
                      <a:pPr marL="86994" algn="l" rtl="0" eaLnBrk="0">
                        <a:lnSpc>
                          <a:spcPct val="80000"/>
                        </a:lnSpc>
                        <a:spcBef>
                          <a:spcPts val="1"/>
                        </a:spcBef>
                      </a:pPr>
                      <a:r>
                        <a:rPr sz="12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展示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"/>
                    </a:p>
                    <a:p>
                      <a:pPr marL="86360" algn="l" rtl="0" eaLnBrk="0">
                        <a:lnSpc>
                          <a:spcPct val="83000"/>
                        </a:lnSpc>
                        <a:spcBef>
                          <a:spcPts val="1"/>
                        </a:spcBef>
                      </a:pPr>
                      <a:r>
                        <a:rPr sz="12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修建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86994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辩认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r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2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阻力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12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</a:t>
                      </a:r>
                      <a:r>
                        <a:rPr sz="12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</a:t>
                      </a:r>
                      <a:r>
                        <a:rPr sz="12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)</a:t>
                      </a:r>
                      <a:endParaRPr lang="Microsoft YaHei" altLang="Microsoft YaHei" sz="1200"/>
                    </a:p>
                  </a:txBody>
                  <a:tcPr marL="0" marR="0" marT="27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16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6985" algn="l" rtl="0" eaLnBrk="0">
                        <a:lnSpc>
                          <a:spcPct val="84000"/>
                        </a:lnSpc>
                      </a:pPr>
                      <a:r>
                        <a:rPr sz="12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3.</a:t>
                      </a:r>
                      <a:r>
                        <a:rPr sz="12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蜜峰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85725" algn="l" rtl="0" eaLnBrk="0">
                        <a:lnSpc>
                          <a:spcPct val="84000"/>
                        </a:lnSpc>
                      </a:pPr>
                      <a:r>
                        <a:rPr sz="12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跨进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85725" algn="l" rtl="0" eaLnBrk="0">
                        <a:lnSpc>
                          <a:spcPct val="84000"/>
                        </a:lnSpc>
                      </a:pPr>
                      <a:r>
                        <a:rPr sz="12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包括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86360" algn="l" rtl="0" eaLnBrk="0">
                        <a:lnSpc>
                          <a:spcPct val="84000"/>
                        </a:lnSpc>
                      </a:pPr>
                      <a:r>
                        <a:rPr sz="12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检查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8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ct val="95000"/>
                        </a:lnSpc>
                      </a:pPr>
                      <a:r>
                        <a:rPr sz="12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准确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12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</a:t>
                      </a:r>
                      <a:r>
                        <a:rPr sz="12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</a:t>
                      </a:r>
                      <a:r>
                        <a:rPr sz="12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)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92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marL="2540" algn="l" rtl="0" eaLnBrk="0">
                        <a:lnSpc>
                          <a:spcPct val="88000"/>
                        </a:lnSpc>
                      </a:pPr>
                      <a:r>
                        <a:rPr sz="12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4.</a:t>
                      </a:r>
                      <a:r>
                        <a:rPr sz="12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复苏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marL="94614" algn="l" rtl="0" eaLnBrk="0">
                        <a:lnSpc>
                          <a:spcPct val="88000"/>
                        </a:lnSpc>
                      </a:pPr>
                      <a:r>
                        <a:rPr sz="12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陌生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marL="100964" algn="l" rtl="0" eaLnBrk="0">
                        <a:lnSpc>
                          <a:spcPct val="88000"/>
                        </a:lnSpc>
                      </a:pPr>
                      <a:r>
                        <a:rPr sz="12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内向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marL="86994" algn="l" rtl="0" eaLnBrk="0">
                        <a:lnSpc>
                          <a:spcPct val="88000"/>
                        </a:lnSpc>
                      </a:pPr>
                      <a:r>
                        <a:rPr sz="12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失误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r" rtl="0" eaLnBrk="0">
                        <a:lnSpc>
                          <a:spcPct val="100000"/>
                        </a:lnSpc>
                      </a:pPr>
                      <a:r>
                        <a:rPr sz="12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大慨</a:t>
                      </a:r>
                      <a:r>
                        <a:rPr sz="12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12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</a:t>
                      </a:r>
                      <a:r>
                        <a:rPr sz="12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</a:t>
                      </a:r>
                      <a:r>
                        <a:rPr sz="12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)</a:t>
                      </a:r>
                      <a:endParaRPr lang="Microsoft YaHei" altLang="Microsoft YaHei" sz="1200"/>
                    </a:p>
                  </a:txBody>
                  <a:tcPr marL="0" marR="0" marT="17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86" name="textbox 186"/>
          <p:cNvSpPr/>
          <p:nvPr/>
        </p:nvSpPr>
        <p:spPr>
          <a:xfrm>
            <a:off x="1134252" y="918057"/>
            <a:ext cx="5294629" cy="565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89"/>
              </a:lnSpc>
            </a:pPr>
            <a:endParaRPr lang="Arial" altLang="Arial" sz="100"/>
          </a:p>
          <a:p>
            <a:pPr marL="2139950" algn="l" rtl="0" eaLnBrk="0">
              <a:lnSpc>
                <a:spcPct val="91000"/>
              </a:lnSpc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第四单元训练</a:t>
            </a:r>
            <a:endParaRPr lang="Microsoft YaHei" altLang="Microsoft YaHei" sz="1200"/>
          </a:p>
          <a:p>
            <a:pPr algn="l" rtl="0" eaLnBrk="0">
              <a:lnSpc>
                <a:spcPct val="106000"/>
              </a:lnSpc>
            </a:pPr>
            <a:endParaRPr lang="Arial" altLang="Arial" sz="1200"/>
          </a:p>
          <a:p>
            <a:pPr algn="l" rtl="0" eaLnBrk="0">
              <a:lnSpc>
                <a:spcPct val="63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一、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1200" kern="0" spc="-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”画出每组词语中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的错别字,并将正确的汉字写在后面的括</a:t>
            </a:r>
            <a:endParaRPr lang="Microsoft YaHei" altLang="Microsoft YaHei" sz="1200"/>
          </a:p>
        </p:txBody>
      </p:sp>
      <p:sp>
        <p:nvSpPr>
          <p:cNvPr id="188" name="textbox 188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年人教版小学三年级下册同步单元测试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190" name="textbox 190"/>
          <p:cNvSpPr/>
          <p:nvPr/>
        </p:nvSpPr>
        <p:spPr>
          <a:xfrm>
            <a:off x="3691209" y="9611800"/>
            <a:ext cx="20066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05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13</a:t>
            </a:r>
            <a:endParaRPr lang="SimSun" altLang="SimSun" sz="1400"/>
          </a:p>
        </p:txBody>
      </p:sp>
      <p:sp>
        <p:nvSpPr>
          <p:cNvPr id="192" name="textbox 192"/>
          <p:cNvSpPr/>
          <p:nvPr/>
        </p:nvSpPr>
        <p:spPr>
          <a:xfrm>
            <a:off x="3457194" y="9676751"/>
            <a:ext cx="64770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13"/>
              </a:lnSpc>
            </a:pP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endParaRPr lang="Microsoft YaHei" altLang="Microsoft YaHei" sz="14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textbox 194"/>
          <p:cNvSpPr/>
          <p:nvPr/>
        </p:nvSpPr>
        <p:spPr>
          <a:xfrm>
            <a:off x="1132408" y="889863"/>
            <a:ext cx="5298440" cy="8546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0320" algn="l" rtl="0" eaLnBrk="0">
              <a:lnSpc>
                <a:spcPts val="1549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植物学家把花圃修建得像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钟面一样。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(改为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“被”字句)</a:t>
            </a:r>
            <a:endParaRPr lang="Microsoft YaHei" altLang="Microsoft YaHei" sz="1200"/>
          </a:p>
          <a:p>
            <a:pPr marL="21590" algn="l" rtl="0" eaLnBrk="0">
              <a:lnSpc>
                <a:spcPts val="2844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《蜜蜂》的作者是法国昆虫学家法布尔写的。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(修改病句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17145" algn="l" rtl="0" eaLnBrk="0">
              <a:lnSpc>
                <a:spcPct val="83000"/>
              </a:lnSpc>
              <a:spcBef>
                <a:spcPts val="1523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例:昙花在九点左右开放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  <a:p>
            <a:pPr marL="17145" algn="l" rtl="0" eaLnBrk="0">
              <a:lnSpc>
                <a:spcPct val="99000"/>
              </a:lnSpc>
              <a:spcBef>
                <a:spcPts val="7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昙花在九点左右含笑一现。</a:t>
            </a:r>
            <a:endParaRPr lang="Microsoft YaHei" altLang="Microsoft YaHei" sz="1200"/>
          </a:p>
          <a:p>
            <a:pPr marL="14604" algn="l" rtl="0" eaLnBrk="0">
              <a:lnSpc>
                <a:spcPts val="1549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小草在微风中轻轻摇摆。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(照样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子,改写句子)</a:t>
            </a:r>
            <a:endParaRPr lang="Microsoft YaHei" altLang="Microsoft YaHei" sz="1200"/>
          </a:p>
          <a:p>
            <a:pPr marL="15875" algn="l" rtl="0" eaLnBrk="0">
              <a:lnSpc>
                <a:spcPct val="91000"/>
              </a:lnSpc>
              <a:spcBef>
                <a:spcPts val="1526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七、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写出下面句子运用的修辞手法。</a:t>
            </a:r>
            <a:endParaRPr lang="Microsoft YaHei" altLang="Microsoft YaHei" sz="1200"/>
          </a:p>
          <a:p>
            <a:pPr marL="12700" indent="17779" algn="l" rtl="0" eaLnBrk="0">
              <a:lnSpc>
                <a:spcPct val="94000"/>
              </a:lnSpc>
              <a:spcBef>
                <a:spcPts val="96"/>
              </a:spcBef>
            </a:pP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凌晨四点,牵牛花吹起了紫色的小喇叭;五点左右,艳丽的蔷薇绽开了笑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脸;七点,睡莲从梦中醒来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…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)(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13970" indent="5714" algn="l" rtl="0" eaLnBrk="0">
              <a:lnSpc>
                <a:spcPct val="104000"/>
              </a:lnSpc>
              <a:spcBef>
                <a:spcPts val="3"/>
              </a:spcBef>
            </a:pP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不同的植物为什么开花的时间不同呢?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有的植物开花的时间,与温度、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湿度、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光照有着密切的关系。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)</a:t>
            </a:r>
            <a:endParaRPr lang="Microsoft YaHei" altLang="Microsoft YaHei" sz="1200"/>
          </a:p>
          <a:p>
            <a:pPr marL="13970" indent="6985" algn="l" rtl="0" eaLnBrk="0">
              <a:lnSpc>
                <a:spcPct val="98000"/>
              </a:lnSpc>
              <a:spcBef>
                <a:spcPts val="22"/>
              </a:spcBef>
            </a:pPr>
            <a:r>
              <a:rPr sz="1200" kern="0" spc="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你只要看看什么花刚刚</a:t>
            </a:r>
            <a:r>
              <a:rPr sz="1200" kern="0" spc="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就知道大致是几点钟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这是不是很有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趣?(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13334" algn="l" rtl="0" eaLnBrk="0">
              <a:lnSpc>
                <a:spcPct val="84000"/>
              </a:lnSpc>
              <a:spcBef>
                <a:spcPts val="16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八、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判断下列说法的对错,对的打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”,错的打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12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×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”。</a:t>
            </a:r>
            <a:endParaRPr lang="Microsoft YaHei" altLang="Microsoft YaHei" sz="1200"/>
          </a:p>
          <a:p>
            <a:pPr marL="30480" algn="l" rtl="0" eaLnBrk="0">
              <a:lnSpc>
                <a:spcPts val="1482"/>
              </a:lnSpc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“花钟”的意思是花朵很漂亮,形状像钟面一样。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25400" indent="-5080" algn="l" rtl="0" eaLnBrk="0">
              <a:lnSpc>
                <a:spcPct val="103000"/>
              </a:lnSpc>
              <a:spcBef>
                <a:spcPts val="26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一天之内,不同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的花开放时间不同。《花钟》一课记录了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种花在一天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中的不同时段相继开放。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13970" indent="6985" algn="l" rtl="0" eaLnBrk="0">
              <a:lnSpc>
                <a:spcPct val="94000"/>
              </a:lnSpc>
              <a:spcBef>
                <a:spcPts val="1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白天阳光强,气温高,如果昙花白天开花,就会有被灼伤的危险,所以在深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夜开放。</a:t>
            </a:r>
            <a:r>
              <a:rPr sz="12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       )</a:t>
            </a:r>
            <a:endParaRPr lang="Microsoft YaHei" altLang="Microsoft YaHei" sz="1200"/>
          </a:p>
          <a:p>
            <a:pPr marL="17145" algn="l" rtl="0" eaLnBrk="0">
              <a:lnSpc>
                <a:spcPts val="1482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法布尔认为蜜蜂能够辨认方向靠的是它们超常的记忆力。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24129" indent="-2540" algn="l" rtl="0" eaLnBrk="0">
              <a:lnSpc>
                <a:spcPct val="99000"/>
              </a:lnSpc>
              <a:spcBef>
                <a:spcPts val="87"/>
              </a:spcBef>
            </a:pPr>
            <a:r>
              <a:rPr sz="12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</a:t>
            </a:r>
            <a:r>
              <a:rPr sz="1200" kern="0" spc="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法布尔的实验结果是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:二十只左右的蜜蜂全都准确无误地回到了家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13970" algn="l" rtl="0" eaLnBrk="0">
              <a:lnSpc>
                <a:spcPct val="82000"/>
              </a:lnSpc>
              <a:spcBef>
                <a:spcPts val="24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九、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阅读理解。</a:t>
            </a:r>
            <a:endParaRPr lang="Microsoft YaHei" altLang="Microsoft YaHei" sz="1200"/>
          </a:p>
          <a:p>
            <a:pPr marL="24129" algn="l" rtl="0" eaLnBrk="0">
              <a:lnSpc>
                <a:spcPts val="1557"/>
              </a:lnSpc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(一)课内阅读。</a:t>
            </a:r>
            <a:endParaRPr lang="Microsoft YaHei" altLang="Microsoft YaHei" sz="1200"/>
          </a:p>
          <a:p>
            <a:pPr marL="13334" algn="l" rtl="0" eaLnBrk="0">
              <a:lnSpc>
                <a:spcPts val="1449"/>
              </a:lnSpc>
              <a:spcBef>
                <a:spcPts val="61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蜜蜂(节选)</a:t>
            </a:r>
            <a:endParaRPr lang="Microsoft YaHei" altLang="Microsoft YaHei" sz="1200"/>
          </a:p>
          <a:p>
            <a:pPr marL="13334" indent="635" algn="l" rtl="0" eaLnBrk="0">
              <a:lnSpc>
                <a:spcPts val="1399"/>
              </a:lnSpc>
              <a:spcBef>
                <a:spcPts val="12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一天,我在我家草料棚的蜂窝里捉了一些蜜蜂,把它们放在纸袋里。我叫小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女儿在蜂窝旁等着,</a:t>
            </a:r>
            <a:r>
              <a:rPr sz="12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自己带着蜜蜂,走了四公里路,打开纸袋,在它们身上做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了白色记号,然后放了出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来。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二十只左右被闷(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mè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ēn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)了好久的蜜蜂向四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面飞散,好像在寻找回家的方向。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这时候刮起了狂风,蜜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蜂飞得很低,几(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jī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jǐ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)乎要触到地面,大概这样可以减少阻力。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我想,它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们飞得这么低,怎么能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看到遥远的家呢?</a:t>
            </a:r>
            <a:endParaRPr lang="Microsoft YaHei" altLang="Microsoft YaHei" sz="1200"/>
          </a:p>
          <a:p>
            <a:pPr marL="13970" indent="-635" algn="l" rtl="0" eaLnBrk="0">
              <a:lnSpc>
                <a:spcPts val="1404"/>
              </a:lnSpc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在回家的路上,我推(侧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测)蜜蜂可能找不到家了。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没等我(跨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挎)进家门,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小女儿就冲(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ch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ò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ng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ch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ōnɡ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)过来,脸红红的,看上去很激动。她高声喊道:“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两只蜜蜂飞回来了!它们</a:t>
            </a:r>
            <a:r>
              <a:rPr sz="1200" kern="0" spc="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两点四十分回到蜂窝里,肚皮下面还沾着花粉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呢。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</a:t>
            </a:r>
            <a:endParaRPr lang="Microsoft YaHei" altLang="Microsoft YaHei" sz="1200"/>
          </a:p>
          <a:p>
            <a:pPr marL="30480" algn="l" rtl="0" eaLnBrk="0">
              <a:lnSpc>
                <a:spcPct val="92000"/>
              </a:lnSpc>
              <a:spcBef>
                <a:spcPts val="234"/>
              </a:spcBef>
            </a:pP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在选文的括号内选择正确的读音或汉字,用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 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√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”标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出。</a:t>
            </a:r>
            <a:endParaRPr lang="Microsoft YaHei" altLang="Microsoft YaHei" sz="1200"/>
          </a:p>
          <a:p>
            <a:pPr marL="20320" algn="l" rtl="0" eaLnBrk="0">
              <a:lnSpc>
                <a:spcPct val="91000"/>
              </a:lnSpc>
              <a:spcBef>
                <a:spcPts val="106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给选文中画线的句子换一种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说法,但不能改变句子的意思。</a:t>
            </a:r>
            <a:endParaRPr lang="Microsoft YaHei" altLang="Microsoft YaHei" sz="1200"/>
          </a:p>
          <a:p>
            <a:pPr marL="21590" algn="l" rtl="0" eaLnBrk="0">
              <a:lnSpc>
                <a:spcPct val="83000"/>
              </a:lnSpc>
              <a:spcBef>
                <a:spcPts val="1543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“我”认为蜜蜂可能找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不到家的原因有三个,分别是:</a:t>
            </a:r>
            <a:endParaRPr lang="Microsoft YaHei" altLang="Microsoft YaHei" sz="1200"/>
          </a:p>
          <a:p>
            <a:pPr marL="47625" algn="l" rtl="0" eaLnBrk="0">
              <a:lnSpc>
                <a:spcPct val="109000"/>
              </a:lnSpc>
              <a:spcBef>
                <a:spcPts val="6"/>
              </a:spcBef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(1)</a:t>
            </a:r>
            <a:r>
              <a:rPr sz="1200" kern="0" spc="-5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u="sng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;</a:t>
            </a:r>
            <a:endParaRPr lang="SimSun" altLang="SimSun" sz="1200"/>
          </a:p>
          <a:p>
            <a:pPr marL="47625" algn="l" rtl="0" eaLnBrk="0">
              <a:lnSpc>
                <a:spcPct val="83000"/>
              </a:lnSpc>
              <a:spcBef>
                <a:spcPts val="73"/>
              </a:spcBef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(2)</a:t>
            </a:r>
            <a:r>
              <a:rPr sz="1200" kern="0" spc="-5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u="sng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;</a:t>
            </a:r>
            <a:endParaRPr lang="SimSun" altLang="SimSun" sz="1200"/>
          </a:p>
          <a:p>
            <a:pPr marL="24129" algn="l" rtl="0" eaLnBrk="0">
              <a:lnSpc>
                <a:spcPct val="114000"/>
              </a:lnSpc>
              <a:spcBef>
                <a:spcPts val="6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200" kern="0" spc="-3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  <a:p>
            <a:pPr marL="13334" indent="3810" algn="l" rtl="0" eaLnBrk="0">
              <a:lnSpc>
                <a:spcPct val="91000"/>
              </a:lnSpc>
              <a:spcBef>
                <a:spcPts val="21"/>
              </a:spcBef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蜜  蜂</a:t>
            </a:r>
            <a:r>
              <a:rPr sz="1200" kern="0" spc="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  回</a:t>
            </a:r>
            <a:r>
              <a:rPr sz="1200" kern="0" spc="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了  ,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</a:t>
            </a:r>
            <a:r>
              <a:rPr sz="1200" kern="0" spc="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</a:t>
            </a:r>
            <a:r>
              <a:rPr sz="1200" kern="0" spc="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1200" kern="0" spc="3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</a:t>
            </a:r>
            <a:r>
              <a:rPr sz="1200" kern="0" spc="-3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  以</a:t>
            </a:r>
            <a:r>
              <a:rPr sz="1200" kern="0" spc="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这些地方看出来。</a:t>
            </a:r>
            <a:endParaRPr lang="Microsoft YaHei" altLang="Microsoft YaHei" sz="1200"/>
          </a:p>
          <a:p>
            <a:pPr marL="24129" algn="l" rtl="0" eaLnBrk="0">
              <a:lnSpc>
                <a:spcPts val="1549"/>
              </a:lnSpc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(二)课外阅读。</a:t>
            </a:r>
            <a:endParaRPr lang="Microsoft YaHei" altLang="Microsoft YaHei" sz="1200"/>
          </a:p>
        </p:txBody>
      </p:sp>
      <p:sp>
        <p:nvSpPr>
          <p:cNvPr id="196" name="textbox 196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年人教版小学三年级下册同步单元测试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198" name="textbox 198"/>
          <p:cNvSpPr/>
          <p:nvPr/>
        </p:nvSpPr>
        <p:spPr>
          <a:xfrm>
            <a:off x="3691209" y="9611800"/>
            <a:ext cx="20066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53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14</a:t>
            </a:r>
            <a:endParaRPr lang="SimSun" altLang="SimSun" sz="1400"/>
          </a:p>
        </p:txBody>
      </p:sp>
      <p:sp>
        <p:nvSpPr>
          <p:cNvPr id="200" name="textbox 200"/>
          <p:cNvSpPr/>
          <p:nvPr/>
        </p:nvSpPr>
        <p:spPr>
          <a:xfrm>
            <a:off x="3457194" y="9676751"/>
            <a:ext cx="64770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13"/>
              </a:lnSpc>
            </a:pP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endParaRPr lang="Microsoft YaHei" altLang="Microsoft YaHei" sz="14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textbox 202"/>
          <p:cNvSpPr/>
          <p:nvPr/>
        </p:nvSpPr>
        <p:spPr>
          <a:xfrm>
            <a:off x="1133581" y="918819"/>
            <a:ext cx="5337809" cy="47142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72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阳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</a:t>
            </a:r>
            <a:endParaRPr lang="Microsoft YaHei" altLang="Microsoft YaHei" sz="1200"/>
          </a:p>
          <a:p>
            <a:pPr marL="12700" algn="l" rtl="0" eaLnBrk="0">
              <a:lnSpc>
                <a:spcPct val="91000"/>
              </a:lnSpc>
              <a:spcBef>
                <a:spcPts val="106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我喜欢太阳花,它是开在夏天的一种最普通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的花。</a:t>
            </a:r>
            <a:endParaRPr lang="Microsoft YaHei" altLang="Microsoft YaHei" sz="1200"/>
          </a:p>
          <a:p>
            <a:pPr marL="12700" algn="l" rtl="0" eaLnBrk="0">
              <a:lnSpc>
                <a:spcPct val="97000"/>
              </a:lnSpc>
              <a:spcBef>
                <a:spcPts val="145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太阳花的茎有红色的,有绿色的。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那茎很嫩,似乎用手一掐就会冒出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水来。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太阳花的叶子很特别,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小而厚,叶子表面像涂了一层薄薄的蜡,光洁、碧绿。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太阳花的花朵颜色格外鲜艳,有的洁白如玉,有的鲜红似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火,有的金黄若金,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而那粉红的就像抹了一层淡淡的胭脂。花朵并不大,多层花瓣的自然娇艳,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单层花瓣的更是俏丽小巧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,真讨人喜欢。</a:t>
            </a:r>
            <a:endParaRPr lang="Microsoft YaHei" altLang="Microsoft YaHei" sz="1200"/>
          </a:p>
          <a:p>
            <a:pPr marL="12700" algn="l" rtl="0" eaLnBrk="0">
              <a:lnSpc>
                <a:spcPct val="96000"/>
              </a:lnSpc>
              <a:spcBef>
                <a:spcPts val="125"/>
              </a:spcBef>
            </a:pP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我喜欢太阳花,不只因为它的颜色鲜艳,更因为它有顽强的生命力,它不怕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日晒、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风吹、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雨淋,总是蓬蓬勃勃的,只掐下一枝小小的茎,插在泥土里,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久就会生根开花。</a:t>
            </a:r>
            <a:endParaRPr lang="Microsoft YaHei" altLang="Microsoft YaHei" sz="1200"/>
          </a:p>
          <a:p>
            <a:pPr marL="29209" algn="l" rtl="0" eaLnBrk="0">
              <a:lnSpc>
                <a:spcPct val="84000"/>
              </a:lnSpc>
              <a:spcBef>
                <a:spcPts val="117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从文中找出与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“洁白如玉”的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“如”意思相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同的三个字,并写下来。</a:t>
            </a:r>
            <a:endParaRPr lang="Microsoft YaHei" altLang="Microsoft YaHei" sz="1200"/>
          </a:p>
          <a:p>
            <a:pPr marL="22859" algn="l" rtl="0" eaLnBrk="0">
              <a:lnSpc>
                <a:spcPts val="1549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200"/>
          </a:p>
          <a:p>
            <a:pPr marL="19684" indent="-635" algn="l" rtl="0" eaLnBrk="0">
              <a:lnSpc>
                <a:spcPct val="94000"/>
              </a:lnSpc>
              <a:spcBef>
                <a:spcPts val="118"/>
              </a:spcBef>
            </a:pPr>
            <a:r>
              <a:rPr sz="12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1200" kern="0" spc="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短文先写太阳花的</a:t>
            </a:r>
            <a:r>
              <a:rPr sz="1200" kern="0" spc="-2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200" kern="0" spc="-3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,再写太阳花的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200" kern="0" spc="-3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,最后写太阳花 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200" kern="0" spc="-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  <a:p>
            <a:pPr marL="20320" algn="l" rtl="0" eaLnBrk="0">
              <a:lnSpc>
                <a:spcPct val="82000"/>
              </a:lnSpc>
              <a:spcBef>
                <a:spcPts val="126"/>
              </a:spcBef>
            </a:pP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短文的开头和结尾是</a:t>
            </a:r>
            <a:r>
              <a:rPr sz="1200" kern="0" spc="-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u="sng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kern="0" spc="-2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的关系。</a:t>
            </a:r>
            <a:endParaRPr lang="Microsoft YaHei" altLang="Microsoft YaHei" sz="1200"/>
          </a:p>
          <a:p>
            <a:pPr marL="16509" algn="l" rtl="0" eaLnBrk="0">
              <a:lnSpc>
                <a:spcPts val="1568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太阳花的茎、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叶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子、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花朵分别有什么特点?</a:t>
            </a:r>
            <a:endParaRPr lang="Microsoft YaHei" altLang="Microsoft YaHei" sz="12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20320" algn="l" rtl="0" eaLnBrk="0">
              <a:lnSpc>
                <a:spcPts val="1549"/>
              </a:lnSpc>
              <a:spcBef>
                <a:spcPts val="371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作者为什么喜欢太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阳花?</a:t>
            </a:r>
            <a:endParaRPr lang="Microsoft YaHei" altLang="Microsoft YaHei" sz="12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4604" algn="l" rtl="0" eaLnBrk="0">
              <a:lnSpc>
                <a:spcPct val="83000"/>
              </a:lnSpc>
              <a:spcBef>
                <a:spcPts val="364"/>
              </a:spcBef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十、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习作。</a:t>
            </a:r>
            <a:endParaRPr lang="Microsoft YaHei" altLang="Microsoft YaHei" sz="1200"/>
          </a:p>
          <a:p>
            <a:pPr marL="12700" indent="11429" algn="l" rtl="0" eaLnBrk="0">
              <a:lnSpc>
                <a:spcPct val="101000"/>
              </a:lnSpc>
              <a:spcBef>
                <a:spcPts val="11"/>
              </a:spcBef>
            </a:pP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同学们,你在日常生活中做过什么小实验?向大家介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绍一下吧。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仔细观察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实验过程,并按照实验顺序写一写。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注意语句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要通顺,意思要连贯,条理要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清晰,字数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350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字左右。</a:t>
            </a:r>
            <a:endParaRPr lang="Microsoft YaHei" altLang="Microsoft YaHei" sz="1200"/>
          </a:p>
        </p:txBody>
      </p:sp>
      <p:sp>
        <p:nvSpPr>
          <p:cNvPr id="204" name="textbox 204"/>
          <p:cNvSpPr/>
          <p:nvPr/>
        </p:nvSpPr>
        <p:spPr>
          <a:xfrm>
            <a:off x="1136766" y="703478"/>
            <a:ext cx="52946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5281295"/>
              </a:tabLst>
            </a:pP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2024</a:t>
            </a:r>
            <a:r>
              <a:rPr sz="1200" u="sng" kern="0" spc="-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200" u="sng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年人教版小学三年级下册同步单元测试</a:t>
            </a:r>
            <a:r>
              <a:rPr sz="1200" u="sng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endParaRPr lang="KaiTi" altLang="KaiTi" sz="1200"/>
          </a:p>
        </p:txBody>
      </p:sp>
      <p:sp>
        <p:nvSpPr>
          <p:cNvPr id="206" name="textbox 206"/>
          <p:cNvSpPr/>
          <p:nvPr/>
        </p:nvSpPr>
        <p:spPr>
          <a:xfrm>
            <a:off x="3691209" y="9611800"/>
            <a:ext cx="20066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05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15</a:t>
            </a:r>
            <a:endParaRPr lang="SimSun" altLang="SimSun" sz="1400"/>
          </a:p>
        </p:txBody>
      </p:sp>
      <p:sp>
        <p:nvSpPr>
          <p:cNvPr id="208" name="textbox 208"/>
          <p:cNvSpPr/>
          <p:nvPr/>
        </p:nvSpPr>
        <p:spPr>
          <a:xfrm>
            <a:off x="3457194" y="9676751"/>
            <a:ext cx="64770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13"/>
              </a:lnSpc>
            </a:pP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r>
              <a:rPr sz="14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—</a:t>
            </a:r>
            <a:endParaRPr lang="Microsoft YaHei" altLang="Microsoft YaHei" sz="14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6292850" cy="9423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https://d.book118.com/085203131003011112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SimSun</vt:lpstr>
      <vt:lpstr>KaiTi</vt:lpstr>
      <vt:lpstr>Microsoft YaHei</vt:lpstr>
      <vt:lpstr>SimHei</vt:lpstr>
      <vt:lpstr>YouYuan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2024-09-18T02:31:47.700</cp:lastPrinted>
  <dcterms:created xsi:type="dcterms:W3CDTF">2024-09-17T18:31:47Z</dcterms:created>
  <dcterms:modified xsi:type="dcterms:W3CDTF">2024-09-17T18:31:49Z</dcterms:modified>
</cp:coreProperties>
</file>