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embeddedFontLst>
    <p:embeddedFont>
      <p:font typeface="OEDETD+OTPHEV+ArialMT"/>
      <p:regular r:id="rId16"/>
    </p:embeddedFont>
    <p:embeddedFont>
      <p:font typeface="CPDAND+MS-UIGothic"/>
      <p:regular r:id="rId17"/>
    </p:embeddedFont>
    <p:embeddedFont>
      <p:font typeface="CCWHCR+OWPGQD+MicrosoftYaHei"/>
      <p:regular r:id="rId18"/>
    </p:embeddedFont>
    <p:embeddedFont>
      <p:font typeface="MVQSSF+JNLERP+MicrosoftYaHei-Bold"/>
      <p:regular r:id="rId19"/>
    </p:embeddedFont>
    <p:embeddedFont>
      <p:font typeface="GKPUPC+BKSLWU+Arial-BoldMT"/>
      <p:regular r:id="rId20"/>
    </p:embeddedFont>
  </p:embeddedFontLst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font" Target="fonts/font1.fntdata" /><Relationship Id="rId17" Type="http://schemas.openxmlformats.org/officeDocument/2006/relationships/font" Target="fonts/font2.fntdata" /><Relationship Id="rId18" Type="http://schemas.openxmlformats.org/officeDocument/2006/relationships/font" Target="fonts/font3.fntdata" /><Relationship Id="rId19" Type="http://schemas.openxmlformats.org/officeDocument/2006/relationships/font" Target="fonts/font4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5.fntdata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5E6843-BAAD-49BE-9D48-BDBA1FAEDD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49C685-1EBA-4B29-93B5-885ACB1312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CCE56C-6ECF-4848-954C-DB33D2AC24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32A64F-BE36-4B88-9069-9282DF4E2B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F0EC36A-C3A3-4EF5-A1FE-CC5E669349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D35251-E315-4F92-97EA-35D57B0879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07E48D-A50E-4A06-8A9D-C1BC42D98B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D731F7-6BA2-41DF-9741-D10DD235B2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049E8D-F629-4893-B97C-CEBBFE3588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C32232-7048-4407-8605-4A1A823246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56B126-0807-498F-BB6D-4DA8C366AB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5223203211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916929" y="1366710"/>
            <a:ext cx="5491421" cy="1343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657D"/>
                </a:solidFill>
                <a:latin typeface="OEDETD+OTPHEV+ArialMT"/>
                <a:cs typeface="OEDETD+OTPHEV+ArialMT"/>
              </a:rPr>
              <a:t>•</a:t>
            </a:r>
            <a:r>
              <a:rPr sz="2450" spc="128">
                <a:solidFill>
                  <a:srgbClr val="00657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安全生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产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反</a:t>
            </a:r>
            <a:r>
              <a:rPr sz="2400">
                <a:solidFill>
                  <a:srgbClr val="00657D"/>
                </a:solidFill>
                <a:latin typeface="CCWHCR+OWPGQD+MicrosoftYaHei"/>
                <a:cs typeface="CCWHCR+OWPGQD+MicrosoftYaHei"/>
              </a:rPr>
              <a:t>“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三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违</a:t>
            </a:r>
            <a:r>
              <a:rPr sz="2400">
                <a:solidFill>
                  <a:srgbClr val="00657D"/>
                </a:solidFill>
                <a:latin typeface="CCWHCR+OWPGQD+MicrosoftYaHei"/>
                <a:cs typeface="CCWHCR+OWPGQD+MicrosoftYaHei"/>
              </a:rPr>
              <a:t>”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管理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规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定概述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00657D"/>
                </a:solidFill>
                <a:latin typeface="OEDETD+OTPHEV+ArialMT"/>
                <a:cs typeface="OEDETD+OTPHEV+ArialMT"/>
              </a:rPr>
              <a:t>•</a:t>
            </a:r>
            <a:r>
              <a:rPr sz="2450" spc="128">
                <a:solidFill>
                  <a:srgbClr val="00657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安全生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产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反</a:t>
            </a:r>
            <a:r>
              <a:rPr sz="2400">
                <a:solidFill>
                  <a:srgbClr val="00657D"/>
                </a:solidFill>
                <a:latin typeface="CCWHCR+OWPGQD+MicrosoftYaHei"/>
                <a:cs typeface="CCWHCR+OWPGQD+MicrosoftYaHei"/>
              </a:rPr>
              <a:t>“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三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违</a:t>
            </a:r>
            <a:r>
              <a:rPr sz="2400">
                <a:solidFill>
                  <a:srgbClr val="00657D"/>
                </a:solidFill>
                <a:latin typeface="CCWHCR+OWPGQD+MicrosoftYaHei"/>
                <a:cs typeface="CCWHCR+OWPGQD+MicrosoftYaHei"/>
              </a:rPr>
              <a:t>”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管理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规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定内容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16929" y="2486215"/>
            <a:ext cx="5841941" cy="12735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657D"/>
                </a:solidFill>
                <a:latin typeface="OEDETD+OTPHEV+ArialMT"/>
                <a:cs typeface="OEDETD+OTPHEV+ArialMT"/>
              </a:rPr>
              <a:t>•</a:t>
            </a:r>
            <a:r>
              <a:rPr sz="2450" spc="128">
                <a:solidFill>
                  <a:srgbClr val="00657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安全生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产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反</a:t>
            </a:r>
            <a:r>
              <a:rPr sz="2400">
                <a:solidFill>
                  <a:srgbClr val="00657D"/>
                </a:solidFill>
                <a:latin typeface="CCWHCR+OWPGQD+MicrosoftYaHei"/>
                <a:cs typeface="CCWHCR+OWPGQD+MicrosoftYaHei"/>
              </a:rPr>
              <a:t>“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三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违</a:t>
            </a:r>
            <a:r>
              <a:rPr sz="2400">
                <a:solidFill>
                  <a:srgbClr val="00657D"/>
                </a:solidFill>
                <a:latin typeface="CCWHCR+OWPGQD+MicrosoftYaHei"/>
                <a:cs typeface="CCWHCR+OWPGQD+MicrosoftYaHei"/>
              </a:rPr>
              <a:t>”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管理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规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定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实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施与</a:t>
            </a:r>
          </a:p>
          <a:p>
            <a:pPr marL="203200" marR="0">
              <a:lnSpc>
                <a:spcPts val="2400"/>
              </a:lnSpc>
              <a:spcBef>
                <a:spcPts val="1625"/>
              </a:spcBef>
              <a:spcAft>
                <a:spcPct val="0"/>
              </a:spcAft>
            </a:pP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执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行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82369" y="2670695"/>
            <a:ext cx="2200275" cy="1571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00A5B2"/>
                </a:solidFill>
                <a:latin typeface="CPDAND+MS-UIGothic"/>
                <a:cs typeface="CPDAND+MS-UIGothic"/>
              </a:rPr>
              <a:t>目</a:t>
            </a:r>
            <a:r>
              <a:rPr sz="4950">
                <a:solidFill>
                  <a:srgbClr val="00A5B2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69035" y="3497173"/>
            <a:ext cx="1625931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A5B2"/>
                </a:solidFill>
                <a:latin typeface="MVQSSF+JNLERP+MicrosoftYaHei-Bold"/>
                <a:cs typeface="MVQSSF+JNLERP+MicrosoftYaHei-Bold"/>
              </a:rPr>
              <a:t>CONTENTS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916929" y="3557460"/>
            <a:ext cx="5841941" cy="7832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657D"/>
                </a:solidFill>
                <a:latin typeface="OEDETD+OTPHEV+ArialMT"/>
                <a:cs typeface="OEDETD+OTPHEV+ArialMT"/>
              </a:rPr>
              <a:t>•</a:t>
            </a:r>
            <a:r>
              <a:rPr sz="2450" spc="128">
                <a:solidFill>
                  <a:srgbClr val="00657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安全生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产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反</a:t>
            </a:r>
            <a:r>
              <a:rPr sz="2400">
                <a:solidFill>
                  <a:srgbClr val="00657D"/>
                </a:solidFill>
                <a:latin typeface="CCWHCR+OWPGQD+MicrosoftYaHei"/>
                <a:cs typeface="CCWHCR+OWPGQD+MicrosoftYaHei"/>
              </a:rPr>
              <a:t>“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三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违</a:t>
            </a:r>
            <a:r>
              <a:rPr sz="2400">
                <a:solidFill>
                  <a:srgbClr val="00657D"/>
                </a:solidFill>
                <a:latin typeface="CCWHCR+OWPGQD+MicrosoftYaHei"/>
                <a:cs typeface="CCWHCR+OWPGQD+MicrosoftYaHei"/>
              </a:rPr>
              <a:t>”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管理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规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定案例分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120129" y="4069397"/>
            <a:ext cx="762000" cy="762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析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916929" y="4629340"/>
            <a:ext cx="5841941" cy="12742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657D"/>
                </a:solidFill>
                <a:latin typeface="OEDETD+OTPHEV+ArialMT"/>
                <a:cs typeface="OEDETD+OTPHEV+ArialMT"/>
              </a:rPr>
              <a:t>•</a:t>
            </a:r>
            <a:r>
              <a:rPr sz="2450" spc="128">
                <a:solidFill>
                  <a:srgbClr val="00657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安全生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产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反</a:t>
            </a:r>
            <a:r>
              <a:rPr sz="2400">
                <a:solidFill>
                  <a:srgbClr val="00657D"/>
                </a:solidFill>
                <a:latin typeface="CCWHCR+OWPGQD+MicrosoftYaHei"/>
                <a:cs typeface="CCWHCR+OWPGQD+MicrosoftYaHei"/>
              </a:rPr>
              <a:t>“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三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违</a:t>
            </a:r>
            <a:r>
              <a:rPr sz="2400">
                <a:solidFill>
                  <a:srgbClr val="00657D"/>
                </a:solidFill>
                <a:latin typeface="CCWHCR+OWPGQD+MicrosoftYaHei"/>
                <a:cs typeface="CCWHCR+OWPGQD+MicrosoftYaHei"/>
              </a:rPr>
              <a:t>”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管理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规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定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展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趋</a:t>
            </a:r>
          </a:p>
          <a:p>
            <a:pPr marL="203200" marR="0">
              <a:lnSpc>
                <a:spcPts val="2400"/>
              </a:lnSpc>
              <a:spcBef>
                <a:spcPts val="1630"/>
              </a:spcBef>
              <a:spcAft>
                <a:spcPct val="0"/>
              </a:spcAft>
            </a:pP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势</a:t>
            </a:r>
            <a:r>
              <a:rPr sz="2400">
                <a:solidFill>
                  <a:srgbClr val="00657D"/>
                </a:solidFill>
                <a:latin typeface="CPDAND+MS-UIGothic"/>
                <a:cs typeface="CPDAND+MS-UIGothic"/>
              </a:rPr>
              <a:t>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971540" y="2529195"/>
            <a:ext cx="2189633" cy="21306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877"/>
              </a:lnSpc>
              <a:spcBef>
                <a:spcPct val="0"/>
              </a:spcBef>
              <a:spcAft>
                <a:spcPct val="0"/>
              </a:spcAft>
            </a:pPr>
            <a:r>
              <a:rPr sz="6600">
                <a:solidFill>
                  <a:srgbClr val="00A5B2"/>
                </a:solidFill>
                <a:latin typeface="GKPUPC+BKSLWU+Arial-BoldMT"/>
                <a:cs typeface="GKPUPC+BKSLWU+Arial-BoldMT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96304" y="3541462"/>
            <a:ext cx="5915025" cy="2026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20"/>
              </a:lnSpc>
              <a:spcBef>
                <a:spcPct val="0"/>
              </a:spcBef>
              <a:spcAft>
                <a:spcPct val="0"/>
              </a:spcAft>
            </a:pPr>
            <a:r>
              <a:rPr sz="4050">
                <a:solidFill>
                  <a:srgbClr val="00A5B2"/>
                </a:solidFill>
                <a:latin typeface="CPDAND+MS-UIGothic"/>
                <a:cs typeface="CPDAND+MS-UIGothic"/>
              </a:rPr>
              <a:t>安全生</a:t>
            </a:r>
            <a:r>
              <a:rPr sz="4050">
                <a:solidFill>
                  <a:srgbClr val="00A5B2"/>
                </a:solidFill>
                <a:latin typeface="SimSun"/>
                <a:cs typeface="SimSun"/>
              </a:rPr>
              <a:t>产</a:t>
            </a:r>
            <a:r>
              <a:rPr sz="4050">
                <a:solidFill>
                  <a:srgbClr val="00A5B2"/>
                </a:solidFill>
                <a:latin typeface="CPDAND+MS-UIGothic"/>
                <a:cs typeface="CPDAND+MS-UIGothic"/>
              </a:rPr>
              <a:t>反</a:t>
            </a:r>
            <a:r>
              <a:rPr sz="4050">
                <a:solidFill>
                  <a:srgbClr val="00A5B2"/>
                </a:solidFill>
                <a:latin typeface="MVQSSF+JNLERP+MicrosoftYaHei-Bold"/>
                <a:cs typeface="MVQSSF+JNLERP+MicrosoftYaHei-Bold"/>
              </a:rPr>
              <a:t>“</a:t>
            </a:r>
            <a:r>
              <a:rPr sz="4050">
                <a:solidFill>
                  <a:srgbClr val="00A5B2"/>
                </a:solidFill>
                <a:latin typeface="CPDAND+MS-UIGothic"/>
                <a:cs typeface="CPDAND+MS-UIGothic"/>
              </a:rPr>
              <a:t>三</a:t>
            </a:r>
            <a:r>
              <a:rPr sz="4050">
                <a:solidFill>
                  <a:srgbClr val="00A5B2"/>
                </a:solidFill>
                <a:latin typeface="SimSun"/>
                <a:cs typeface="SimSun"/>
              </a:rPr>
              <a:t>违</a:t>
            </a:r>
            <a:r>
              <a:rPr sz="4050">
                <a:solidFill>
                  <a:srgbClr val="00A5B2"/>
                </a:solidFill>
                <a:latin typeface="MVQSSF+JNLERP+MicrosoftYaHei-Bold"/>
                <a:cs typeface="MVQSSF+JNLERP+MicrosoftYaHei-Bold"/>
              </a:rPr>
              <a:t>”</a:t>
            </a:r>
            <a:r>
              <a:rPr sz="4050">
                <a:solidFill>
                  <a:srgbClr val="00A5B2"/>
                </a:solidFill>
                <a:latin typeface="CPDAND+MS-UIGothic"/>
                <a:cs typeface="CPDAND+MS-UIGothic"/>
              </a:rPr>
              <a:t>管</a:t>
            </a:r>
          </a:p>
          <a:p>
            <a:pPr marL="0" marR="0">
              <a:lnSpc>
                <a:spcPts val="4050"/>
              </a:lnSpc>
              <a:spcBef>
                <a:spcPts val="1830"/>
              </a:spcBef>
              <a:spcAft>
                <a:spcPct val="0"/>
              </a:spcAft>
            </a:pPr>
            <a:r>
              <a:rPr sz="4050">
                <a:solidFill>
                  <a:srgbClr val="00A5B2"/>
                </a:solidFill>
                <a:latin typeface="CPDAND+MS-UIGothic"/>
                <a:cs typeface="CPDAND+MS-UIGothic"/>
              </a:rPr>
              <a:t>理</a:t>
            </a:r>
            <a:r>
              <a:rPr sz="4050">
                <a:solidFill>
                  <a:srgbClr val="00A5B2"/>
                </a:solidFill>
                <a:latin typeface="SimSun"/>
                <a:cs typeface="SimSun"/>
              </a:rPr>
              <a:t>规</a:t>
            </a:r>
            <a:r>
              <a:rPr sz="4050">
                <a:solidFill>
                  <a:srgbClr val="00A5B2"/>
                </a:solidFill>
                <a:latin typeface="CPDAND+MS-UIGothic"/>
                <a:cs typeface="CPDAND+MS-UIGothic"/>
              </a:rPr>
              <a:t>定概述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MVQSSF+JNLERP+MicrosoftYaHei-Bold"/>
                <a:cs typeface="MVQSSF+JNLERP+MicrosoftYaHei-Bold"/>
              </a:rPr>
              <a:t>“</a:t>
            </a:r>
            <a:r>
              <a:rPr sz="3000">
                <a:solidFill>
                  <a:srgbClr val="00A5B2"/>
                </a:solidFill>
                <a:latin typeface="CPDAND+MS-UIGothic"/>
                <a:cs typeface="CPDAND+MS-UIGothic"/>
              </a:rPr>
              <a:t>三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违</a:t>
            </a:r>
            <a:r>
              <a:rPr sz="3000">
                <a:solidFill>
                  <a:srgbClr val="00A5B2"/>
                </a:solidFill>
                <a:latin typeface="MVQSSF+JNLERP+MicrosoftYaHei-Bold"/>
                <a:cs typeface="MVQSSF+JNLERP+MicrosoftYaHei-Bold"/>
              </a:rPr>
              <a:t>”</a:t>
            </a:r>
            <a:r>
              <a:rPr sz="3000">
                <a:solidFill>
                  <a:srgbClr val="00A5B2"/>
                </a:solidFill>
                <a:latin typeface="CPDAND+MS-UIGothic"/>
                <a:cs typeface="CPDAND+MS-UIGothic"/>
              </a:rPr>
              <a:t>行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为</a:t>
            </a:r>
            <a:r>
              <a:rPr sz="3000">
                <a:solidFill>
                  <a:srgbClr val="00A5B2"/>
                </a:solidFill>
                <a:latin typeface="CPDAND+MS-UIGothic"/>
                <a:cs typeface="CPDAND+MS-UIGothic"/>
              </a:rPr>
              <a:t>的定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00A5B2"/>
                </a:solidFill>
                <a:latin typeface="CPDAND+MS-UIGothic"/>
                <a:cs typeface="CPDAND+MS-UIGothic"/>
              </a:rPr>
              <a:t>与分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29262"/>
            <a:ext cx="5093091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80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CCWHCR+OWPGQD+MicrosoftYaHei"/>
                <a:cs typeface="CCWHCR+OWPGQD+MicrosoftYaHei"/>
              </a:rPr>
              <a:t>"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违</a:t>
            </a:r>
            <a:r>
              <a:rPr sz="1350">
                <a:solidFill>
                  <a:srgbClr val="000000"/>
                </a:solidFill>
                <a:latin typeface="CCWHCR+OWPGQD+MicrosoftYaHei"/>
                <a:cs typeface="CCWHCR+OWPGQD+MicrosoftYaHei"/>
              </a:rPr>
              <a:t>"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是指在生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产过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程中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违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反操作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程、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违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劳动纪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律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违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反安全法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的行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3924788"/>
            <a:ext cx="5027771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80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CCWHCR+OWPGQD+MicrosoftYaHei"/>
                <a:cs typeface="CCWHCR+OWPGQD+MicrosoftYaHei"/>
              </a:rPr>
              <a:t>"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违</a:t>
            </a:r>
            <a:r>
              <a:rPr sz="1350">
                <a:solidFill>
                  <a:srgbClr val="000000"/>
                </a:solidFill>
                <a:latin typeface="CCWHCR+OWPGQD+MicrosoftYaHei"/>
                <a:cs typeface="CCWHCR+OWPGQD+MicrosoftYaHei"/>
              </a:rPr>
              <a:t>"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包括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违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章指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挥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违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章作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违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劳动纪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律。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违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章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挥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是指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领导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或管理人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员违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反安全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程的指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挥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；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违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章作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是指操作者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违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反安全操作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程的行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；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违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劳动纪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律是指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违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反工作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所的行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则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MVQSSF+JNLERP+MicrosoftYaHei-Bold"/>
                <a:cs typeface="MVQSSF+JNLERP+MicrosoftYaHei-Bold"/>
              </a:rPr>
              <a:t>“</a:t>
            </a:r>
            <a:r>
              <a:rPr sz="3000">
                <a:solidFill>
                  <a:srgbClr val="00A5B2"/>
                </a:solidFill>
                <a:latin typeface="CPDAND+MS-UIGothic"/>
                <a:cs typeface="CPDAND+MS-UIGothic"/>
              </a:rPr>
              <a:t>三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违</a:t>
            </a:r>
            <a:r>
              <a:rPr sz="3000">
                <a:solidFill>
                  <a:srgbClr val="00A5B2"/>
                </a:solidFill>
                <a:latin typeface="MVQSSF+JNLERP+MicrosoftYaHei-Bold"/>
                <a:cs typeface="MVQSSF+JNLERP+MicrosoftYaHei-Bold"/>
              </a:rPr>
              <a:t>”</a:t>
            </a:r>
            <a:r>
              <a:rPr sz="3000">
                <a:solidFill>
                  <a:srgbClr val="00A5B2"/>
                </a:solidFill>
                <a:latin typeface="CPDAND+MS-UIGothic"/>
                <a:cs typeface="CPDAND+MS-UIGothic"/>
              </a:rPr>
              <a:t>行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为产</a:t>
            </a:r>
            <a:r>
              <a:rPr sz="3000">
                <a:solidFill>
                  <a:srgbClr val="00A5B2"/>
                </a:solidFill>
                <a:latin typeface="CPDAND+MS-UIGothic"/>
                <a:cs typeface="CPDAND+MS-UIGothic"/>
              </a:rPr>
              <a:t>生的原因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9134" y="2240768"/>
            <a:ext cx="3613710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80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CCWHCR+OWPGQD+MicrosoftYaHei"/>
                <a:cs typeface="CCWHCR+OWPGQD+MicrosoftYaHei"/>
              </a:rPr>
              <a:t>"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违</a:t>
            </a:r>
            <a:r>
              <a:rPr sz="1350">
                <a:solidFill>
                  <a:srgbClr val="000000"/>
                </a:solidFill>
                <a:latin typeface="CCWHCR+OWPGQD+MicrosoftYaHei"/>
                <a:cs typeface="CCWHCR+OWPGQD+MicrosoftYaHei"/>
              </a:rPr>
              <a:t>"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为产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生的原因主要包括安全意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识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淡薄、管理不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严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格、操作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程不完善和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工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技能不足。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052434" y="2240768"/>
            <a:ext cx="4008156" cy="22911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5125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安全意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识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淡薄是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致</a:t>
            </a:r>
            <a:r>
              <a:rPr sz="1350">
                <a:solidFill>
                  <a:srgbClr val="000000"/>
                </a:solidFill>
                <a:latin typeface="CCWHCR+OWPGQD+MicrosoftYaHei"/>
                <a:cs typeface="CCWHCR+OWPGQD+MicrosoftYaHei"/>
              </a:rPr>
              <a:t>"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违</a:t>
            </a:r>
            <a:r>
              <a:rPr sz="1350">
                <a:solidFill>
                  <a:srgbClr val="000000"/>
                </a:solidFill>
                <a:latin typeface="CCWHCR+OWPGQD+MicrosoftYaHei"/>
                <a:cs typeface="CCWHCR+OWPGQD+MicrosoftYaHei"/>
              </a:rPr>
              <a:t>"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的主要原</a:t>
            </a:r>
          </a:p>
          <a:p>
            <a:pPr marL="17145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因之一，部分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缺乏足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的重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视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；管理不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严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格可能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致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章制度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执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行不力，</a:t>
            </a:r>
          </a:p>
          <a:p>
            <a:pPr marL="193675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CCWHCR+OWPGQD+MicrosoftYaHei"/>
                <a:cs typeface="CCWHCR+OWPGQD+MicrosoftYaHei"/>
              </a:rPr>
              <a:t>"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违</a:t>
            </a:r>
            <a:r>
              <a:rPr sz="1350">
                <a:solidFill>
                  <a:srgbClr val="000000"/>
                </a:solidFill>
                <a:latin typeface="CCWHCR+OWPGQD+MicrosoftYaHei"/>
                <a:cs typeface="CCWHCR+OWPGQD+MicrosoftYaHei"/>
              </a:rPr>
              <a:t>"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提供了可乘之机；操作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程不</a:t>
            </a:r>
          </a:p>
          <a:p>
            <a:pPr marL="17145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完善可能使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工在操作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程中无所适从，从</a:t>
            </a:r>
          </a:p>
          <a:p>
            <a:pPr marL="17145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而出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现违规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；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工技能不足也可能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致</a:t>
            </a:r>
          </a:p>
          <a:p>
            <a:pPr marL="1393825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操作失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误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生</a:t>
            </a:r>
            <a:r>
              <a:rPr sz="1350">
                <a:solidFill>
                  <a:srgbClr val="000000"/>
                </a:solidFill>
                <a:latin typeface="CCWHCR+OWPGQD+MicrosoftYaHei"/>
                <a:cs typeface="CCWHCR+OWPGQD+MicrosoftYaHei"/>
              </a:rPr>
              <a:t>"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违</a:t>
            </a:r>
            <a:r>
              <a:rPr sz="1350">
                <a:solidFill>
                  <a:srgbClr val="000000"/>
                </a:solidFill>
                <a:latin typeface="CCWHCR+OWPGQD+MicrosoftYaHei"/>
                <a:cs typeface="CCWHCR+OWPGQD+MicrosoftYaHei"/>
              </a:rPr>
              <a:t>"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6134100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MVQSSF+JNLERP+MicrosoftYaHei-Bold"/>
                <a:cs typeface="MVQSSF+JNLERP+MicrosoftYaHei-Bold"/>
              </a:rPr>
              <a:t>“</a:t>
            </a:r>
            <a:r>
              <a:rPr sz="3000">
                <a:solidFill>
                  <a:srgbClr val="00A5B2"/>
                </a:solidFill>
                <a:latin typeface="CPDAND+MS-UIGothic"/>
                <a:cs typeface="CPDAND+MS-UIGothic"/>
              </a:rPr>
              <a:t>三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违</a:t>
            </a:r>
            <a:r>
              <a:rPr sz="3000">
                <a:solidFill>
                  <a:srgbClr val="00A5B2"/>
                </a:solidFill>
                <a:latin typeface="MVQSSF+JNLERP+MicrosoftYaHei-Bold"/>
                <a:cs typeface="MVQSSF+JNLERP+MicrosoftYaHei-Bold"/>
              </a:rPr>
              <a:t>”</a:t>
            </a:r>
            <a:r>
              <a:rPr sz="3000">
                <a:solidFill>
                  <a:srgbClr val="00A5B2"/>
                </a:solidFill>
                <a:latin typeface="CPDAND+MS-UIGothic"/>
                <a:cs typeface="CPDAND+MS-UIGothic"/>
              </a:rPr>
              <a:t>行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为对</a:t>
            </a:r>
            <a:r>
              <a:rPr sz="3000">
                <a:solidFill>
                  <a:srgbClr val="00A5B2"/>
                </a:solidFill>
                <a:latin typeface="CPDAND+MS-UIGothic"/>
                <a:cs typeface="CPDAND+MS-UIGothic"/>
              </a:rPr>
              <a:t>安全生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产</a:t>
            </a:r>
            <a:r>
              <a:rPr sz="3000">
                <a:solidFill>
                  <a:srgbClr val="00A5B2"/>
                </a:solidFill>
                <a:latin typeface="CPDAND+MS-UIGothic"/>
                <a:cs typeface="CPDAND+MS-UIGothic"/>
              </a:rPr>
              <a:t>的影响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78914" y="2001373"/>
            <a:ext cx="7071073" cy="4395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CCWHCR+OWPGQD+MicrosoftYaHei"/>
                <a:cs typeface="CCWHCR+OWPGQD+MicrosoftYaHei"/>
              </a:rPr>
              <a:t>"</a:t>
            </a:r>
            <a:r>
              <a:rPr sz="1350">
                <a:solidFill>
                  <a:srgbClr val="FFFFFF"/>
                </a:solidFill>
                <a:latin typeface="CPDAND+MS-UIGothic"/>
                <a:cs typeface="CPDAND+MS-UIGothic"/>
              </a:rPr>
              <a:t>三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违</a:t>
            </a:r>
            <a:r>
              <a:rPr sz="1350">
                <a:solidFill>
                  <a:srgbClr val="FFFFFF"/>
                </a:solidFill>
                <a:latin typeface="CCWHCR+OWPGQD+MicrosoftYaHei"/>
                <a:cs typeface="CCWHCR+OWPGQD+MicrosoftYaHei"/>
              </a:rPr>
              <a:t>"</a:t>
            </a:r>
            <a:r>
              <a:rPr sz="1350">
                <a:solidFill>
                  <a:srgbClr val="FFFFFF"/>
                </a:solidFill>
                <a:latin typeface="CPDAND+MS-UIGothic"/>
                <a:cs typeface="CPDAND+MS-UIGothic"/>
              </a:rPr>
              <a:t>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为对</a:t>
            </a:r>
            <a:r>
              <a:rPr sz="1350">
                <a:solidFill>
                  <a:srgbClr val="FFFFFF"/>
                </a:solidFill>
                <a:latin typeface="CPDAND+MS-UIGothic"/>
                <a:cs typeface="CPDAND+MS-UIGothic"/>
              </a:rPr>
              <a:t>安全生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FFFFFF"/>
                </a:solidFill>
                <a:latin typeface="CPDAND+MS-UIGothic"/>
                <a:cs typeface="CPDAND+MS-UIGothic"/>
              </a:rPr>
              <a:t>的影响是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严</a:t>
            </a:r>
            <a:r>
              <a:rPr sz="1350">
                <a:solidFill>
                  <a:srgbClr val="FFFFFF"/>
                </a:solidFill>
                <a:latin typeface="CPDAND+MS-UIGothic"/>
                <a:cs typeface="CPDAND+MS-UIGothic"/>
              </a:rPr>
              <a:t>重的，可能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FFFFFF"/>
                </a:solidFill>
                <a:latin typeface="CPDAND+MS-UIGothic"/>
                <a:cs typeface="CPDAND+MS-UIGothic"/>
              </a:rPr>
              <a:t>致生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FFFFFF"/>
                </a:solidFill>
                <a:latin typeface="CPDAND+MS-UIGothic"/>
                <a:cs typeface="CPDAND+MS-UIGothic"/>
              </a:rPr>
              <a:t>事故、人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员伤</a:t>
            </a:r>
            <a:r>
              <a:rPr sz="1350">
                <a:solidFill>
                  <a:srgbClr val="FFFFFF"/>
                </a:solidFill>
                <a:latin typeface="CPDAND+MS-UIGothic"/>
                <a:cs typeface="CPDAND+MS-UIGothic"/>
              </a:rPr>
              <a:t>亡和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财产损</a:t>
            </a:r>
            <a:r>
              <a:rPr sz="1350">
                <a:solidFill>
                  <a:srgbClr val="FFFFFF"/>
                </a:solidFill>
                <a:latin typeface="CPDAND+MS-UIGothic"/>
                <a:cs typeface="CPDAND+MS-UIGothic"/>
              </a:rPr>
              <a:t>失。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42389" y="4585823"/>
            <a:ext cx="10448950" cy="7481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80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A5B2"/>
                </a:solidFill>
                <a:latin typeface="CCWHCR+OWPGQD+MicrosoftYaHei"/>
                <a:cs typeface="CCWHCR+OWPGQD+MicrosoftYaHei"/>
              </a:rPr>
              <a:t>"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三</a:t>
            </a: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违</a:t>
            </a:r>
            <a:r>
              <a:rPr sz="1350">
                <a:solidFill>
                  <a:srgbClr val="00A5B2"/>
                </a:solidFill>
                <a:latin typeface="CCWHCR+OWPGQD+MicrosoftYaHei"/>
                <a:cs typeface="CCWHCR+OWPGQD+MicrosoftYaHei"/>
              </a:rPr>
              <a:t>"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行</a:t>
            </a: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是</a:t>
            </a: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致生</a:t>
            </a: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事故的主要原因之一，</a:t>
            </a: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许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多事故都是在</a:t>
            </a: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违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章操作、</a:t>
            </a: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违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章指</a:t>
            </a: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挥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或</a:t>
            </a: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违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反</a:t>
            </a: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劳动纪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律的情况下</a:t>
            </a: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生的；</a:t>
            </a: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些行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可能</a:t>
            </a: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致人</a:t>
            </a: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员伤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亡，</a:t>
            </a: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给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企</a:t>
            </a: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和社会</a:t>
            </a: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带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来巨大的</a:t>
            </a: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损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失；同</a:t>
            </a: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，</a:t>
            </a:r>
            <a:r>
              <a:rPr sz="1350">
                <a:solidFill>
                  <a:srgbClr val="00A5B2"/>
                </a:solidFill>
                <a:latin typeface="CCWHCR+OWPGQD+MicrosoftYaHei"/>
                <a:cs typeface="CCWHCR+OWPGQD+MicrosoftYaHei"/>
              </a:rPr>
              <a:t>"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三</a:t>
            </a: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违</a:t>
            </a:r>
            <a:r>
              <a:rPr sz="1350">
                <a:solidFill>
                  <a:srgbClr val="00A5B2"/>
                </a:solidFill>
                <a:latin typeface="CCWHCR+OWPGQD+MicrosoftYaHei"/>
                <a:cs typeface="CCWHCR+OWPGQD+MicrosoftYaHei"/>
              </a:rPr>
              <a:t>"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行</a:t>
            </a: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也可能</a:t>
            </a: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致</a:t>
            </a: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设备损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坏、</a:t>
            </a: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境</a:t>
            </a: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污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染等</a:t>
            </a:r>
            <a:r>
              <a:rPr sz="1350">
                <a:solidFill>
                  <a:srgbClr val="00A5B2"/>
                </a:solidFill>
                <a:latin typeface="SimSun"/>
                <a:cs typeface="SimSun"/>
              </a:rPr>
              <a:t>财产损</a:t>
            </a:r>
            <a:r>
              <a:rPr sz="1350">
                <a:solidFill>
                  <a:srgbClr val="00A5B2"/>
                </a:solidFill>
                <a:latin typeface="CPDAND+MS-UIGothic"/>
                <a:cs typeface="CPDAND+MS-UIGothic"/>
              </a:rPr>
              <a:t>失。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971540" y="2529195"/>
            <a:ext cx="2189633" cy="21306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877"/>
              </a:lnSpc>
              <a:spcBef>
                <a:spcPct val="0"/>
              </a:spcBef>
              <a:spcAft>
                <a:spcPct val="0"/>
              </a:spcAft>
            </a:pPr>
            <a:r>
              <a:rPr sz="6600">
                <a:solidFill>
                  <a:srgbClr val="00A5B2"/>
                </a:solidFill>
                <a:latin typeface="GKPUPC+BKSLWU+Arial-BoldMT"/>
                <a:cs typeface="GKPUPC+BKSLWU+Arial-BoldMT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96304" y="3541462"/>
            <a:ext cx="5915025" cy="2026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20"/>
              </a:lnSpc>
              <a:spcBef>
                <a:spcPct val="0"/>
              </a:spcBef>
              <a:spcAft>
                <a:spcPct val="0"/>
              </a:spcAft>
            </a:pPr>
            <a:r>
              <a:rPr sz="4050">
                <a:solidFill>
                  <a:srgbClr val="00A5B2"/>
                </a:solidFill>
                <a:latin typeface="CPDAND+MS-UIGothic"/>
                <a:cs typeface="CPDAND+MS-UIGothic"/>
              </a:rPr>
              <a:t>安全生</a:t>
            </a:r>
            <a:r>
              <a:rPr sz="4050">
                <a:solidFill>
                  <a:srgbClr val="00A5B2"/>
                </a:solidFill>
                <a:latin typeface="SimSun"/>
                <a:cs typeface="SimSun"/>
              </a:rPr>
              <a:t>产</a:t>
            </a:r>
            <a:r>
              <a:rPr sz="4050">
                <a:solidFill>
                  <a:srgbClr val="00A5B2"/>
                </a:solidFill>
                <a:latin typeface="CPDAND+MS-UIGothic"/>
                <a:cs typeface="CPDAND+MS-UIGothic"/>
              </a:rPr>
              <a:t>反</a:t>
            </a:r>
            <a:r>
              <a:rPr sz="4050">
                <a:solidFill>
                  <a:srgbClr val="00A5B2"/>
                </a:solidFill>
                <a:latin typeface="MVQSSF+JNLERP+MicrosoftYaHei-Bold"/>
                <a:cs typeface="MVQSSF+JNLERP+MicrosoftYaHei-Bold"/>
              </a:rPr>
              <a:t>“</a:t>
            </a:r>
            <a:r>
              <a:rPr sz="4050">
                <a:solidFill>
                  <a:srgbClr val="00A5B2"/>
                </a:solidFill>
                <a:latin typeface="CPDAND+MS-UIGothic"/>
                <a:cs typeface="CPDAND+MS-UIGothic"/>
              </a:rPr>
              <a:t>三</a:t>
            </a:r>
            <a:r>
              <a:rPr sz="4050">
                <a:solidFill>
                  <a:srgbClr val="00A5B2"/>
                </a:solidFill>
                <a:latin typeface="SimSun"/>
                <a:cs typeface="SimSun"/>
              </a:rPr>
              <a:t>违</a:t>
            </a:r>
            <a:r>
              <a:rPr sz="4050">
                <a:solidFill>
                  <a:srgbClr val="00A5B2"/>
                </a:solidFill>
                <a:latin typeface="MVQSSF+JNLERP+MicrosoftYaHei-Bold"/>
                <a:cs typeface="MVQSSF+JNLERP+MicrosoftYaHei-Bold"/>
              </a:rPr>
              <a:t>”</a:t>
            </a:r>
            <a:r>
              <a:rPr sz="4050">
                <a:solidFill>
                  <a:srgbClr val="00A5B2"/>
                </a:solidFill>
                <a:latin typeface="CPDAND+MS-UIGothic"/>
                <a:cs typeface="CPDAND+MS-UIGothic"/>
              </a:rPr>
              <a:t>管</a:t>
            </a:r>
          </a:p>
          <a:p>
            <a:pPr marL="0" marR="0">
              <a:lnSpc>
                <a:spcPts val="4050"/>
              </a:lnSpc>
              <a:spcBef>
                <a:spcPts val="1830"/>
              </a:spcBef>
              <a:spcAft>
                <a:spcPct val="0"/>
              </a:spcAft>
            </a:pPr>
            <a:r>
              <a:rPr sz="4050">
                <a:solidFill>
                  <a:srgbClr val="00A5B2"/>
                </a:solidFill>
                <a:latin typeface="CPDAND+MS-UIGothic"/>
                <a:cs typeface="CPDAND+MS-UIGothic"/>
              </a:rPr>
              <a:t>理</a:t>
            </a:r>
            <a:r>
              <a:rPr sz="4050">
                <a:solidFill>
                  <a:srgbClr val="00A5B2"/>
                </a:solidFill>
                <a:latin typeface="SimSun"/>
                <a:cs typeface="SimSun"/>
              </a:rPr>
              <a:t>规</a:t>
            </a:r>
            <a:r>
              <a:rPr sz="4050">
                <a:solidFill>
                  <a:srgbClr val="00A5B2"/>
                </a:solidFill>
                <a:latin typeface="CPDAND+MS-UIGothic"/>
                <a:cs typeface="CPDAND+MS-UIGothic"/>
              </a:rPr>
              <a:t>定内容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CPDAND+MS-UIGothic"/>
                <a:cs typeface="CPDAND+MS-UIGothic"/>
              </a:rPr>
              <a:t>禁止性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规</a:t>
            </a:r>
            <a:r>
              <a:rPr sz="3000">
                <a:solidFill>
                  <a:srgbClr val="00A5B2"/>
                </a:solidFill>
                <a:latin typeface="CPDAND+MS-UIGothic"/>
                <a:cs typeface="CPDAND+MS-UIGothic"/>
              </a:rPr>
              <a:t>定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47214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CCWHCR+OWPGQD+MicrosoftYaHei"/>
                <a:cs typeface="CCWHCR+OWPGQD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25645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CCWHCR+OWPGQD+MicrosoftYaHei"/>
                <a:cs typeface="CCWHCR+OWPGQD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04075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CCWHCR+OWPGQD+MicrosoftYaHei"/>
                <a:cs typeface="CCWHCR+OWPGQD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81869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CCWHCR+OWPGQD+MicrosoftYaHei"/>
                <a:cs typeface="CCWHCR+OWPGQD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01394" y="5190342"/>
            <a:ext cx="2496941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禁止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违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章指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挥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强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令冒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险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679190" y="5190342"/>
            <a:ext cx="2430705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禁止无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证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上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岗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、酒后作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、疲</a:t>
            </a:r>
          </a:p>
          <a:p>
            <a:pPr marL="51435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劳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等行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036050" y="5190342"/>
            <a:ext cx="2496941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禁止擅自拆除、停用安全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施</a:t>
            </a:r>
          </a:p>
          <a:p>
            <a:pPr marL="771525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设备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357620" y="5335758"/>
            <a:ext cx="2563177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禁止使用不合格的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劳动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防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护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用</a:t>
            </a:r>
          </a:p>
          <a:p>
            <a:pPr marL="685799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品或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设备</a:t>
            </a: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772919" y="5498953"/>
            <a:ext cx="8853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CPDAND+MS-UIGothic"/>
                <a:cs typeface="CPDAND+MS-UIGothic"/>
              </a:rPr>
              <a:t>或操作。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处罚</a:t>
            </a:r>
            <a:r>
              <a:rPr sz="3000">
                <a:solidFill>
                  <a:srgbClr val="00A5B2"/>
                </a:solidFill>
                <a:latin typeface="CPDAND+MS-UIGothic"/>
                <a:cs typeface="CPDAND+MS-UIGothic"/>
              </a:rPr>
              <a:t>措施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91004" y="3713761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DFD"/>
                </a:solidFill>
                <a:latin typeface="MVQSSF+JNLERP+MicrosoftYaHei-Bold"/>
                <a:cs typeface="MVQSSF+JNLERP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56759" y="37194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DFD"/>
                </a:solidFill>
                <a:latin typeface="MVQSSF+JNLERP+MicrosoftYaHei-Bold"/>
                <a:cs typeface="MVQSSF+JNLERP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401559" y="3713761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DFD"/>
                </a:solidFill>
                <a:latin typeface="MVQSSF+JNLERP+MicrosoftYaHei-Bold"/>
                <a:cs typeface="MVQSSF+JNLERP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250805" y="372328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DFD"/>
                </a:solidFill>
                <a:latin typeface="MVQSSF+JNLERP+MicrosoftYaHei-Bold"/>
                <a:cs typeface="MVQSSF+JNLERP+MicrosoftYaHei-Bold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6460" y="4668258"/>
            <a:ext cx="2126753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对违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章指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挥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令冒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险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作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等行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视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情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节轻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重，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给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予警告、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罚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款、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降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职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等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处罚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758565" y="4668258"/>
            <a:ext cx="2126753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无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证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上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岗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、酒后作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业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等行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，一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经发现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，立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即停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职检查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，并依法追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究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责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任。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97015" y="4668258"/>
            <a:ext cx="2190750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使用不合格的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劳动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防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护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用品或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等行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责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令立即改正，并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以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罚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款。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352915" y="4839708"/>
            <a:ext cx="2481708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擅自拆除、停用安全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施或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等行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责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令立即恢复，并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以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罚</a:t>
            </a:r>
            <a:r>
              <a:rPr sz="1500">
                <a:solidFill>
                  <a:srgbClr val="FFFDFD"/>
                </a:solidFill>
                <a:latin typeface="CPDAND+MS-UIGothic"/>
                <a:cs typeface="CPDAND+MS-UIGothic"/>
              </a:rPr>
              <a:t>款。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监</a:t>
            </a:r>
            <a:r>
              <a:rPr sz="3000">
                <a:solidFill>
                  <a:srgbClr val="00A5B2"/>
                </a:solidFill>
                <a:latin typeface="CPDAND+MS-UIGothic"/>
                <a:cs typeface="CPDAND+MS-UIGothic"/>
              </a:rPr>
              <a:t>督与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检查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9609" y="2219063"/>
            <a:ext cx="3505200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建立健全安全生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反</a:t>
            </a:r>
            <a:r>
              <a:rPr sz="1500">
                <a:solidFill>
                  <a:srgbClr val="000000"/>
                </a:solidFill>
                <a:latin typeface="CCWHCR+OWPGQD+MicrosoftYaHei"/>
                <a:cs typeface="CCWHCR+OWPGQD+MicrosoftYaHei"/>
              </a:rPr>
              <a:t>“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违</a:t>
            </a:r>
            <a:r>
              <a:rPr sz="1500">
                <a:solidFill>
                  <a:srgbClr val="000000"/>
                </a:solidFill>
                <a:latin typeface="CCWHCR+OWPGQD+MicrosoftYaHei"/>
                <a:cs typeface="CCWHCR+OWPGQD+MicrosoftYaHei"/>
              </a:rPr>
              <a:t>”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管理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制度，定期开展安全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隐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患排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查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237855" y="2219063"/>
            <a:ext cx="3577083" cy="76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加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日常巡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查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专项检查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对发现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的</a:t>
            </a:r>
          </a:p>
          <a:p>
            <a:pPr marL="0" marR="0">
              <a:lnSpc>
                <a:spcPts val="1562"/>
              </a:lnSpc>
              <a:spcBef>
                <a:spcPts val="59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CWHCR+OWPGQD+MicrosoftYaHei"/>
                <a:cs typeface="CCWHCR+OWPGQD+MicrosoftYaHei"/>
              </a:rPr>
              <a:t>“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违</a:t>
            </a:r>
            <a:r>
              <a:rPr sz="1500">
                <a:solidFill>
                  <a:srgbClr val="000000"/>
                </a:solidFill>
                <a:latin typeface="CCWHCR+OWPGQD+MicrosoftYaHei"/>
                <a:cs typeface="CCWHCR+OWPGQD+MicrosoftYaHei"/>
              </a:rPr>
              <a:t>”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制止、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纠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正和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处罚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67715" y="4397113"/>
            <a:ext cx="343160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鼓励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积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极参与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督与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工作，</a:t>
            </a:r>
          </a:p>
          <a:p>
            <a:pPr marL="0" marR="0">
              <a:lnSpc>
                <a:spcPts val="1562"/>
              </a:lnSpc>
              <a:spcBef>
                <a:spcPts val="59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对发现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的</a:t>
            </a:r>
            <a:r>
              <a:rPr sz="1500">
                <a:solidFill>
                  <a:srgbClr val="000000"/>
                </a:solidFill>
                <a:latin typeface="CCWHCR+OWPGQD+MicrosoftYaHei"/>
                <a:cs typeface="CCWHCR+OWPGQD+MicrosoftYaHei"/>
              </a:rPr>
              <a:t>“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违</a:t>
            </a:r>
            <a:r>
              <a:rPr sz="1500">
                <a:solidFill>
                  <a:srgbClr val="000000"/>
                </a:solidFill>
                <a:latin typeface="CCWHCR+OWPGQD+MicrosoftYaHei"/>
                <a:cs typeface="CCWHCR+OWPGQD+MicrosoftYaHei"/>
              </a:rPr>
              <a:t>”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时报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告，并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给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奖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励。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305165" y="4397113"/>
            <a:ext cx="365067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对监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督与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工作不力的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单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位或个人，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依法追究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责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任，并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给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予相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应处罚</a:t>
            </a:r>
            <a:r>
              <a:rPr sz="1500">
                <a:solidFill>
                  <a:srgbClr val="000000"/>
                </a:solidFill>
                <a:latin typeface="CPDAND+MS-UIGothic"/>
                <a:cs typeface="CPDAND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971540" y="2529195"/>
            <a:ext cx="2189633" cy="21306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877"/>
              </a:lnSpc>
              <a:spcBef>
                <a:spcPct val="0"/>
              </a:spcBef>
              <a:spcAft>
                <a:spcPct val="0"/>
              </a:spcAft>
            </a:pPr>
            <a:r>
              <a:rPr sz="6600">
                <a:solidFill>
                  <a:srgbClr val="00A5B2"/>
                </a:solidFill>
                <a:latin typeface="GKPUPC+BKSLWU+Arial-BoldMT"/>
                <a:cs typeface="GKPUPC+BKSLWU+Arial-BoldMT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96304" y="3541462"/>
            <a:ext cx="5915025" cy="2026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20"/>
              </a:lnSpc>
              <a:spcBef>
                <a:spcPct val="0"/>
              </a:spcBef>
              <a:spcAft>
                <a:spcPct val="0"/>
              </a:spcAft>
            </a:pPr>
            <a:r>
              <a:rPr sz="4050">
                <a:solidFill>
                  <a:srgbClr val="00A5B2"/>
                </a:solidFill>
                <a:latin typeface="CPDAND+MS-UIGothic"/>
                <a:cs typeface="CPDAND+MS-UIGothic"/>
              </a:rPr>
              <a:t>安全生</a:t>
            </a:r>
            <a:r>
              <a:rPr sz="4050">
                <a:solidFill>
                  <a:srgbClr val="00A5B2"/>
                </a:solidFill>
                <a:latin typeface="SimSun"/>
                <a:cs typeface="SimSun"/>
              </a:rPr>
              <a:t>产</a:t>
            </a:r>
            <a:r>
              <a:rPr sz="4050">
                <a:solidFill>
                  <a:srgbClr val="00A5B2"/>
                </a:solidFill>
                <a:latin typeface="CPDAND+MS-UIGothic"/>
                <a:cs typeface="CPDAND+MS-UIGothic"/>
              </a:rPr>
              <a:t>反</a:t>
            </a:r>
            <a:r>
              <a:rPr sz="4050">
                <a:solidFill>
                  <a:srgbClr val="00A5B2"/>
                </a:solidFill>
                <a:latin typeface="MVQSSF+JNLERP+MicrosoftYaHei-Bold"/>
                <a:cs typeface="MVQSSF+JNLERP+MicrosoftYaHei-Bold"/>
              </a:rPr>
              <a:t>“</a:t>
            </a:r>
            <a:r>
              <a:rPr sz="4050">
                <a:solidFill>
                  <a:srgbClr val="00A5B2"/>
                </a:solidFill>
                <a:latin typeface="CPDAND+MS-UIGothic"/>
                <a:cs typeface="CPDAND+MS-UIGothic"/>
              </a:rPr>
              <a:t>三</a:t>
            </a:r>
            <a:r>
              <a:rPr sz="4050">
                <a:solidFill>
                  <a:srgbClr val="00A5B2"/>
                </a:solidFill>
                <a:latin typeface="SimSun"/>
                <a:cs typeface="SimSun"/>
              </a:rPr>
              <a:t>违</a:t>
            </a:r>
            <a:r>
              <a:rPr sz="4050">
                <a:solidFill>
                  <a:srgbClr val="00A5B2"/>
                </a:solidFill>
                <a:latin typeface="MVQSSF+JNLERP+MicrosoftYaHei-Bold"/>
                <a:cs typeface="MVQSSF+JNLERP+MicrosoftYaHei-Bold"/>
              </a:rPr>
              <a:t>”</a:t>
            </a:r>
            <a:r>
              <a:rPr sz="4050">
                <a:solidFill>
                  <a:srgbClr val="00A5B2"/>
                </a:solidFill>
                <a:latin typeface="CPDAND+MS-UIGothic"/>
                <a:cs typeface="CPDAND+MS-UIGothic"/>
              </a:rPr>
              <a:t>管</a:t>
            </a:r>
          </a:p>
          <a:p>
            <a:pPr marL="0" marR="0">
              <a:lnSpc>
                <a:spcPts val="4050"/>
              </a:lnSpc>
              <a:spcBef>
                <a:spcPts val="1830"/>
              </a:spcBef>
              <a:spcAft>
                <a:spcPct val="0"/>
              </a:spcAft>
            </a:pPr>
            <a:r>
              <a:rPr sz="4050">
                <a:solidFill>
                  <a:srgbClr val="00A5B2"/>
                </a:solidFill>
                <a:latin typeface="CPDAND+MS-UIGothic"/>
                <a:cs typeface="CPDAND+MS-UIGothic"/>
              </a:rPr>
              <a:t>理</a:t>
            </a:r>
            <a:r>
              <a:rPr sz="4050">
                <a:solidFill>
                  <a:srgbClr val="00A5B2"/>
                </a:solidFill>
                <a:latin typeface="SimSun"/>
                <a:cs typeface="SimSun"/>
              </a:rPr>
              <a:t>规</a:t>
            </a:r>
            <a:r>
              <a:rPr sz="4050">
                <a:solidFill>
                  <a:srgbClr val="00A5B2"/>
                </a:solidFill>
                <a:latin typeface="CPDAND+MS-UIGothic"/>
                <a:cs typeface="CPDAND+MS-UIGothic"/>
              </a:rPr>
              <a:t>定</a:t>
            </a:r>
            <a:r>
              <a:rPr sz="4050">
                <a:solidFill>
                  <a:srgbClr val="00A5B2"/>
                </a:solidFill>
                <a:latin typeface="SimSun"/>
                <a:cs typeface="SimSun"/>
              </a:rPr>
              <a:t>实</a:t>
            </a:r>
            <a:r>
              <a:rPr sz="4050">
                <a:solidFill>
                  <a:srgbClr val="00A5B2"/>
                </a:solidFill>
                <a:latin typeface="CPDAND+MS-UIGothic"/>
                <a:cs typeface="CPDAND+MS-UIGothic"/>
              </a:rPr>
              <a:t>施与</a:t>
            </a:r>
            <a:r>
              <a:rPr sz="4050">
                <a:solidFill>
                  <a:srgbClr val="00A5B2"/>
                </a:solidFill>
                <a:latin typeface="SimSun"/>
                <a:cs typeface="SimSun"/>
              </a:rPr>
              <a:t>执</a:t>
            </a:r>
            <a:r>
              <a:rPr sz="4050">
                <a:solidFill>
                  <a:srgbClr val="00A5B2"/>
                </a:solidFill>
                <a:latin typeface="CPDAND+MS-UIGothic"/>
                <a:cs typeface="CPDAND+MS-UIGothic"/>
              </a:rPr>
              <a:t>行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https://d.book118.com/085223203211011114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2">
      <vt:lpstr>Arial</vt:lpstr>
      <vt:lpstr>Calibri</vt:lpstr>
      <vt:lpstr>OEDETD+OTPHEV+ArialMT</vt:lpstr>
      <vt:lpstr>Times New Roman</vt:lpstr>
      <vt:lpstr>CPDAND+MS-UIGothic</vt:lpstr>
      <vt:lpstr>SimSun</vt:lpstr>
      <vt:lpstr>CCWHCR+OWPGQD+MicrosoftYaHei</vt:lpstr>
      <vt:lpstr>MVQSSF+JNLERP+MicrosoftYaHei-Bold</vt:lpstr>
      <vt:lpstr>GKPUPC+BKSLWU+Arial-BoldMT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2024-09-21T16:36:49.363</cp:lastPrinted>
  <dcterms:created xsi:type="dcterms:W3CDTF">2024-09-21T08:36:49Z</dcterms:created>
  <dcterms:modified xsi:type="dcterms:W3CDTF">2024-09-21T08:36:50Z</dcterms:modified>
</cp:coreProperties>
</file>