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6" r:id="rId30"/>
  </p:sldIdLst>
  <p:sldSz cx="10030968" cy="7523226"/>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png"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D51C11-CC40-416C-9988-E78440264A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4FA4E-5133-4752-B7C2-FD4827CFD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DE76DE-D811-460B-AB5D-2E2BCB8D9C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D222AE-0BAA-4D5C-A066-F54BEA275A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4CF8E0-2EEA-4A83-B283-976E70FF2A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90E369-8A97-4D36-9AC3-EC699A8247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6D0E32-C444-4F40-9D82-2FCAB7D763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CFEEF-E6ED-4BD0-80C2-31F7347BF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D1B294-A26D-4E9E-909C-79EE1A6AB0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38AE58-9558-4E26-9C9C-2C3D62C29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7EDBAF-F5DF-4CC9-BCF8-3B622CE7C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pic>
        <p:nvPicPr>
          <p:cNvPr id="1026" name=""/>
          <p:cNvPicPr/>
          <p:nvPr/>
        </p:nvPicPr>
        <p:blipFill>
          <a:blip r:embed="rId2"/>
          <a:stretch>
            <a:fillRect/>
          </a:stretch>
        </p:blipFill>
        <p:spPr>
          <a:xfrm>
            <a:off x="0" y="2591333"/>
            <a:ext cx="10030968" cy="2175119"/>
          </a:xfrm>
          <a:prstGeom prst="rect">
            <a:avLst/>
          </a:prstGeom>
          <a:noFill/>
          <a:ln cap="flat">
            <a:noFill/>
            <a:prstDash val="solid"/>
            <a:miter lim="800000"/>
            <a:headEnd type="none" w="med" len="med"/>
            <a:tailEnd type="none" w="med" len="med"/>
          </a:ln>
        </p:spPr>
      </p:pic>
    </p:spTree>
  </p:cSld>
  <p:clrMap bg1="lt1" tx1="dk1" bg2="lt2" tx2="dk2" accent1="accent1" accent2="accent2" accent3="accent3" accent4="accent4" accent5="accent5" accent6="accent6" hlink="hlink" folHlink="folHlink"/>
  <p:sldLayoutIdLst>
    <p:sldLayoutId id="2147483660" r:id="rId1"/>
  </p:sldLayoutIdLst>
  <p:transition/>
  <p:timing/>
  <p:hf hdr="0"/>
  <p:txStyles>
    <p:titleStyle>
      <a:lvl1pPr marL="0" indent="0" algn="l" defTabSz="1003097" rtl="0" eaLnBrk="1" fontAlgn="base" hangingPunct="1">
        <a:lnSpc>
          <a:spcPct val="100000"/>
        </a:lnSpc>
        <a:spcBef>
          <a:spcPct val="0"/>
        </a:spcBef>
        <a:spcAft>
          <a:spcPct val="0"/>
        </a:spcAft>
        <a:buClrTx/>
        <a:buSzTx/>
        <a:buFontTx/>
        <a:buNone/>
        <a:defRPr kumimoji="0" sz="3072" b="0" i="0" u="none">
          <a:solidFill>
            <a:schemeClr val="bg1"/>
          </a:solidFill>
          <a:latin typeface="Arial" pitchFamily="34" charset="0"/>
          <a:ea typeface="黑体" charset="-122"/>
        </a:defRPr>
      </a:lvl1pPr>
    </p:titleStyle>
    <p:bodyStyle>
      <a:lvl1pPr marL="376161" indent="-376161" algn="l" defTabSz="1003097" rtl="0" eaLnBrk="1" fontAlgn="base" hangingPunct="1">
        <a:lnSpc>
          <a:spcPct val="100000"/>
        </a:lnSpc>
        <a:spcBef>
          <a:spcPct val="20000"/>
        </a:spcBef>
        <a:spcAft>
          <a:spcPct val="0"/>
        </a:spcAft>
        <a:buClrTx/>
        <a:buSzTx/>
        <a:buFontTx/>
        <a:buChar char="•"/>
        <a:defRPr kumimoji="0" sz="3510"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sz="3072"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sz="2633"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sz="2194"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sz="2194" b="0" i="0" u="none">
          <a:solidFill>
            <a:schemeClr val="tx1"/>
          </a:solidFill>
          <a:latin typeface="Arial" pitchFamily="34" charset="0"/>
          <a:ea typeface="宋体" charset="-122"/>
        </a:defRPr>
      </a:lvl5pPr>
    </p:bodyStyle>
    <p:otherStyle>
      <a:lvl1pPr marL="0"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1pPr>
      <a:lvl2pPr marL="501548"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2pPr>
      <a:lvl3pPr marL="1003097"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3pPr>
      <a:lvl4pPr marL="1504645"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4pPr>
      <a:lvl5pPr marL="2006194"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9" name=""/>
          <p:cNvSpPr/>
          <p:nvPr>
            <p:ph type="title"/>
          </p:nvPr>
        </p:nvSpPr>
        <p:spPr>
          <a:xfrm>
            <a:off x="501548" y="1234715"/>
            <a:ext cx="9027871" cy="701819"/>
          </a:xfrm>
          <a:prstGeom prst="rect">
            <a:avLst/>
          </a:prstGeom>
          <a:noFill/>
          <a:ln cap="flat">
            <a:noFill/>
            <a:prstDash val="solid"/>
            <a:miter lim="800000"/>
            <a:headEnd type="none" w="med" len="med"/>
            <a:tailEnd type="none" w="med" len="med"/>
          </a:ln>
        </p:spPr>
        <p:txBody>
          <a:bodyPr anchor="ctr" anchorCtr="0"/>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r>
              <a:t>标题为企业标准红色黑体字</a:t>
            </a:r>
          </a:p>
        </p:txBody>
      </p:sp>
      <p:sp>
        <p:nvSpPr>
          <p:cNvPr id="1030" name=""/>
          <p:cNvSpPr/>
          <p:nvPr>
            <p:ph type="body" idx="1"/>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r>
              <a:t>单击此处编辑内容文本样式</a:t>
            </a:r>
          </a:p>
          <a:p>
            <a:pPr lvl="1"/>
            <a:r>
              <a:t>第二级</a:t>
            </a:r>
          </a:p>
          <a:p>
            <a:pPr lvl="2"/>
            <a:r>
              <a:t>第三级</a:t>
            </a:r>
          </a:p>
          <a:p>
            <a:pPr lvl="3"/>
            <a:r>
              <a:t>第四级</a:t>
            </a:r>
          </a:p>
          <a:p>
            <a:pPr lvl="4"/>
            <a:r>
              <a:t>第五级</a:t>
            </a:r>
          </a:p>
        </p:txBody>
      </p:sp>
      <p:sp>
        <p:nvSpPr>
          <p:cNvPr id="1031" name=""/>
          <p:cNvSpPr/>
          <p:nvPr/>
        </p:nvSpPr>
        <p:spPr>
          <a:xfrm>
            <a:off x="1542958" y="444080"/>
            <a:ext cx="8488010" cy="473685"/>
          </a:xfrm>
          <a:prstGeom prst="rect">
            <a:avLst/>
          </a:prstGeom>
          <a:solidFill>
            <a:srgbClr val="CC0000"/>
          </a:solidFill>
          <a:ln cap="flat">
            <a:no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32" name=""/>
          <p:cNvPicPr/>
          <p:nvPr/>
        </p:nvPicPr>
        <p:blipFill>
          <a:blip r:embed="rId2"/>
          <a:stretch>
            <a:fillRect/>
          </a:stretch>
        </p:blipFill>
        <p:spPr>
          <a:xfrm>
            <a:off x="501548" y="167183"/>
            <a:ext cx="637384" cy="1027478"/>
          </a:xfrm>
          <a:prstGeom prst="rect">
            <a:avLst/>
          </a:prstGeom>
          <a:noFill/>
          <a:ln cap="flat">
            <a:noFill/>
            <a:prstDash val="solid"/>
            <a:miter lim="800000"/>
            <a:headEnd type="none" w="med" len="med"/>
            <a:tailEnd type="none" w="med" len="med"/>
          </a:ln>
        </p:spPr>
      </p:pic>
      <p:sp>
        <p:nvSpPr>
          <p:cNvPr id="1033" name=""/>
          <p:cNvSpPr/>
          <p:nvPr/>
        </p:nvSpPr>
        <p:spPr>
          <a:xfrm>
            <a:off x="5015485" y="522446"/>
            <a:ext cx="4461691" cy="334366"/>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1536">
                <a:solidFill>
                  <a:schemeClr val="bg1"/>
                </a:solidFill>
              </a:rPr>
              <a:t>DIZHICHEN  CONSULTING   启迪智慧 引领成功</a:t>
            </a:r>
          </a:p>
        </p:txBody>
      </p:sp>
      <p:sp>
        <p:nvSpPr>
          <p:cNvPr id="1034" name=""/>
          <p:cNvSpPr/>
          <p:nvPr/>
        </p:nvSpPr>
        <p:spPr>
          <a:xfrm>
            <a:off x="9675705" y="444080"/>
            <a:ext cx="355263" cy="473685"/>
          </a:xfrm>
          <a:prstGeom prst="rect">
            <a:avLst/>
          </a:prstGeom>
          <a:solidFill>
            <a:srgbClr val="DE3422"/>
          </a:solidFill>
          <a:ln cap="flat">
            <a:no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a:solidFill>
                <a:srgbClr val="FF0000"/>
              </a:solidFil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a:lvl1pPr marL="0" indent="0" algn="l" defTabSz="1003097" rtl="0" eaLnBrk="1" fontAlgn="base" hangingPunct="1">
        <a:lnSpc>
          <a:spcPct val="100000"/>
        </a:lnSpc>
        <a:spcBef>
          <a:spcPct val="0"/>
        </a:spcBef>
        <a:spcAft>
          <a:spcPct val="0"/>
        </a:spcAft>
        <a:buClrTx/>
        <a:buSzTx/>
        <a:buFontTx/>
        <a:buNone/>
        <a:defRPr kumimoji="0" sz="3072" b="0" i="0" u="none">
          <a:solidFill>
            <a:schemeClr val="tx1"/>
          </a:solidFill>
          <a:latin typeface="Arial" pitchFamily="34" charset="0"/>
          <a:ea typeface="黑体" charset="-122"/>
        </a:defRPr>
      </a:lvl1pPr>
    </p:titleStyle>
    <p:bodyStyle>
      <a:lvl1pPr marL="376161" indent="-376161" algn="l" defTabSz="1003097" rtl="0" eaLnBrk="1" fontAlgn="base" hangingPunct="1">
        <a:lnSpc>
          <a:spcPct val="100000"/>
        </a:lnSpc>
        <a:spcBef>
          <a:spcPct val="20000"/>
        </a:spcBef>
        <a:spcAft>
          <a:spcPct val="0"/>
        </a:spcAft>
        <a:buClrTx/>
        <a:buSzTx/>
        <a:buFontTx/>
        <a:buChar char="•"/>
        <a:defRPr kumimoji="0"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sz="1975" b="0" i="0" u="none">
          <a:solidFill>
            <a:schemeClr val="tx1"/>
          </a:solidFill>
          <a:latin typeface="Arial" pitchFamily="34" charset="0"/>
          <a:ea typeface="宋体" charset="-122"/>
        </a:defRPr>
      </a:lvl5pPr>
    </p:bodyStyle>
    <p:otherStyle>
      <a:lvl1pPr marL="0"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1pPr>
      <a:lvl2pPr marL="501548"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2pPr>
      <a:lvl3pPr marL="1003097"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3pPr>
      <a:lvl4pPr marL="1504645"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4pPr>
      <a:lvl5pPr marL="2006194" indent="0" algn="l" defTabSz="1003097" rtl="0" eaLnBrk="1" fontAlgn="base" hangingPunct="1">
        <a:lnSpc>
          <a:spcPct val="100000"/>
        </a:lnSpc>
        <a:spcBef>
          <a:spcPct val="0"/>
        </a:spcBef>
        <a:spcAft>
          <a:spcPct val="0"/>
        </a:spcAft>
        <a:buSzTx/>
        <a:buFont typeface="宋体" charset="-122"/>
        <a:buNone/>
        <a:defRPr kumimoji="0" sz="1975" b="0" i="0" u="none" baseline="0">
          <a:solidFill>
            <a:schemeClr val="tx1"/>
          </a:solidFill>
          <a:effectLst/>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3.png" /><Relationship Id="rId4" Type="http://schemas.openxmlformats.org/officeDocument/2006/relationships/vmlDrawing" Target="../drawings/vmlDrawing1.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52242030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nvSpPr>
        <p:spPr>
          <a:xfrm>
            <a:off x="3092881" y="3176473"/>
            <a:ext cx="6675122" cy="935617"/>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spcBef>
                <a:spcPct val="50000"/>
              </a:spcBef>
            </a:pPr>
            <a:r>
              <a:rPr sz="4727" b="1">
                <a:solidFill>
                  <a:srgbClr val="000000"/>
                </a:solidFill>
                <a:latin typeface="华文行楷" charset="-122"/>
                <a:ea typeface="华文行楷" charset="-122"/>
              </a:rPr>
              <a:t>整合推广运作实务</a:t>
            </a:r>
            <a:endParaRPr sz="4827" b="1">
              <a:solidFill>
                <a:schemeClr val="bg1"/>
              </a:solidFill>
              <a:latin typeface="华文行楷" charset="-122"/>
              <a:ea typeface="华文行楷" charset="-122"/>
            </a:endParaRPr>
          </a:p>
        </p:txBody>
      </p:sp>
      <p:sp>
        <p:nvSpPr>
          <p:cNvPr id="2051" name=""/>
          <p:cNvSpPr/>
          <p:nvPr/>
        </p:nvSpPr>
        <p:spPr>
          <a:xfrm>
            <a:off x="5346367" y="6018580"/>
            <a:ext cx="3873068" cy="228297"/>
          </a:xfrm>
          <a:prstGeom prst="rect">
            <a:avLst/>
          </a:prstGeom>
          <a:noFill/>
          <a:ln cap="flat">
            <a:noFill/>
            <a:prstDash val="solid"/>
            <a:miter lim="800000"/>
            <a:headEnd type="none" w="med" len="med"/>
            <a:tailEnd type="none" w="med" len="med"/>
          </a:ln>
        </p:spPr>
        <p:txBody>
          <a:bodyPr>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lnSpc>
                <a:spcPct val="50000"/>
              </a:lnSpc>
              <a:spcBef>
                <a:spcPct val="50000"/>
              </a:spcBef>
            </a:pPr>
            <a:r>
              <a:rPr sz="1575">
                <a:solidFill>
                  <a:srgbClr val="000110"/>
                </a:solidFill>
                <a:latin typeface="黑体" charset="-122"/>
                <a:ea typeface="黑体" charset="-122"/>
              </a:rPr>
              <a:t>  2022年1月</a:t>
            </a:r>
            <a:endParaRPr>
              <a:latin typeface="黑体" charset="-122"/>
              <a:ea typeface="黑体" charset="-122"/>
            </a:endParaRPr>
          </a:p>
        </p:txBody>
      </p:sp>
      <p:sp>
        <p:nvSpPr>
          <p:cNvPr id="2052" name=""/>
          <p:cNvSpPr/>
          <p:nvPr/>
        </p:nvSpPr>
        <p:spPr>
          <a:xfrm>
            <a:off x="2962271" y="4945824"/>
            <a:ext cx="6398225" cy="446959"/>
          </a:xfrm>
          <a:prstGeom prst="rect">
            <a:avLst/>
          </a:prstGeom>
          <a:noFill/>
          <a:ln w="38100" cap="flat">
            <a:noFill/>
            <a:prstDash val="solid"/>
            <a:miter lim="800000"/>
            <a:headEnd type="none" w="med" len="med"/>
            <a:tailEnd type="none" w="med" len="med"/>
          </a:ln>
        </p:spPr>
        <p:txBody>
          <a:bodyPr>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50000"/>
              </a:spcBef>
            </a:pPr>
            <a:r>
              <a:rPr sz="2333">
                <a:solidFill>
                  <a:srgbClr val="000110"/>
                </a:solidFill>
                <a:latin typeface="华文行楷" charset="-122"/>
                <a:ea typeface="华文行楷" charset="-122"/>
              </a:rPr>
              <a:t>资深咨询师：张博</a:t>
            </a:r>
            <a:r>
              <a:rPr sz="1894" b="1" u="sng">
                <a:solidFill>
                  <a:srgbClr val="000110"/>
                </a:solidFill>
              </a:rPr>
              <a:t>                </a:t>
            </a:r>
            <a:endParaRPr sz="2194" b="1" u="sng"/>
          </a:p>
        </p:txBody>
      </p:sp>
      <p:sp>
        <p:nvSpPr>
          <p:cNvPr id="2053" name="Text Box 10"/>
          <p:cNvSpPr/>
          <p:nvPr/>
        </p:nvSpPr>
        <p:spPr>
          <a:xfrm>
            <a:off x="705303" y="926471"/>
            <a:ext cx="5281613" cy="600990"/>
          </a:xfrm>
          <a:prstGeom prst="rect">
            <a:avLst/>
          </a:prstGeom>
          <a:noFill/>
          <a:ln w="38100" cap="flat">
            <a:noFill/>
            <a:prstDash val="solid"/>
            <a:miter lim="800000"/>
            <a:headEnd type="none" w="med" len="med"/>
            <a:tailEnd type="none" w="med" len="med"/>
          </a:ln>
        </p:spPr>
        <p:txBody>
          <a:bodyPr wrap="none">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r>
              <a:rPr sz="3310">
                <a:solidFill>
                  <a:srgbClr val="000110"/>
                </a:solidFill>
                <a:latin typeface="华文彩云" charset="-122"/>
                <a:ea typeface="华文彩云" charset="-122"/>
              </a:rPr>
              <a:t>滨农科技深度营销系列培训</a:t>
            </a:r>
            <a:endParaRPr sz="3510">
              <a:latin typeface="华文彩云" charset="-122"/>
              <a:ea typeface="华文彩云" charset="-122"/>
            </a:endParaRPr>
          </a:p>
        </p:txBody>
      </p:sp>
      <p:sp>
        <p:nvSpPr>
          <p:cNvPr id="2054"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第一页，共五十三页。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6"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前言</a:t>
            </a:r>
            <a:endParaRPr b="1"/>
          </a:p>
        </p:txBody>
      </p:sp>
      <p:sp>
        <p:nvSpPr>
          <p:cNvPr id="2057"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pPr>
            <a:r>
              <a:rPr b="1">
                <a:solidFill>
                  <a:srgbClr val="000110"/>
                </a:solidFill>
                <a:latin typeface="楷体" charset="-122"/>
                <a:ea typeface="楷体" charset="-122"/>
              </a:rPr>
              <a:t>整合推广的必要性</a:t>
            </a:r>
            <a:endParaRPr b="1">
              <a:latin typeface="楷体" charset="-122"/>
              <a:ea typeface="楷体" charset="-122"/>
            </a:endParaRPr>
          </a:p>
          <a:p>
            <a:pPr lvl="0">
              <a:lnSpc>
                <a:spcPct val="125000"/>
              </a:lnSpc>
            </a:pPr>
            <a:r>
              <a:rPr b="1">
                <a:solidFill>
                  <a:srgbClr val="000110"/>
                </a:solidFill>
                <a:latin typeface="楷体" charset="-122"/>
                <a:ea typeface="楷体" charset="-122"/>
              </a:rPr>
              <a:t>市场精耕细作需要</a:t>
            </a:r>
            <a:endParaRPr b="1">
              <a:latin typeface="楷体" charset="-122"/>
              <a:ea typeface="楷体" charset="-122"/>
            </a:endParaRPr>
          </a:p>
          <a:p>
            <a:pPr lvl="0">
              <a:lnSpc>
                <a:spcPct val="125000"/>
              </a:lnSpc>
            </a:pPr>
            <a:r>
              <a:rPr b="1">
                <a:solidFill>
                  <a:srgbClr val="000110"/>
                </a:solidFill>
                <a:latin typeface="楷体" charset="-122"/>
                <a:ea typeface="楷体" charset="-122"/>
              </a:rPr>
              <a:t>                      ——协同网络建设、提高网络质量</a:t>
            </a:r>
            <a:endParaRPr b="1">
              <a:latin typeface="楷体" charset="-122"/>
              <a:ea typeface="楷体" charset="-122"/>
            </a:endParaRPr>
          </a:p>
          <a:p>
            <a:pPr lvl="0">
              <a:lnSpc>
                <a:spcPct val="125000"/>
              </a:lnSpc>
            </a:pPr>
            <a:r>
              <a:rPr b="1">
                <a:solidFill>
                  <a:srgbClr val="000110"/>
                </a:solidFill>
                <a:latin typeface="楷体" charset="-122"/>
                <a:ea typeface="楷体" charset="-122"/>
              </a:rPr>
              <a:t>同质化超竞争状态创造系统差异化优势</a:t>
            </a:r>
            <a:endParaRPr b="1">
              <a:latin typeface="楷体" charset="-122"/>
              <a:ea typeface="楷体" charset="-122"/>
            </a:endParaRPr>
          </a:p>
          <a:p>
            <a:pPr lvl="0">
              <a:lnSpc>
                <a:spcPct val="125000"/>
              </a:lnSpc>
            </a:pPr>
            <a:r>
              <a:rPr b="1">
                <a:solidFill>
                  <a:srgbClr val="000110"/>
                </a:solidFill>
                <a:latin typeface="楷体" charset="-122"/>
                <a:ea typeface="楷体" charset="-122"/>
              </a:rPr>
              <a:t>                   ——应对价格战〔赊销〕、促销战</a:t>
            </a:r>
            <a:endParaRPr b="1">
              <a:latin typeface="楷体" charset="-122"/>
              <a:ea typeface="楷体" charset="-122"/>
            </a:endParaRPr>
          </a:p>
          <a:p>
            <a:pPr lvl="0">
              <a:lnSpc>
                <a:spcPct val="125000"/>
              </a:lnSpc>
            </a:pPr>
            <a:r>
              <a:rPr b="1">
                <a:solidFill>
                  <a:srgbClr val="000110"/>
                </a:solidFill>
                <a:latin typeface="楷体" charset="-122"/>
                <a:ea typeface="楷体" charset="-122"/>
              </a:rPr>
              <a:t>消费者主权时代逐步到来</a:t>
            </a:r>
            <a:endParaRPr b="1">
              <a:latin typeface="楷体" charset="-122"/>
              <a:ea typeface="楷体" charset="-122"/>
            </a:endParaRPr>
          </a:p>
          <a:p>
            <a:pPr lvl="0">
              <a:lnSpc>
                <a:spcPct val="125000"/>
              </a:lnSpc>
            </a:pPr>
            <a:r>
              <a:rPr b="1">
                <a:solidFill>
                  <a:srgbClr val="000110"/>
                </a:solidFill>
                <a:latin typeface="楷体" charset="-122"/>
                <a:ea typeface="楷体" charset="-122"/>
              </a:rPr>
              <a:t>                   ——专业性消费、品牌意识</a:t>
            </a:r>
            <a:endParaRPr b="1">
              <a:latin typeface="楷体" charset="-122"/>
              <a:ea typeface="楷体" charset="-122"/>
            </a:endParaRPr>
          </a:p>
        </p:txBody>
      </p:sp>
      <p:sp>
        <p:nvSpPr>
          <p:cNvPr id="2058"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第二页，共五十三页。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0" name=""/>
          <p:cNvSpPr/>
          <p:nvPr>
            <p:ph type="title" idx="4294967295"/>
          </p:nvPr>
        </p:nvSpPr>
        <p:spPr>
          <a:xfrm>
            <a:off x="501548" y="1234715"/>
            <a:ext cx="9027871" cy="701819"/>
          </a:xfrm>
          <a:prstGeom prst="rect">
            <a:avLst/>
          </a:prstGeom>
          <a:noFill/>
          <a:ln cap="flat">
            <a:noFill/>
            <a:prstDash val="solid"/>
            <a:miter lim="800000"/>
            <a:headEnd type="none" w="med" len="med"/>
            <a:tailEnd type="none" w="med" len="med"/>
          </a:ln>
        </p:spPr>
        <p:txBody>
          <a:bodyPr anchor="ctr" anchorCtr="0"/>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目录</a:t>
            </a:r>
            <a:endParaRPr b="1"/>
          </a:p>
        </p:txBody>
      </p:sp>
      <p:sp>
        <p:nvSpPr>
          <p:cNvPr id="2061" name=""/>
          <p:cNvSpPr/>
          <p:nvPr>
            <p:ph type="body" idx="4294967295"/>
          </p:nvPr>
        </p:nvSpPr>
        <p:spPr>
          <a:xfrm>
            <a:off x="2006194" y="2006194"/>
            <a:ext cx="7523226" cy="5099076"/>
          </a:xfrm>
          <a:prstGeom prst="rect">
            <a:avLst/>
          </a:prstGeom>
          <a:noFill/>
          <a:ln cap="flat">
            <a:noFill/>
            <a:prstDash val="solid"/>
            <a:miter lim="800000"/>
            <a:headEnd type="none" w="med" len="med"/>
            <a:tailEnd type="none" w="med" len="med"/>
          </a:ln>
        </p:spPr>
        <p:txBody>
          <a:bodyPr wrap="square"/>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gn="just">
              <a:lnSpc>
                <a:spcPct val="135000"/>
              </a:lnSpc>
              <a:buNone/>
            </a:pPr>
            <a:r>
              <a:rPr kumimoji="1" sz="2772" b="1">
                <a:solidFill>
                  <a:srgbClr val="FF0110"/>
                </a:solidFill>
                <a:latin typeface="华文行楷" charset="-122"/>
                <a:ea typeface="华文行楷" charset="-122"/>
              </a:rPr>
              <a:t>一、农资消费特性分析 </a:t>
            </a:r>
            <a:endParaRPr kumimoji="1" sz="3072" b="1">
              <a:solidFill>
                <a:srgbClr val="FF0000"/>
              </a:solidFill>
              <a:latin typeface="华文行楷" charset="-122"/>
              <a:ea typeface="华文行楷" charset="-122"/>
            </a:endParaRPr>
          </a:p>
          <a:p>
            <a:pPr lvl="0" algn="just">
              <a:lnSpc>
                <a:spcPct val="135000"/>
              </a:lnSpc>
              <a:buNone/>
            </a:pPr>
            <a:r>
              <a:rPr kumimoji="1" sz="2872" b="1">
                <a:solidFill>
                  <a:srgbClr val="FF0110"/>
                </a:solidFill>
                <a:latin typeface="华文行楷" charset="-122"/>
                <a:ea typeface="华文行楷" charset="-122"/>
              </a:rPr>
              <a:t>二、农资整合推广模式 </a:t>
            </a:r>
            <a:endParaRPr kumimoji="1" sz="3072" b="1">
              <a:solidFill>
                <a:srgbClr val="FF0000"/>
              </a:solidFill>
              <a:latin typeface="华文行楷" charset="-122"/>
              <a:ea typeface="华文行楷" charset="-122"/>
            </a:endParaRPr>
          </a:p>
          <a:p>
            <a:pPr lvl="0" algn="just">
              <a:lnSpc>
                <a:spcPct val="135000"/>
              </a:lnSpc>
              <a:buNone/>
            </a:pPr>
            <a:r>
              <a:rPr kumimoji="1" sz="2672" b="1">
                <a:solidFill>
                  <a:srgbClr val="FF0110"/>
                </a:solidFill>
                <a:latin typeface="华文行楷" charset="-122"/>
                <a:ea typeface="华文行楷" charset="-122"/>
              </a:rPr>
              <a:t>三、口碑营销传播</a:t>
            </a:r>
            <a:endParaRPr kumimoji="1" sz="3072" b="1">
              <a:solidFill>
                <a:srgbClr val="FF0000"/>
              </a:solidFill>
              <a:latin typeface="华文行楷" charset="-122"/>
              <a:ea typeface="华文行楷" charset="-122"/>
            </a:endParaRPr>
          </a:p>
          <a:p>
            <a:pPr lvl="0" algn="just">
              <a:lnSpc>
                <a:spcPct val="135000"/>
              </a:lnSpc>
              <a:buNone/>
            </a:pPr>
            <a:r>
              <a:rPr kumimoji="1" sz="2772" b="1">
                <a:solidFill>
                  <a:srgbClr val="FF0110"/>
                </a:solidFill>
                <a:latin typeface="华文行楷" charset="-122"/>
                <a:ea typeface="华文行楷" charset="-122"/>
              </a:rPr>
              <a:t>四、普惠制农化效劳 </a:t>
            </a:r>
            <a:endParaRPr kumimoji="1" sz="3072" b="1">
              <a:solidFill>
                <a:srgbClr val="FF0000"/>
              </a:solidFill>
              <a:latin typeface="华文行楷" charset="-122"/>
              <a:ea typeface="华文行楷" charset="-122"/>
            </a:endParaRPr>
          </a:p>
          <a:p>
            <a:pPr lvl="0" algn="just">
              <a:lnSpc>
                <a:spcPct val="135000"/>
              </a:lnSpc>
              <a:buNone/>
            </a:pPr>
            <a:r>
              <a:rPr kumimoji="1" sz="2872" b="1">
                <a:solidFill>
                  <a:srgbClr val="FF0110"/>
                </a:solidFill>
                <a:latin typeface="华文行楷" charset="-122"/>
                <a:ea typeface="华文行楷" charset="-122"/>
              </a:rPr>
              <a:t>五、终端生动化建设 </a:t>
            </a:r>
            <a:endParaRPr kumimoji="1" sz="3072" b="1">
              <a:solidFill>
                <a:srgbClr val="FF0000"/>
              </a:solidFill>
              <a:latin typeface="华文行楷" charset="-122"/>
              <a:ea typeface="华文行楷" charset="-122"/>
            </a:endParaRPr>
          </a:p>
          <a:p>
            <a:pPr lvl="0" algn="just">
              <a:lnSpc>
                <a:spcPct val="135000"/>
              </a:lnSpc>
              <a:buNone/>
            </a:pPr>
            <a:r>
              <a:rPr kumimoji="1" sz="2672" b="1">
                <a:solidFill>
                  <a:srgbClr val="FF0110"/>
                </a:solidFill>
                <a:latin typeface="华文行楷" charset="-122"/>
                <a:ea typeface="华文行楷" charset="-122"/>
              </a:rPr>
              <a:t>六、有效的农户促销 </a:t>
            </a:r>
            <a:endParaRPr kumimoji="1" sz="3072" b="1">
              <a:solidFill>
                <a:srgbClr val="FF0000"/>
              </a:solidFill>
              <a:latin typeface="华文行楷" charset="-122"/>
              <a:ea typeface="华文行楷" charset="-122"/>
            </a:endParaRPr>
          </a:p>
        </p:txBody>
      </p:sp>
      <p:sp>
        <p:nvSpPr>
          <p:cNvPr id="2062" name=""/>
          <p:cNvSpPr/>
          <p:nvPr/>
        </p:nvSpPr>
        <p:spPr>
          <a:xfrm>
            <a:off x="919506" y="2119391"/>
            <a:ext cx="710527" cy="471943"/>
          </a:xfrm>
          <a:prstGeom prst="rightArrow">
            <a:avLst>
              <a:gd name="adj1" fmla="val 50000"/>
              <a:gd name="adj2" fmla="val 37464"/>
            </a:avLst>
          </a:prstGeom>
          <a:solidFill>
            <a:srgbClr val="FF0000"/>
          </a:solidFill>
          <a:ln cap="flat">
            <a:solidFill>
              <a:srgbClr val="FF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75">
              <a:solidFill>
                <a:srgbClr val="000110"/>
              </a:solidFill>
            </a:endParaRPr>
          </a:p>
        </p:txBody>
      </p:sp>
      <p:sp>
        <p:nvSpPr>
          <p:cNvPr id="2063"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第三页，共五十三页。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65"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农村消费者行为特征</a:t>
            </a:r>
            <a:endParaRPr b="1"/>
          </a:p>
        </p:txBody>
      </p:sp>
      <p:sp>
        <p:nvSpPr>
          <p:cNvPr id="2066" name=""/>
          <p:cNvSpPr/>
          <p:nvPr>
            <p:ph type="body" idx="4294967295"/>
          </p:nvPr>
        </p:nvSpPr>
        <p:spPr>
          <a:xfrm>
            <a:off x="700078" y="2173376"/>
            <a:ext cx="9172415" cy="3887000"/>
          </a:xfrm>
          <a:prstGeom prst="rect">
            <a:avLst/>
          </a:prstGeom>
          <a:noFill/>
          <a:ln cap="flat">
            <a:noFill/>
            <a:prstDash val="solid"/>
            <a:miter lim="800000"/>
            <a:headEnd type="none" w="med" len="med"/>
            <a:tailEnd type="none" w="med" len="med"/>
          </a:ln>
        </p:spPr>
        <p:txBody>
          <a:bodyPr lIns="0" tIns="0" rIns="0" bIns="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80000"/>
              </a:lnSpc>
              <a:buFontTx/>
              <a:buAutoNum type="arabicPeriod"/>
            </a:pPr>
            <a:r>
              <a:rPr b="1">
                <a:solidFill>
                  <a:srgbClr val="000110"/>
                </a:solidFill>
                <a:latin typeface="楷体" charset="-122"/>
                <a:ea typeface="楷体" charset="-122"/>
              </a:rPr>
              <a:t>经验消费，“口碑效应〞</a:t>
            </a:r>
            <a:endParaRPr b="1">
              <a:latin typeface="楷体" charset="-122"/>
              <a:ea typeface="楷体" charset="-122"/>
            </a:endParaRPr>
          </a:p>
          <a:p>
            <a:pPr marL="501548" lvl="0" indent="-501548">
              <a:lnSpc>
                <a:spcPct val="180000"/>
              </a:lnSpc>
              <a:buFontTx/>
              <a:buAutoNum type="arabicPeriod"/>
            </a:pPr>
            <a:r>
              <a:rPr b="1">
                <a:solidFill>
                  <a:srgbClr val="000110"/>
                </a:solidFill>
                <a:latin typeface="楷体" charset="-122"/>
                <a:ea typeface="楷体" charset="-122"/>
              </a:rPr>
              <a:t>眼见为实，“典型示范〞</a:t>
            </a:r>
            <a:endParaRPr b="1">
              <a:latin typeface="楷体" charset="-122"/>
              <a:ea typeface="楷体" charset="-122"/>
            </a:endParaRPr>
          </a:p>
          <a:p>
            <a:pPr marL="501548" lvl="0" indent="-501548">
              <a:lnSpc>
                <a:spcPct val="180000"/>
              </a:lnSpc>
              <a:buFontTx/>
              <a:buAutoNum type="arabicPeriod"/>
            </a:pPr>
            <a:r>
              <a:rPr b="1">
                <a:solidFill>
                  <a:srgbClr val="000110"/>
                </a:solidFill>
                <a:latin typeface="楷体" charset="-122"/>
                <a:ea typeface="楷体" charset="-122"/>
              </a:rPr>
              <a:t>临门一脚，“小恩小惠〞</a:t>
            </a:r>
            <a:endParaRPr b="1">
              <a:latin typeface="楷体" charset="-122"/>
              <a:ea typeface="楷体" charset="-122"/>
            </a:endParaRPr>
          </a:p>
          <a:p>
            <a:pPr marL="501548" lvl="0" indent="-501548">
              <a:lnSpc>
                <a:spcPct val="180000"/>
              </a:lnSpc>
              <a:buFontTx/>
              <a:buAutoNum type="arabicPeriod"/>
            </a:pPr>
            <a:r>
              <a:rPr b="1">
                <a:solidFill>
                  <a:srgbClr val="000110"/>
                </a:solidFill>
                <a:latin typeface="楷体" charset="-122"/>
                <a:ea typeface="楷体" charset="-122"/>
              </a:rPr>
              <a:t>弊害趋利，吃“定心丸〞 </a:t>
            </a:r>
            <a:endParaRPr b="1">
              <a:latin typeface="楷体" charset="-122"/>
              <a:ea typeface="楷体" charset="-122"/>
            </a:endParaRPr>
          </a:p>
          <a:p>
            <a:pPr marL="501548" lvl="0" indent="-501548">
              <a:lnSpc>
                <a:spcPct val="180000"/>
              </a:lnSpc>
              <a:buFontTx/>
              <a:buAutoNum type="arabicPeriod"/>
            </a:pPr>
            <a:r>
              <a:rPr b="1">
                <a:solidFill>
                  <a:srgbClr val="000110"/>
                </a:solidFill>
                <a:latin typeface="楷体" charset="-122"/>
                <a:ea typeface="楷体" charset="-122"/>
              </a:rPr>
              <a:t>“专业化产品，非专业购置〞</a:t>
            </a:r>
            <a:endParaRPr b="1">
              <a:latin typeface="楷体" charset="-122"/>
              <a:ea typeface="楷体" charset="-122"/>
            </a:endParaRPr>
          </a:p>
        </p:txBody>
      </p:sp>
      <p:graphicFrame>
        <p:nvGraphicFramePr>
          <p:cNvPr id="2067" name=""/>
          <p:cNvGraphicFramePr>
            <a:graphicFrameLocks noChangeAspect="1"/>
          </p:cNvGraphicFramePr>
          <p:nvPr/>
        </p:nvGraphicFramePr>
        <p:xfrm>
          <a:off x="6436537" y="3657124"/>
          <a:ext cx="1933051" cy="2883903"/>
        </p:xfrm>
        <a:graphic>
          <a:graphicData uri="http://schemas.openxmlformats.org/presentationml/2006/ole">
            <mc:AlternateContent>
              <mc:Choice xmlns:v="urn:schemas-microsoft-com:vml" Requires="v">
                <p:oleObj spid="_x0000_s1038" name="BMP 图像" r:id="rId2" progId="Paint.Picture">
                  <p:embed/>
                </p:oleObj>
              </mc:Choice>
              <mc:Fallback>
                <p:oleObj name="BMP 图像" r:id="rId2" progId="Paint.Picture">
                  <p:embed/>
                  <p:pic>
                    <p:nvPicPr>
                      <p:cNvPr id="0" name="OLE substitute image"/>
                      <p:cNvPicPr/>
                      <p:nvPr/>
                    </p:nvPicPr>
                    <p:blipFill>
                      <a:blip r:embed="rId3"/>
                      <a:stretch>
                        <a:fillRect/>
                      </a:stretch>
                    </p:blipFill>
                    <p:spPr>
                      <a:xfrm>
                        <a:off x="6436537" y="3657124"/>
                        <a:ext cx="1933051" cy="2883903"/>
                      </a:xfrm>
                      <a:prstGeom prst="rect">
                        <a:avLst/>
                      </a:prstGeom>
                      <a:noFill/>
                      <a:ln>
                        <a:noFill/>
                        <a:miter lim="800000"/>
                      </a:ln>
                    </p:spPr>
                  </p:pic>
                </p:oleObj>
              </mc:Fallback>
            </mc:AlternateContent>
          </a:graphicData>
        </a:graphic>
      </p:graphicFrame>
      <p:sp>
        <p:nvSpPr>
          <p:cNvPr id="2068" name=""/>
          <p:cNvSpPr/>
          <p:nvPr/>
        </p:nvSpPr>
        <p:spPr>
          <a:xfrm>
            <a:off x="5266258" y="2507742"/>
            <a:ext cx="2089785" cy="1421054"/>
          </a:xfrm>
          <a:prstGeom prst="irregularSeal2">
            <a:avLst/>
          </a:prstGeom>
          <a:noFill/>
          <a:ln w="38100" cap="flat">
            <a:solidFill>
              <a:srgbClr val="FF0000"/>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772" b="1">
                <a:solidFill>
                  <a:srgbClr val="FF0110"/>
                </a:solidFill>
                <a:ea typeface="楷体" charset="-122"/>
              </a:rPr>
              <a:t>赊销</a:t>
            </a:r>
            <a:endParaRPr sz="3072" b="1">
              <a:solidFill>
                <a:srgbClr val="FF0000"/>
              </a:solidFill>
              <a:ea typeface="楷体" charset="-122"/>
            </a:endParaRPr>
          </a:p>
        </p:txBody>
      </p:sp>
      <p:sp>
        <p:nvSpPr>
          <p:cNvPr id="2069"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第四页，共五十三页。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71"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把握化肥消费心理与购置行为影响因素</a:t>
            </a:r>
            <a:endParaRPr b="1"/>
          </a:p>
        </p:txBody>
      </p:sp>
      <p:sp>
        <p:nvSpPr>
          <p:cNvPr id="2072" name=""/>
          <p:cNvSpPr/>
          <p:nvPr/>
        </p:nvSpPr>
        <p:spPr>
          <a:xfrm>
            <a:off x="5628487" y="2351008"/>
            <a:ext cx="1729298" cy="2142594"/>
          </a:xfrm>
          <a:prstGeom prst="rect">
            <a:avLst/>
          </a:prstGeom>
          <a:noFill/>
          <a:ln cap="flat">
            <a:noFill/>
            <a:prstDash val="solid"/>
            <a:miter lim="800000"/>
            <a:headEnd type="none" w="med" len="med"/>
            <a:tailEnd type="none" w="med" len="med"/>
          </a:ln>
        </p:spPr>
        <p:txBody>
          <a:bodyPr lIns="0" tIns="0" rIns="0" bIns="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6161" lvl="0" indent="-376161">
              <a:lnSpc>
                <a:spcPct val="135000"/>
              </a:lnSpc>
              <a:spcBef>
                <a:spcPct val="20000"/>
              </a:spcBef>
              <a:buAutoNum type="arabicPeriod" startAt="4"/>
            </a:pPr>
            <a:r>
              <a:rPr sz="2533" b="1">
                <a:solidFill>
                  <a:srgbClr val="000110"/>
                </a:solidFill>
                <a:ea typeface="楷体" charset="-122"/>
              </a:rPr>
              <a:t>质量及信誉保证</a:t>
            </a:r>
            <a:endParaRPr sz="2633" b="1">
              <a:ea typeface="楷体" charset="-122"/>
            </a:endParaRPr>
          </a:p>
          <a:p>
            <a:pPr marL="376161" lvl="0" indent="-376161">
              <a:lnSpc>
                <a:spcPct val="135000"/>
              </a:lnSpc>
              <a:spcBef>
                <a:spcPct val="20000"/>
              </a:spcBef>
              <a:buAutoNum type="arabicPeriod" startAt="4"/>
            </a:pPr>
            <a:r>
              <a:rPr sz="2533" b="1">
                <a:solidFill>
                  <a:srgbClr val="000110"/>
                </a:solidFill>
                <a:ea typeface="楷体" charset="-122"/>
              </a:rPr>
              <a:t>终端推荐与效劳</a:t>
            </a:r>
            <a:endParaRPr sz="2633" b="1">
              <a:ea typeface="楷体" charset="-122"/>
            </a:endParaRPr>
          </a:p>
        </p:txBody>
      </p:sp>
      <p:sp>
        <p:nvSpPr>
          <p:cNvPr id="2073" name=""/>
          <p:cNvSpPr/>
          <p:nvPr/>
        </p:nvSpPr>
        <p:spPr>
          <a:xfrm>
            <a:off x="4095979" y="5233170"/>
            <a:ext cx="1922602" cy="1470584"/>
          </a:xfrm>
          <a:prstGeom prst="rect">
            <a:avLst/>
          </a:prstGeom>
          <a:noFill/>
          <a:ln cap="flat">
            <a:noFill/>
            <a:prstDash val="solid"/>
            <a:miter lim="800000"/>
            <a:headEnd type="none" w="med" len="med"/>
            <a:tailEnd type="none" w="med" len="med"/>
          </a:ln>
        </p:spPr>
        <p:txBody>
          <a:bodyPr lIns="0" tIns="0" rIns="0" bIns="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6161" lvl="0" indent="-376161">
              <a:lnSpc>
                <a:spcPct val="135000"/>
              </a:lnSpc>
              <a:spcBef>
                <a:spcPct val="20000"/>
              </a:spcBef>
              <a:buAutoNum type="arabicPeriod" startAt="6"/>
            </a:pPr>
            <a:r>
              <a:rPr sz="2433" b="1">
                <a:solidFill>
                  <a:srgbClr val="000110"/>
                </a:solidFill>
                <a:ea typeface="楷体" charset="-122"/>
              </a:rPr>
              <a:t>广告宣传</a:t>
            </a:r>
            <a:endParaRPr sz="2633" b="1">
              <a:ea typeface="楷体" charset="-122"/>
            </a:endParaRPr>
          </a:p>
          <a:p>
            <a:pPr marL="376161" lvl="0" indent="-376161">
              <a:lnSpc>
                <a:spcPct val="135000"/>
              </a:lnSpc>
              <a:spcBef>
                <a:spcPct val="20000"/>
              </a:spcBef>
              <a:buAutoNum type="arabicPeriod" startAt="6"/>
            </a:pPr>
            <a:r>
              <a:rPr sz="2233" b="1">
                <a:solidFill>
                  <a:srgbClr val="000110"/>
                </a:solidFill>
                <a:ea typeface="楷体" charset="-122"/>
              </a:rPr>
              <a:t>品牌及企业名气</a:t>
            </a:r>
            <a:endParaRPr sz="2633" b="1">
              <a:ea typeface="楷体" charset="-122"/>
            </a:endParaRPr>
          </a:p>
        </p:txBody>
      </p:sp>
      <p:sp>
        <p:nvSpPr>
          <p:cNvPr id="2074" name=""/>
          <p:cNvSpPr/>
          <p:nvPr>
            <p:ph type="body" idx="4294967295"/>
          </p:nvPr>
        </p:nvSpPr>
        <p:spPr bwMode="auto">
          <a:xfrm>
            <a:off x="2507742" y="2561729"/>
            <a:ext cx="1990521" cy="1765764"/>
          </a:xfrm>
          <a:prstGeom prst="rect">
            <a:avLst/>
          </a:prstGeom>
          <a:noFill/>
          <a:ln cap="flat">
            <a:noFill/>
            <a:prstDash val="solid"/>
            <a:miter lim="800000"/>
            <a:headEnd type="none" w="med" len="med"/>
            <a:tailEnd type="none" w="med" len="med"/>
          </a:ln>
        </p:spPr>
        <p:txBody>
          <a:bodyPr rot="0" vert="horz" wrap="square" lIns="0" tIns="0" rIns="0" bIns="0" anchor="t" anchorCtr="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35000"/>
              </a:lnSpc>
              <a:buFontTx/>
              <a:buAutoNum type="arabicPeriod"/>
            </a:pPr>
            <a:r>
              <a:rPr b="1">
                <a:solidFill>
                  <a:srgbClr val="000110"/>
                </a:solidFill>
                <a:ea typeface="楷体" charset="-122"/>
              </a:rPr>
              <a:t>使用表现</a:t>
            </a:r>
            <a:endParaRPr b="1">
              <a:ea typeface="楷体" charset="-122"/>
            </a:endParaRPr>
          </a:p>
          <a:p>
            <a:pPr marL="501548" lvl="0" indent="-501548">
              <a:lnSpc>
                <a:spcPct val="135000"/>
              </a:lnSpc>
              <a:buFontTx/>
              <a:buAutoNum type="arabicPeriod"/>
            </a:pPr>
            <a:r>
              <a:rPr b="1">
                <a:solidFill>
                  <a:srgbClr val="000110"/>
                </a:solidFill>
                <a:ea typeface="楷体" charset="-122"/>
              </a:rPr>
              <a:t>用药习惯</a:t>
            </a:r>
            <a:endParaRPr b="1">
              <a:ea typeface="楷体" charset="-122"/>
            </a:endParaRPr>
          </a:p>
          <a:p>
            <a:pPr marL="501548" lvl="0" indent="-501548">
              <a:lnSpc>
                <a:spcPct val="135000"/>
              </a:lnSpc>
              <a:buFontTx/>
              <a:buAutoNum type="arabicPeriod"/>
            </a:pPr>
            <a:r>
              <a:rPr b="1">
                <a:solidFill>
                  <a:srgbClr val="000110"/>
                </a:solidFill>
                <a:ea typeface="楷体" charset="-122"/>
              </a:rPr>
              <a:t>折算价格</a:t>
            </a:r>
            <a:endParaRPr b="1">
              <a:ea typeface="楷体" charset="-122"/>
            </a:endParaRPr>
          </a:p>
        </p:txBody>
      </p:sp>
      <p:sp>
        <p:nvSpPr>
          <p:cNvPr id="2075" name=""/>
          <p:cNvSpPr/>
          <p:nvPr/>
        </p:nvSpPr>
        <p:spPr>
          <a:xfrm>
            <a:off x="4681119" y="2006194"/>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75">
              <a:solidFill>
                <a:srgbClr val="000110"/>
              </a:solidFill>
            </a:endParaRPr>
          </a:p>
        </p:txBody>
      </p:sp>
      <p:sp>
        <p:nvSpPr>
          <p:cNvPr id="2076" name=""/>
          <p:cNvSpPr/>
          <p:nvPr/>
        </p:nvSpPr>
        <p:spPr>
          <a:xfrm>
            <a:off x="2089785" y="2006194"/>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775">
              <a:solidFill>
                <a:srgbClr val="000110"/>
              </a:solidFill>
            </a:endParaRPr>
          </a:p>
        </p:txBody>
      </p:sp>
      <p:sp>
        <p:nvSpPr>
          <p:cNvPr id="2077" name=""/>
          <p:cNvSpPr/>
          <p:nvPr/>
        </p:nvSpPr>
        <p:spPr>
          <a:xfrm>
            <a:off x="3385452" y="4095979"/>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75">
              <a:solidFill>
                <a:srgbClr val="000110"/>
              </a:solidFill>
            </a:endParaRPr>
          </a:p>
        </p:txBody>
      </p:sp>
      <p:sp>
        <p:nvSpPr>
          <p:cNvPr id="2078" name=""/>
          <p:cNvSpPr/>
          <p:nvPr/>
        </p:nvSpPr>
        <p:spPr>
          <a:xfrm>
            <a:off x="3510839" y="2089785"/>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675">
                <a:solidFill>
                  <a:srgbClr val="000110"/>
                </a:solidFill>
              </a:rPr>
              <a:t>1</a:t>
            </a:r>
          </a:p>
        </p:txBody>
      </p:sp>
      <p:sp>
        <p:nvSpPr>
          <p:cNvPr id="2079" name=""/>
          <p:cNvSpPr/>
          <p:nvPr/>
        </p:nvSpPr>
        <p:spPr>
          <a:xfrm>
            <a:off x="6185764" y="2089785"/>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775">
                <a:solidFill>
                  <a:srgbClr val="000110"/>
                </a:solidFill>
              </a:rPr>
              <a:t>2</a:t>
            </a:r>
          </a:p>
        </p:txBody>
      </p:sp>
      <p:sp>
        <p:nvSpPr>
          <p:cNvPr id="2080" name=""/>
          <p:cNvSpPr/>
          <p:nvPr/>
        </p:nvSpPr>
        <p:spPr>
          <a:xfrm>
            <a:off x="4764710" y="4681119"/>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775">
                <a:solidFill>
                  <a:srgbClr val="000110"/>
                </a:solidFill>
              </a:rPr>
              <a:t>3</a:t>
            </a:r>
          </a:p>
        </p:txBody>
      </p:sp>
      <p:sp>
        <p:nvSpPr>
          <p:cNvPr id="2081"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第五页，共五十三页。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83"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把握化肥消费心理与购置行为影响因素-1</a:t>
            </a:r>
            <a:endParaRPr b="1"/>
          </a:p>
        </p:txBody>
      </p:sp>
      <p:sp>
        <p:nvSpPr>
          <p:cNvPr id="2084" name=""/>
          <p:cNvSpPr/>
          <p:nvPr>
            <p:ph type="body" idx="4294967295"/>
          </p:nvPr>
        </p:nvSpPr>
        <p:spPr bwMode="auto">
          <a:xfrm>
            <a:off x="2507742" y="2561729"/>
            <a:ext cx="1990521" cy="1765764"/>
          </a:xfrm>
          <a:prstGeom prst="rect">
            <a:avLst/>
          </a:prstGeom>
          <a:noFill/>
          <a:ln cap="flat">
            <a:noFill/>
            <a:prstDash val="solid"/>
            <a:miter lim="800000"/>
            <a:headEnd type="none" w="med" len="med"/>
            <a:tailEnd type="none" w="med" len="med"/>
          </a:ln>
        </p:spPr>
        <p:txBody>
          <a:bodyPr rot="0" vert="horz" wrap="square" lIns="0" tIns="0" rIns="0" bIns="0" anchor="t" anchorCtr="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35000"/>
              </a:lnSpc>
              <a:buFontTx/>
              <a:buAutoNum type="arabicPeriod"/>
            </a:pPr>
            <a:r>
              <a:rPr b="1">
                <a:solidFill>
                  <a:srgbClr val="000110"/>
                </a:solidFill>
                <a:ea typeface="楷体" charset="-122"/>
              </a:rPr>
              <a:t>使用表现</a:t>
            </a:r>
            <a:endParaRPr b="1">
              <a:ea typeface="楷体" charset="-122"/>
            </a:endParaRPr>
          </a:p>
          <a:p>
            <a:pPr marL="501548" lvl="0" indent="-501548">
              <a:lnSpc>
                <a:spcPct val="135000"/>
              </a:lnSpc>
              <a:buFontTx/>
              <a:buAutoNum type="arabicPeriod"/>
            </a:pPr>
            <a:r>
              <a:rPr b="1">
                <a:solidFill>
                  <a:srgbClr val="000110"/>
                </a:solidFill>
                <a:ea typeface="楷体" charset="-122"/>
              </a:rPr>
              <a:t>用药习惯</a:t>
            </a:r>
            <a:endParaRPr b="1">
              <a:ea typeface="楷体" charset="-122"/>
            </a:endParaRPr>
          </a:p>
          <a:p>
            <a:pPr marL="501548" lvl="0" indent="-501548">
              <a:lnSpc>
                <a:spcPct val="135000"/>
              </a:lnSpc>
              <a:buFontTx/>
              <a:buAutoNum type="arabicPeriod"/>
            </a:pPr>
            <a:r>
              <a:rPr b="1">
                <a:solidFill>
                  <a:srgbClr val="000110"/>
                </a:solidFill>
                <a:ea typeface="楷体" charset="-122"/>
              </a:rPr>
              <a:t>折算价格</a:t>
            </a:r>
            <a:endParaRPr b="1">
              <a:ea typeface="楷体" charset="-122"/>
            </a:endParaRPr>
          </a:p>
        </p:txBody>
      </p:sp>
      <p:sp>
        <p:nvSpPr>
          <p:cNvPr id="2085" name=""/>
          <p:cNvSpPr/>
          <p:nvPr/>
        </p:nvSpPr>
        <p:spPr>
          <a:xfrm>
            <a:off x="2089785" y="2006194"/>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75">
              <a:solidFill>
                <a:srgbClr val="000110"/>
              </a:solidFill>
            </a:endParaRPr>
          </a:p>
        </p:txBody>
      </p:sp>
      <p:sp>
        <p:nvSpPr>
          <p:cNvPr id="2086" name=""/>
          <p:cNvSpPr/>
          <p:nvPr/>
        </p:nvSpPr>
        <p:spPr>
          <a:xfrm>
            <a:off x="3510839" y="2089785"/>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875">
                <a:solidFill>
                  <a:srgbClr val="000110"/>
                </a:solidFill>
              </a:rPr>
              <a:t>1</a:t>
            </a:r>
          </a:p>
        </p:txBody>
      </p:sp>
      <p:sp>
        <p:nvSpPr>
          <p:cNvPr id="2087" name=""/>
          <p:cNvSpPr/>
          <p:nvPr/>
        </p:nvSpPr>
        <p:spPr>
          <a:xfrm>
            <a:off x="5684215" y="2173377"/>
            <a:ext cx="3009290" cy="1421054"/>
          </a:xfrm>
          <a:prstGeom prst="borderCallout1">
            <a:avLst>
              <a:gd name="adj1" fmla="val 8824"/>
              <a:gd name="adj2" fmla="val -2778"/>
              <a:gd name="adj3" fmla="val 50000"/>
              <a:gd name="adj4" fmla="val -42130"/>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994">
                <a:solidFill>
                  <a:srgbClr val="000110"/>
                </a:solidFill>
                <a:ea typeface="楷体" charset="-122"/>
              </a:rPr>
              <a:t>预防；</a:t>
            </a:r>
            <a:endParaRPr sz="2194">
              <a:ea typeface="楷体" charset="-122"/>
            </a:endParaRPr>
          </a:p>
          <a:p>
            <a:pPr lvl="0">
              <a:buChar char="•"/>
            </a:pPr>
            <a:r>
              <a:rPr sz="1994">
                <a:solidFill>
                  <a:srgbClr val="000110"/>
                </a:solidFill>
                <a:ea typeface="楷体" charset="-122"/>
              </a:rPr>
              <a:t>治病；</a:t>
            </a:r>
            <a:endParaRPr sz="2194">
              <a:ea typeface="楷体" charset="-122"/>
            </a:endParaRPr>
          </a:p>
          <a:p>
            <a:pPr lvl="0">
              <a:buChar char="•"/>
            </a:pPr>
            <a:r>
              <a:rPr sz="1794">
                <a:solidFill>
                  <a:srgbClr val="000110"/>
                </a:solidFill>
                <a:ea typeface="楷体" charset="-122"/>
              </a:rPr>
              <a:t>收获；</a:t>
            </a:r>
            <a:endParaRPr sz="2194">
              <a:ea typeface="楷体" charset="-122"/>
            </a:endParaRPr>
          </a:p>
          <a:p>
            <a:pPr lvl="0">
              <a:buChar char="•"/>
            </a:pPr>
            <a:r>
              <a:rPr sz="1894">
                <a:solidFill>
                  <a:srgbClr val="000110"/>
                </a:solidFill>
                <a:ea typeface="楷体" charset="-122"/>
              </a:rPr>
              <a:t>种植大户、邻里经验；</a:t>
            </a:r>
            <a:endParaRPr sz="2194">
              <a:ea typeface="楷体" charset="-122"/>
            </a:endParaRPr>
          </a:p>
        </p:txBody>
      </p:sp>
      <p:sp>
        <p:nvSpPr>
          <p:cNvPr id="2088" name=""/>
          <p:cNvSpPr/>
          <p:nvPr/>
        </p:nvSpPr>
        <p:spPr>
          <a:xfrm>
            <a:off x="5851398" y="4179570"/>
            <a:ext cx="2758516" cy="1086688"/>
          </a:xfrm>
          <a:prstGeom prst="borderCallout1">
            <a:avLst>
              <a:gd name="adj1" fmla="val 11537"/>
              <a:gd name="adj2" fmla="val -3032"/>
              <a:gd name="adj3" fmla="val -60255"/>
              <a:gd name="adj4" fmla="val -54042"/>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994">
                <a:solidFill>
                  <a:srgbClr val="000110"/>
                </a:solidFill>
                <a:ea typeface="楷体" charset="-122"/>
              </a:rPr>
              <a:t>农作物性质；</a:t>
            </a:r>
            <a:endParaRPr sz="2194">
              <a:ea typeface="楷体" charset="-122"/>
            </a:endParaRPr>
          </a:p>
          <a:p>
            <a:pPr lvl="0">
              <a:buChar char="•"/>
            </a:pPr>
            <a:r>
              <a:rPr sz="1894">
                <a:solidFill>
                  <a:srgbClr val="000110"/>
                </a:solidFill>
                <a:ea typeface="楷体" charset="-122"/>
              </a:rPr>
              <a:t>天气等自然状况；</a:t>
            </a:r>
            <a:endParaRPr sz="2194">
              <a:ea typeface="楷体" charset="-122"/>
            </a:endParaRPr>
          </a:p>
          <a:p>
            <a:pPr lvl="0">
              <a:buChar char="•"/>
            </a:pPr>
            <a:r>
              <a:rPr sz="1994">
                <a:solidFill>
                  <a:srgbClr val="000110"/>
                </a:solidFill>
                <a:ea typeface="楷体" charset="-122"/>
              </a:rPr>
              <a:t>当地习惯；</a:t>
            </a:r>
            <a:endParaRPr sz="2194">
              <a:ea typeface="楷体" charset="-122"/>
            </a:endParaRPr>
          </a:p>
        </p:txBody>
      </p:sp>
      <p:sp>
        <p:nvSpPr>
          <p:cNvPr id="2089" name=""/>
          <p:cNvSpPr/>
          <p:nvPr/>
        </p:nvSpPr>
        <p:spPr>
          <a:xfrm>
            <a:off x="4263161" y="5600624"/>
            <a:ext cx="3343656" cy="1086688"/>
          </a:xfrm>
          <a:prstGeom prst="borderCallout1">
            <a:avLst>
              <a:gd name="adj1" fmla="val 11537"/>
              <a:gd name="adj2" fmla="val -2500"/>
              <a:gd name="adj3" fmla="val -115384"/>
              <a:gd name="adj4" fmla="val -25833"/>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994">
                <a:solidFill>
                  <a:srgbClr val="000110"/>
                </a:solidFill>
                <a:ea typeface="楷体" charset="-122"/>
              </a:rPr>
              <a:t>历史同期价格；</a:t>
            </a:r>
            <a:endParaRPr sz="2194">
              <a:ea typeface="楷体" charset="-122"/>
            </a:endParaRPr>
          </a:p>
          <a:p>
            <a:pPr lvl="0">
              <a:buChar char="•"/>
            </a:pPr>
            <a:r>
              <a:rPr sz="2094">
                <a:solidFill>
                  <a:srgbClr val="000110"/>
                </a:solidFill>
                <a:ea typeface="楷体" charset="-122"/>
              </a:rPr>
              <a:t>产品绝对价格；</a:t>
            </a:r>
            <a:endParaRPr sz="2194">
              <a:ea typeface="楷体" charset="-122"/>
            </a:endParaRPr>
          </a:p>
          <a:p>
            <a:pPr lvl="0">
              <a:buChar char="•"/>
            </a:pPr>
            <a:r>
              <a:rPr sz="1894">
                <a:solidFill>
                  <a:srgbClr val="000110"/>
                </a:solidFill>
                <a:ea typeface="楷体" charset="-122"/>
              </a:rPr>
              <a:t>自混和复合价格比较；</a:t>
            </a:r>
            <a:endParaRPr sz="2194">
              <a:ea typeface="楷体" charset="-122"/>
            </a:endParaRPr>
          </a:p>
        </p:txBody>
      </p:sp>
      <p:sp>
        <p:nvSpPr>
          <p:cNvPr id="2090" name=""/>
          <p:cNvSpPr/>
          <p:nvPr/>
        </p:nvSpPr>
        <p:spPr>
          <a:xfrm>
            <a:off x="8442731" y="2925699"/>
            <a:ext cx="1337462" cy="1086688"/>
          </a:xfrm>
          <a:prstGeom prst="irregularSeal2">
            <a:avLst/>
          </a:prstGeom>
          <a:solidFill>
            <a:srgbClr val="FF0000"/>
          </a:solidFill>
          <a:ln w="38100" cap="flat">
            <a:solidFill>
              <a:srgbClr val="FF0000"/>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410" b="1">
                <a:solidFill>
                  <a:srgbClr val="000000"/>
                </a:solidFill>
              </a:rPr>
              <a:t>口碑</a:t>
            </a:r>
            <a:endParaRPr sz="3510" b="1">
              <a:solidFill>
                <a:schemeClr val="bg1"/>
              </a:solidFill>
            </a:endParaRPr>
          </a:p>
        </p:txBody>
      </p:sp>
      <p:sp>
        <p:nvSpPr>
          <p:cNvPr id="2091"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第六页，共五十三页。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93"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把握化肥消费心理与购置行为影响因素-2</a:t>
            </a:r>
            <a:endParaRPr b="1"/>
          </a:p>
        </p:txBody>
      </p:sp>
      <p:sp>
        <p:nvSpPr>
          <p:cNvPr id="2094" name=""/>
          <p:cNvSpPr/>
          <p:nvPr/>
        </p:nvSpPr>
        <p:spPr>
          <a:xfrm>
            <a:off x="5628487" y="2351007"/>
            <a:ext cx="1729298" cy="1973406"/>
          </a:xfrm>
          <a:prstGeom prst="rect">
            <a:avLst/>
          </a:prstGeom>
          <a:noFill/>
          <a:ln cap="flat">
            <a:noFill/>
            <a:prstDash val="solid"/>
            <a:miter lim="800000"/>
            <a:headEnd type="none" w="med" len="med"/>
            <a:tailEnd type="none" w="med" len="med"/>
          </a:ln>
        </p:spPr>
        <p:txBody>
          <a:bodyPr lIns="0" tIns="0" rIns="0" bIns="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6161" lvl="0" indent="-376161">
              <a:lnSpc>
                <a:spcPct val="135000"/>
              </a:lnSpc>
              <a:spcBef>
                <a:spcPct val="20000"/>
              </a:spcBef>
              <a:buAutoNum type="arabicPeriod" startAt="4"/>
            </a:pPr>
            <a:r>
              <a:rPr sz="2333" b="1">
                <a:solidFill>
                  <a:srgbClr val="000110"/>
                </a:solidFill>
                <a:ea typeface="楷体" charset="-122"/>
              </a:rPr>
              <a:t>质量及信誉保证</a:t>
            </a:r>
            <a:endParaRPr sz="2633" b="1">
              <a:ea typeface="楷体" charset="-122"/>
            </a:endParaRPr>
          </a:p>
          <a:p>
            <a:pPr marL="376161" lvl="0" indent="-376161">
              <a:lnSpc>
                <a:spcPct val="135000"/>
              </a:lnSpc>
              <a:spcBef>
                <a:spcPct val="20000"/>
              </a:spcBef>
              <a:buAutoNum type="arabicPeriod" startAt="4"/>
            </a:pPr>
            <a:r>
              <a:rPr sz="2333" b="1">
                <a:solidFill>
                  <a:srgbClr val="000110"/>
                </a:solidFill>
                <a:ea typeface="楷体" charset="-122"/>
              </a:rPr>
              <a:t>终端推荐与效劳</a:t>
            </a:r>
            <a:endParaRPr sz="2633" b="1">
              <a:ea typeface="楷体" charset="-122"/>
            </a:endParaRPr>
          </a:p>
        </p:txBody>
      </p:sp>
      <p:sp>
        <p:nvSpPr>
          <p:cNvPr id="2095" name=""/>
          <p:cNvSpPr/>
          <p:nvPr/>
        </p:nvSpPr>
        <p:spPr>
          <a:xfrm>
            <a:off x="4681119" y="2006194"/>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75">
              <a:solidFill>
                <a:srgbClr val="000110"/>
              </a:solidFill>
            </a:endParaRPr>
          </a:p>
        </p:txBody>
      </p:sp>
      <p:sp>
        <p:nvSpPr>
          <p:cNvPr id="2096" name=""/>
          <p:cNvSpPr/>
          <p:nvPr/>
        </p:nvSpPr>
        <p:spPr>
          <a:xfrm>
            <a:off x="6185764" y="2089785"/>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875">
                <a:solidFill>
                  <a:srgbClr val="000110"/>
                </a:solidFill>
              </a:rPr>
              <a:t>2</a:t>
            </a:r>
          </a:p>
        </p:txBody>
      </p:sp>
      <p:sp>
        <p:nvSpPr>
          <p:cNvPr id="2097" name=""/>
          <p:cNvSpPr/>
          <p:nvPr/>
        </p:nvSpPr>
        <p:spPr>
          <a:xfrm>
            <a:off x="1170280" y="2925699"/>
            <a:ext cx="2925699" cy="1421054"/>
          </a:xfrm>
          <a:prstGeom prst="borderCallout1">
            <a:avLst>
              <a:gd name="adj1" fmla="val 8824"/>
              <a:gd name="adj2" fmla="val 102856"/>
              <a:gd name="adj3" fmla="val -1963"/>
              <a:gd name="adj4" fmla="val 150954"/>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794">
                <a:solidFill>
                  <a:srgbClr val="000110"/>
                </a:solidFill>
                <a:ea typeface="楷体" charset="-122"/>
              </a:rPr>
              <a:t>产品外观形状；</a:t>
            </a:r>
            <a:endParaRPr sz="2194">
              <a:ea typeface="楷体" charset="-122"/>
            </a:endParaRPr>
          </a:p>
          <a:p>
            <a:pPr lvl="0">
              <a:buChar char="•"/>
            </a:pPr>
            <a:r>
              <a:rPr sz="1994">
                <a:solidFill>
                  <a:srgbClr val="000110"/>
                </a:solidFill>
                <a:ea typeface="楷体" charset="-122"/>
              </a:rPr>
              <a:t>相关技术资质证明；</a:t>
            </a:r>
            <a:endParaRPr sz="2194">
              <a:ea typeface="楷体" charset="-122"/>
            </a:endParaRPr>
          </a:p>
          <a:p>
            <a:pPr lvl="0">
              <a:buChar char="•"/>
            </a:pPr>
            <a:r>
              <a:rPr sz="1794">
                <a:solidFill>
                  <a:srgbClr val="000110"/>
                </a:solidFill>
                <a:ea typeface="楷体" charset="-122"/>
              </a:rPr>
              <a:t>企业实力、规模；</a:t>
            </a:r>
            <a:endParaRPr sz="2194">
              <a:ea typeface="楷体" charset="-122"/>
            </a:endParaRPr>
          </a:p>
          <a:p>
            <a:pPr lvl="0">
              <a:buChar char="•"/>
            </a:pPr>
            <a:r>
              <a:rPr sz="2094">
                <a:solidFill>
                  <a:srgbClr val="000110"/>
                </a:solidFill>
                <a:ea typeface="楷体" charset="-122"/>
              </a:rPr>
              <a:t>商家的信誉；</a:t>
            </a:r>
            <a:endParaRPr sz="2194">
              <a:ea typeface="楷体" charset="-122"/>
            </a:endParaRPr>
          </a:p>
        </p:txBody>
      </p:sp>
      <p:sp>
        <p:nvSpPr>
          <p:cNvPr id="2098" name=""/>
          <p:cNvSpPr/>
          <p:nvPr/>
        </p:nvSpPr>
        <p:spPr>
          <a:xfrm>
            <a:off x="2006194" y="5099076"/>
            <a:ext cx="3009290" cy="1755419"/>
          </a:xfrm>
          <a:prstGeom prst="borderCallout1">
            <a:avLst>
              <a:gd name="adj1" fmla="val 7144"/>
              <a:gd name="adj2" fmla="val 102778"/>
              <a:gd name="adj3" fmla="val -60319"/>
              <a:gd name="adj4" fmla="val 125926"/>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794">
                <a:solidFill>
                  <a:srgbClr val="000110"/>
                </a:solidFill>
                <a:ea typeface="楷体" charset="-122"/>
              </a:rPr>
              <a:t>终端说服；</a:t>
            </a:r>
            <a:endParaRPr sz="2194">
              <a:ea typeface="楷体" charset="-122"/>
            </a:endParaRPr>
          </a:p>
          <a:p>
            <a:pPr lvl="0">
              <a:buChar char="•"/>
            </a:pPr>
            <a:r>
              <a:rPr sz="1994">
                <a:solidFill>
                  <a:srgbClr val="000110"/>
                </a:solidFill>
                <a:ea typeface="楷体" charset="-122"/>
              </a:rPr>
              <a:t>客情、好处；</a:t>
            </a:r>
            <a:endParaRPr sz="2194">
              <a:ea typeface="楷体" charset="-122"/>
            </a:endParaRPr>
          </a:p>
          <a:p>
            <a:pPr lvl="0">
              <a:buChar char="•"/>
            </a:pPr>
            <a:r>
              <a:rPr sz="1794">
                <a:solidFill>
                  <a:srgbClr val="000110"/>
                </a:solidFill>
                <a:ea typeface="楷体" charset="-122"/>
              </a:rPr>
              <a:t>资金支持——赊销；</a:t>
            </a:r>
            <a:endParaRPr sz="2194">
              <a:ea typeface="楷体" charset="-122"/>
            </a:endParaRPr>
          </a:p>
          <a:p>
            <a:pPr lvl="0">
              <a:buChar char="•"/>
            </a:pPr>
            <a:r>
              <a:rPr sz="1894">
                <a:solidFill>
                  <a:srgbClr val="000110"/>
                </a:solidFill>
                <a:ea typeface="楷体" charset="-122"/>
              </a:rPr>
              <a:t>多品类供给；</a:t>
            </a:r>
            <a:endParaRPr sz="2194">
              <a:ea typeface="楷体" charset="-122"/>
            </a:endParaRPr>
          </a:p>
          <a:p>
            <a:pPr lvl="0">
              <a:buChar char="•"/>
            </a:pPr>
            <a:r>
              <a:rPr sz="1894">
                <a:solidFill>
                  <a:srgbClr val="000110"/>
                </a:solidFill>
                <a:ea typeface="楷体" charset="-122"/>
              </a:rPr>
              <a:t>农化效劳支持；</a:t>
            </a:r>
            <a:endParaRPr sz="2194">
              <a:ea typeface="楷体" charset="-122"/>
            </a:endParaRPr>
          </a:p>
        </p:txBody>
      </p:sp>
      <p:sp>
        <p:nvSpPr>
          <p:cNvPr id="2099"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第七页，共五十三页。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1"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把握化肥消费心理与购置行为影响因素-3</a:t>
            </a:r>
            <a:endParaRPr b="1"/>
          </a:p>
        </p:txBody>
      </p:sp>
      <p:sp>
        <p:nvSpPr>
          <p:cNvPr id="2102" name=""/>
          <p:cNvSpPr/>
          <p:nvPr/>
        </p:nvSpPr>
        <p:spPr>
          <a:xfrm>
            <a:off x="4095979" y="5233170"/>
            <a:ext cx="1922602" cy="1557476"/>
          </a:xfrm>
          <a:prstGeom prst="rect">
            <a:avLst/>
          </a:prstGeom>
          <a:noFill/>
          <a:ln cap="flat">
            <a:noFill/>
            <a:prstDash val="solid"/>
            <a:miter lim="800000"/>
            <a:headEnd type="none" w="med" len="med"/>
            <a:tailEnd type="none" w="med" len="med"/>
          </a:ln>
        </p:spPr>
        <p:txBody>
          <a:bodyPr lIns="0" tIns="0" rIns="0" bIns="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76161" lvl="0" indent="-376161">
              <a:lnSpc>
                <a:spcPct val="135000"/>
              </a:lnSpc>
              <a:spcBef>
                <a:spcPct val="20000"/>
              </a:spcBef>
              <a:buAutoNum type="arabicPeriod" startAt="6"/>
            </a:pPr>
            <a:r>
              <a:rPr sz="2433" b="1">
                <a:solidFill>
                  <a:srgbClr val="000110"/>
                </a:solidFill>
                <a:ea typeface="楷体" charset="-122"/>
              </a:rPr>
              <a:t>广告宣传</a:t>
            </a:r>
            <a:endParaRPr sz="2633" b="1">
              <a:ea typeface="楷体" charset="-122"/>
            </a:endParaRPr>
          </a:p>
          <a:p>
            <a:pPr marL="376161" lvl="0" indent="-376161">
              <a:lnSpc>
                <a:spcPct val="135000"/>
              </a:lnSpc>
              <a:spcBef>
                <a:spcPct val="20000"/>
              </a:spcBef>
              <a:buAutoNum type="arabicPeriod" startAt="6"/>
            </a:pPr>
            <a:r>
              <a:rPr sz="2433" b="1">
                <a:solidFill>
                  <a:srgbClr val="000110"/>
                </a:solidFill>
                <a:ea typeface="楷体" charset="-122"/>
              </a:rPr>
              <a:t>品牌及企业名气</a:t>
            </a:r>
            <a:endParaRPr sz="2633" b="1">
              <a:ea typeface="楷体" charset="-122"/>
            </a:endParaRPr>
          </a:p>
        </p:txBody>
      </p:sp>
      <p:sp>
        <p:nvSpPr>
          <p:cNvPr id="2103" name=""/>
          <p:cNvSpPr/>
          <p:nvPr/>
        </p:nvSpPr>
        <p:spPr>
          <a:xfrm>
            <a:off x="3385452" y="4095979"/>
            <a:ext cx="3260065" cy="3092882"/>
          </a:xfrm>
          <a:prstGeom prst="ellipse">
            <a:avLst/>
          </a:prstGeom>
          <a:noFill/>
          <a:ln w="38100" cap="flat">
            <a:solidFill>
              <a:srgbClr val="B2B2B2"/>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75">
              <a:solidFill>
                <a:srgbClr val="000110"/>
              </a:solidFill>
            </a:endParaRPr>
          </a:p>
        </p:txBody>
      </p:sp>
      <p:sp>
        <p:nvSpPr>
          <p:cNvPr id="2104" name=""/>
          <p:cNvSpPr/>
          <p:nvPr/>
        </p:nvSpPr>
        <p:spPr>
          <a:xfrm>
            <a:off x="4764710" y="4681119"/>
            <a:ext cx="417957" cy="501548"/>
          </a:xfrm>
          <a:prstGeom prst="diamond">
            <a:avLst/>
          </a:prstGeom>
          <a:noFill/>
          <a:ln w="38100" cap="flat">
            <a:solidFill>
              <a:srgbClr val="B2B2B2"/>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675">
                <a:solidFill>
                  <a:srgbClr val="000110"/>
                </a:solidFill>
              </a:rPr>
              <a:t>3</a:t>
            </a:r>
          </a:p>
        </p:txBody>
      </p:sp>
      <p:sp>
        <p:nvSpPr>
          <p:cNvPr id="2105" name=""/>
          <p:cNvSpPr/>
          <p:nvPr/>
        </p:nvSpPr>
        <p:spPr>
          <a:xfrm>
            <a:off x="1086688" y="2758516"/>
            <a:ext cx="2674925" cy="1421054"/>
          </a:xfrm>
          <a:prstGeom prst="borderCallout1">
            <a:avLst>
              <a:gd name="adj1" fmla="val 8824"/>
              <a:gd name="adj2" fmla="val 103125"/>
              <a:gd name="adj3" fmla="val 180394"/>
              <a:gd name="adj4" fmla="val 132815"/>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794">
                <a:solidFill>
                  <a:srgbClr val="000110"/>
                </a:solidFill>
                <a:ea typeface="楷体" charset="-122"/>
              </a:rPr>
              <a:t>电视、电台；</a:t>
            </a:r>
            <a:endParaRPr sz="2194">
              <a:ea typeface="楷体" charset="-122"/>
            </a:endParaRPr>
          </a:p>
          <a:p>
            <a:pPr lvl="0">
              <a:buChar char="•"/>
            </a:pPr>
            <a:r>
              <a:rPr sz="2094">
                <a:solidFill>
                  <a:srgbClr val="000110"/>
                </a:solidFill>
                <a:ea typeface="楷体" charset="-122"/>
              </a:rPr>
              <a:t>户外、车体；</a:t>
            </a:r>
            <a:endParaRPr sz="2194">
              <a:ea typeface="楷体" charset="-122"/>
            </a:endParaRPr>
          </a:p>
          <a:p>
            <a:pPr lvl="0">
              <a:buChar char="•"/>
            </a:pPr>
            <a:r>
              <a:rPr sz="1794">
                <a:solidFill>
                  <a:srgbClr val="000110"/>
                </a:solidFill>
                <a:ea typeface="楷体" charset="-122"/>
              </a:rPr>
              <a:t>店内广宣、陈列；</a:t>
            </a:r>
            <a:endParaRPr sz="2194">
              <a:ea typeface="楷体" charset="-122"/>
            </a:endParaRPr>
          </a:p>
          <a:p>
            <a:pPr lvl="0">
              <a:buChar char="•"/>
            </a:pPr>
            <a:r>
              <a:rPr sz="1994">
                <a:solidFill>
                  <a:srgbClr val="000110"/>
                </a:solidFill>
                <a:ea typeface="楷体" charset="-122"/>
              </a:rPr>
              <a:t>搅动活动；</a:t>
            </a:r>
            <a:endParaRPr sz="2194">
              <a:ea typeface="楷体" charset="-122"/>
            </a:endParaRPr>
          </a:p>
        </p:txBody>
      </p:sp>
      <p:sp>
        <p:nvSpPr>
          <p:cNvPr id="2106" name=""/>
          <p:cNvSpPr/>
          <p:nvPr/>
        </p:nvSpPr>
        <p:spPr>
          <a:xfrm>
            <a:off x="6352946" y="2842107"/>
            <a:ext cx="3427247" cy="1086688"/>
          </a:xfrm>
          <a:prstGeom prst="borderCallout1">
            <a:avLst>
              <a:gd name="adj1" fmla="val 11537"/>
              <a:gd name="adj2" fmla="val -2440"/>
              <a:gd name="adj3" fmla="val 293588"/>
              <a:gd name="adj4" fmla="val -17481"/>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2094">
                <a:solidFill>
                  <a:srgbClr val="000110"/>
                </a:solidFill>
                <a:ea typeface="楷体" charset="-122"/>
              </a:rPr>
              <a:t>广告时段、密度、频次；</a:t>
            </a:r>
            <a:endParaRPr sz="2194">
              <a:ea typeface="楷体" charset="-122"/>
            </a:endParaRPr>
          </a:p>
          <a:p>
            <a:pPr lvl="0">
              <a:buChar char="•"/>
            </a:pPr>
            <a:r>
              <a:rPr sz="1994">
                <a:solidFill>
                  <a:srgbClr val="000110"/>
                </a:solidFill>
                <a:ea typeface="楷体" charset="-122"/>
              </a:rPr>
              <a:t>有影响力的事件、报道；</a:t>
            </a:r>
            <a:endParaRPr sz="2194">
              <a:ea typeface="楷体" charset="-122"/>
            </a:endParaRPr>
          </a:p>
          <a:p>
            <a:pPr lvl="0">
              <a:buChar char="•"/>
            </a:pPr>
            <a:r>
              <a:rPr sz="2094">
                <a:solidFill>
                  <a:srgbClr val="000110"/>
                </a:solidFill>
                <a:ea typeface="楷体" charset="-122"/>
              </a:rPr>
              <a:t>明星、权威人物支持；</a:t>
            </a:r>
            <a:endParaRPr sz="2194">
              <a:ea typeface="楷体" charset="-122"/>
            </a:endParaRPr>
          </a:p>
        </p:txBody>
      </p:sp>
      <p:sp>
        <p:nvSpPr>
          <p:cNvPr id="2107"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第八页，共五十三页。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09"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目录</a:t>
            </a:r>
            <a:endParaRPr b="1"/>
          </a:p>
        </p:txBody>
      </p:sp>
      <p:sp>
        <p:nvSpPr>
          <p:cNvPr id="2110" name=""/>
          <p:cNvSpPr/>
          <p:nvPr>
            <p:ph type="body" idx="4294967295"/>
          </p:nvPr>
        </p:nvSpPr>
        <p:spPr>
          <a:xfrm>
            <a:off x="2006194" y="2006194"/>
            <a:ext cx="7523226" cy="5099076"/>
          </a:xfrm>
          <a:prstGeom prst="rect">
            <a:avLst/>
          </a:prstGeom>
          <a:noFill/>
          <a:ln cap="flat">
            <a:noFill/>
            <a:prstDash val="solid"/>
            <a:miter lim="800000"/>
            <a:headEnd type="none" w="med" len="med"/>
            <a:tailEnd type="none" w="med" len="med"/>
          </a:ln>
        </p:spPr>
        <p:txBody>
          <a:bodyPr wrap="square"/>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gn="just">
              <a:lnSpc>
                <a:spcPct val="135000"/>
              </a:lnSpc>
              <a:buNone/>
            </a:pPr>
            <a:r>
              <a:rPr kumimoji="1" sz="2672" b="1">
                <a:solidFill>
                  <a:srgbClr val="000110"/>
                </a:solidFill>
                <a:latin typeface="华文行楷" charset="-122"/>
                <a:ea typeface="华文行楷" charset="-122"/>
              </a:rPr>
              <a:t>一、农资消费特性分析 </a:t>
            </a:r>
            <a:endParaRPr kumimoji="1" sz="3072" b="1">
              <a:latin typeface="华文行楷" charset="-122"/>
              <a:ea typeface="华文行楷" charset="-122"/>
            </a:endParaRPr>
          </a:p>
          <a:p>
            <a:pPr lvl="0" algn="just">
              <a:lnSpc>
                <a:spcPct val="135000"/>
              </a:lnSpc>
              <a:buNone/>
            </a:pPr>
            <a:r>
              <a:rPr kumimoji="1" sz="2972" b="1">
                <a:solidFill>
                  <a:srgbClr val="000110"/>
                </a:solidFill>
                <a:latin typeface="华文行楷" charset="-122"/>
                <a:ea typeface="华文行楷" charset="-122"/>
              </a:rPr>
              <a:t>二、农资整合推广模式 </a:t>
            </a:r>
            <a:endParaRPr kumimoji="1" sz="3072" b="1">
              <a:latin typeface="华文行楷" charset="-122"/>
              <a:ea typeface="华文行楷" charset="-122"/>
            </a:endParaRPr>
          </a:p>
          <a:p>
            <a:pPr lvl="0" algn="just">
              <a:lnSpc>
                <a:spcPct val="135000"/>
              </a:lnSpc>
              <a:buNone/>
            </a:pPr>
            <a:r>
              <a:rPr kumimoji="1" sz="2672" b="1">
                <a:solidFill>
                  <a:srgbClr val="000110"/>
                </a:solidFill>
                <a:latin typeface="华文行楷" charset="-122"/>
                <a:ea typeface="华文行楷" charset="-122"/>
              </a:rPr>
              <a:t>三、口碑营销传播</a:t>
            </a:r>
            <a:endParaRPr kumimoji="1" sz="3072" b="1">
              <a:latin typeface="华文行楷" charset="-122"/>
              <a:ea typeface="华文行楷" charset="-122"/>
            </a:endParaRPr>
          </a:p>
          <a:p>
            <a:pPr lvl="0" algn="just">
              <a:lnSpc>
                <a:spcPct val="135000"/>
              </a:lnSpc>
              <a:buNone/>
            </a:pPr>
            <a:r>
              <a:rPr kumimoji="1" sz="2872" b="1">
                <a:solidFill>
                  <a:srgbClr val="000110"/>
                </a:solidFill>
                <a:latin typeface="华文行楷" charset="-122"/>
                <a:ea typeface="华文行楷" charset="-122"/>
              </a:rPr>
              <a:t>四、普惠制农化效劳 </a:t>
            </a:r>
            <a:endParaRPr kumimoji="1" sz="3072" b="1">
              <a:latin typeface="华文行楷" charset="-122"/>
              <a:ea typeface="华文行楷" charset="-122"/>
            </a:endParaRPr>
          </a:p>
          <a:p>
            <a:pPr lvl="0" algn="just">
              <a:lnSpc>
                <a:spcPct val="135000"/>
              </a:lnSpc>
              <a:buNone/>
            </a:pPr>
            <a:r>
              <a:rPr kumimoji="1" sz="2972" b="1">
                <a:solidFill>
                  <a:srgbClr val="000110"/>
                </a:solidFill>
                <a:latin typeface="华文行楷" charset="-122"/>
                <a:ea typeface="华文行楷" charset="-122"/>
              </a:rPr>
              <a:t>五、终端生动化建设 </a:t>
            </a:r>
            <a:endParaRPr kumimoji="1" sz="3072" b="1">
              <a:latin typeface="华文行楷" charset="-122"/>
              <a:ea typeface="华文行楷" charset="-122"/>
            </a:endParaRPr>
          </a:p>
          <a:p>
            <a:pPr lvl="0" algn="just">
              <a:lnSpc>
                <a:spcPct val="135000"/>
              </a:lnSpc>
              <a:buNone/>
            </a:pPr>
            <a:r>
              <a:rPr kumimoji="1" sz="2972" b="1">
                <a:solidFill>
                  <a:srgbClr val="000110"/>
                </a:solidFill>
                <a:latin typeface="华文行楷" charset="-122"/>
                <a:ea typeface="华文行楷" charset="-122"/>
              </a:rPr>
              <a:t>六、协同的促销运作</a:t>
            </a:r>
            <a:endParaRPr kumimoji="1" sz="3072" b="1">
              <a:latin typeface="华文行楷" charset="-122"/>
              <a:ea typeface="华文行楷" charset="-122"/>
            </a:endParaRPr>
          </a:p>
        </p:txBody>
      </p:sp>
      <p:sp>
        <p:nvSpPr>
          <p:cNvPr id="2111" name=""/>
          <p:cNvSpPr/>
          <p:nvPr/>
        </p:nvSpPr>
        <p:spPr>
          <a:xfrm>
            <a:off x="919506" y="2925699"/>
            <a:ext cx="710527" cy="471944"/>
          </a:xfrm>
          <a:prstGeom prst="rightArrow">
            <a:avLst>
              <a:gd name="adj1" fmla="val 50000"/>
              <a:gd name="adj2" fmla="val 37464"/>
            </a:avLst>
          </a:prstGeom>
          <a:solidFill>
            <a:srgbClr val="FF0000"/>
          </a:solidFill>
          <a:ln cap="flat">
            <a:solidFill>
              <a:srgbClr val="FF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875">
              <a:solidFill>
                <a:srgbClr val="000110"/>
              </a:solidFill>
            </a:endParaRPr>
          </a:p>
        </p:txBody>
      </p:sp>
      <p:sp>
        <p:nvSpPr>
          <p:cNvPr id="2112"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第九页，共五十三页。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4"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营销推广的根本内容</a:t>
            </a:r>
            <a:endParaRPr b="1"/>
          </a:p>
        </p:txBody>
      </p:sp>
      <p:sp>
        <p:nvSpPr>
          <p:cNvPr id="2115" name=""/>
          <p:cNvSpPr/>
          <p:nvPr>
            <p:ph type="body" idx="4294967295"/>
          </p:nvPr>
        </p:nvSpPr>
        <p:spPr>
          <a:xfrm>
            <a:off x="433631" y="2056697"/>
            <a:ext cx="9172414" cy="5063025"/>
          </a:xfrm>
          <a:prstGeom prst="rect">
            <a:avLst/>
          </a:prstGeom>
          <a:noFill/>
          <a:ln cap="flat">
            <a:noFill/>
            <a:prstDash val="solid"/>
            <a:miter lim="800000"/>
            <a:headEnd type="none" w="med" len="med"/>
            <a:tailEnd type="none" w="med" len="med"/>
          </a:ln>
        </p:spPr>
        <p:txBody>
          <a:bodyPr lIns="0" tIns="0" rIns="0" bIns="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pPr>
            <a:r>
              <a:rPr sz="2533" b="1">
                <a:solidFill>
                  <a:srgbClr val="000110"/>
                </a:solidFill>
                <a:latin typeface="楷体" charset="-122"/>
                <a:ea typeface="楷体" charset="-122"/>
              </a:rPr>
              <a:t>推广〔广义促销〕</a:t>
            </a:r>
            <a:endParaRPr sz="2633" b="1">
              <a:latin typeface="楷体" charset="-122"/>
              <a:ea typeface="楷体" charset="-122"/>
            </a:endParaRPr>
          </a:p>
          <a:p>
            <a:pPr lvl="0">
              <a:lnSpc>
                <a:spcPct val="125000"/>
              </a:lnSpc>
            </a:pPr>
            <a:r>
              <a:rPr sz="2233" b="1">
                <a:solidFill>
                  <a:srgbClr val="000110"/>
                </a:solidFill>
                <a:latin typeface="楷体" charset="-122"/>
                <a:ea typeface="楷体" charset="-122"/>
              </a:rPr>
              <a:t>   ——通常是指用以刺激消费者和经销商迅速和大量地购置某一特定产品的销售促进活动。</a:t>
            </a:r>
            <a:endParaRPr sz="2633" b="1">
              <a:latin typeface="楷体" charset="-122"/>
              <a:ea typeface="楷体" charset="-122"/>
            </a:endParaRPr>
          </a:p>
          <a:p>
            <a:pPr lvl="0">
              <a:lnSpc>
                <a:spcPct val="125000"/>
              </a:lnSpc>
            </a:pPr>
            <a:r>
              <a:rPr sz="2333" b="1">
                <a:solidFill>
                  <a:srgbClr val="000110"/>
                </a:solidFill>
                <a:latin typeface="楷体" charset="-122"/>
                <a:ea typeface="楷体" charset="-122"/>
              </a:rPr>
              <a:t>按照性质的划分：</a:t>
            </a:r>
            <a:endParaRPr sz="2633" b="1">
              <a:latin typeface="楷体" charset="-122"/>
              <a:ea typeface="楷体" charset="-122"/>
            </a:endParaRPr>
          </a:p>
          <a:p>
            <a:pPr lvl="0">
              <a:lnSpc>
                <a:spcPct val="125000"/>
              </a:lnSpc>
            </a:pPr>
            <a:r>
              <a:rPr sz="2433" b="1">
                <a:solidFill>
                  <a:srgbClr val="000110"/>
                </a:solidFill>
                <a:latin typeface="楷体" charset="-122"/>
                <a:ea typeface="楷体" charset="-122"/>
              </a:rPr>
              <a:t>广告；</a:t>
            </a:r>
            <a:endParaRPr sz="2633" b="1">
              <a:latin typeface="楷体" charset="-122"/>
              <a:ea typeface="楷体" charset="-122"/>
            </a:endParaRPr>
          </a:p>
          <a:p>
            <a:pPr lvl="0">
              <a:lnSpc>
                <a:spcPct val="125000"/>
              </a:lnSpc>
            </a:pPr>
            <a:r>
              <a:rPr sz="2433" b="1">
                <a:solidFill>
                  <a:srgbClr val="000110"/>
                </a:solidFill>
                <a:latin typeface="楷体" charset="-122"/>
                <a:ea typeface="楷体" charset="-122"/>
              </a:rPr>
              <a:t>销售促进〔狭义促销〕；</a:t>
            </a:r>
            <a:endParaRPr sz="2633" b="1">
              <a:latin typeface="楷体" charset="-122"/>
              <a:ea typeface="楷体" charset="-122"/>
            </a:endParaRPr>
          </a:p>
          <a:p>
            <a:pPr lvl="0">
              <a:lnSpc>
                <a:spcPct val="125000"/>
              </a:lnSpc>
            </a:pPr>
            <a:r>
              <a:rPr sz="2233" b="1">
                <a:solidFill>
                  <a:srgbClr val="000110"/>
                </a:solidFill>
                <a:latin typeface="楷体" charset="-122"/>
                <a:ea typeface="楷体" charset="-122"/>
              </a:rPr>
              <a:t>促通：针对渠道成员</a:t>
            </a:r>
            <a:endParaRPr sz="2633" b="1">
              <a:latin typeface="楷体" charset="-122"/>
              <a:ea typeface="楷体" charset="-122"/>
            </a:endParaRPr>
          </a:p>
          <a:p>
            <a:pPr lvl="0">
              <a:lnSpc>
                <a:spcPct val="125000"/>
              </a:lnSpc>
            </a:pPr>
            <a:r>
              <a:rPr sz="2333" b="1">
                <a:solidFill>
                  <a:srgbClr val="000110"/>
                </a:solidFill>
                <a:latin typeface="楷体" charset="-122"/>
                <a:ea typeface="楷体" charset="-122"/>
              </a:rPr>
              <a:t>促消：针对消费者</a:t>
            </a:r>
            <a:endParaRPr sz="2633" b="1">
              <a:latin typeface="楷体" charset="-122"/>
              <a:ea typeface="楷体" charset="-122"/>
            </a:endParaRPr>
          </a:p>
          <a:p>
            <a:pPr lvl="0">
              <a:lnSpc>
                <a:spcPct val="125000"/>
              </a:lnSpc>
            </a:pPr>
            <a:r>
              <a:rPr sz="2433" b="1">
                <a:solidFill>
                  <a:srgbClr val="000110"/>
                </a:solidFill>
                <a:latin typeface="楷体" charset="-122"/>
                <a:ea typeface="楷体" charset="-122"/>
              </a:rPr>
              <a:t>人员推销；</a:t>
            </a:r>
            <a:endParaRPr sz="2633" b="1">
              <a:latin typeface="楷体" charset="-122"/>
              <a:ea typeface="楷体" charset="-122"/>
            </a:endParaRPr>
          </a:p>
          <a:p>
            <a:pPr lvl="0">
              <a:lnSpc>
                <a:spcPct val="125000"/>
              </a:lnSpc>
            </a:pPr>
            <a:r>
              <a:rPr sz="2433" b="1">
                <a:solidFill>
                  <a:srgbClr val="000110"/>
                </a:solidFill>
                <a:latin typeface="楷体" charset="-122"/>
                <a:ea typeface="楷体" charset="-122"/>
              </a:rPr>
              <a:t>公共关系；</a:t>
            </a:r>
            <a:endParaRPr sz="2633" b="1">
              <a:latin typeface="楷体" charset="-122"/>
              <a:ea typeface="楷体" charset="-122"/>
            </a:endParaRPr>
          </a:p>
        </p:txBody>
      </p:sp>
      <p:sp>
        <p:nvSpPr>
          <p:cNvPr id="2116"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第十页，共五十三页。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18"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一般营销推广的困境和难题</a:t>
            </a:r>
            <a:endParaRPr b="1"/>
          </a:p>
        </p:txBody>
      </p:sp>
      <p:sp>
        <p:nvSpPr>
          <p:cNvPr id="2119"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pPr>
            <a:r>
              <a:rPr b="1">
                <a:solidFill>
                  <a:srgbClr val="000110"/>
                </a:solidFill>
                <a:ea typeface="楷体" charset="-122"/>
              </a:rPr>
              <a:t>单一广告、广宣形成的销售势能转化销量能力有限</a:t>
            </a:r>
            <a:endParaRPr b="1">
              <a:ea typeface="楷体" charset="-122"/>
            </a:endParaRPr>
          </a:p>
          <a:p>
            <a:pPr lvl="0">
              <a:lnSpc>
                <a:spcPct val="125000"/>
              </a:lnSpc>
            </a:pPr>
            <a:r>
              <a:rPr b="1">
                <a:solidFill>
                  <a:srgbClr val="000110"/>
                </a:solidFill>
                <a:ea typeface="楷体" charset="-122"/>
              </a:rPr>
              <a:t>竞争对手模仿</a:t>
            </a:r>
            <a:endParaRPr b="1">
              <a:ea typeface="楷体" charset="-122"/>
            </a:endParaRPr>
          </a:p>
          <a:p>
            <a:pPr lvl="0">
              <a:lnSpc>
                <a:spcPct val="125000"/>
              </a:lnSpc>
            </a:pPr>
            <a:r>
              <a:rPr b="1">
                <a:solidFill>
                  <a:srgbClr val="000110"/>
                </a:solidFill>
                <a:ea typeface="楷体" charset="-122"/>
              </a:rPr>
              <a:t>终端拦截</a:t>
            </a:r>
            <a:endParaRPr b="1">
              <a:ea typeface="楷体" charset="-122"/>
            </a:endParaRPr>
          </a:p>
          <a:p>
            <a:pPr lvl="0">
              <a:lnSpc>
                <a:spcPct val="125000"/>
              </a:lnSpc>
            </a:pPr>
            <a:r>
              <a:rPr b="1">
                <a:solidFill>
                  <a:srgbClr val="000110"/>
                </a:solidFill>
                <a:ea typeface="楷体" charset="-122"/>
              </a:rPr>
              <a:t>消费者接触频率缺乏、力量有限、持久性弱</a:t>
            </a:r>
            <a:endParaRPr b="1">
              <a:ea typeface="楷体" charset="-122"/>
            </a:endParaRPr>
          </a:p>
          <a:p>
            <a:pPr lvl="0">
              <a:lnSpc>
                <a:spcPct val="125000"/>
              </a:lnSpc>
            </a:pPr>
            <a:r>
              <a:rPr b="1">
                <a:solidFill>
                  <a:srgbClr val="000110"/>
                </a:solidFill>
                <a:ea typeface="楷体" charset="-122"/>
              </a:rPr>
              <a:t>单一的终端外宣传推广、农化效劳难以在面上展开，形成普遍气氛；</a:t>
            </a:r>
            <a:endParaRPr b="1">
              <a:ea typeface="楷体" charset="-122"/>
            </a:endParaRPr>
          </a:p>
          <a:p>
            <a:pPr lvl="0">
              <a:lnSpc>
                <a:spcPct val="125000"/>
              </a:lnSpc>
            </a:pPr>
            <a:r>
              <a:rPr b="1">
                <a:solidFill>
                  <a:srgbClr val="000110"/>
                </a:solidFill>
                <a:ea typeface="楷体" charset="-122"/>
              </a:rPr>
              <a:t>单一的渠道、消费者促销缺乏品牌传播支持，力度大、效果弱；</a:t>
            </a:r>
            <a:endParaRPr b="1">
              <a:ea typeface="楷体" charset="-122"/>
            </a:endParaRPr>
          </a:p>
        </p:txBody>
      </p:sp>
      <p:sp>
        <p:nvSpPr>
          <p:cNvPr id="2120"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第十一页，共五十三页。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22"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整合推广模式——“营销太极图〞</a:t>
            </a:r>
            <a:endParaRPr b="1"/>
          </a:p>
        </p:txBody>
      </p:sp>
      <p:grpSp>
        <p:nvGrpSpPr>
          <p:cNvPr id="2123" name=""/>
          <p:cNvGrpSpPr/>
          <p:nvPr/>
        </p:nvGrpSpPr>
        <p:grpSpPr>
          <a:xfrm>
            <a:off x="3427249" y="2925700"/>
            <a:ext cx="3176472" cy="3092882"/>
            <a:chOff x="2387" y="2035"/>
            <a:chExt cx="1310" cy="1311"/>
          </a:xfrm>
        </p:grpSpPr>
        <p:sp>
          <p:nvSpPr>
            <p:cNvPr id="2124" name=""/>
            <p:cNvSpPr/>
            <p:nvPr/>
          </p:nvSpPr>
          <p:spPr bwMode="auto">
            <a:xfrm>
              <a:off x="2707" y="2035"/>
              <a:ext cx="989" cy="1311"/>
            </a:xfrm>
            <a:custGeom>
              <a:rect l="l" t="t" r="r" b="b"/>
              <a:pathLst>
                <a:path w="902" h="1195">
                  <a:moveTo>
                    <a:pt x="345" y="1192"/>
                  </a:moveTo>
                  <a:cubicBezTo>
                    <a:pt x="347" y="1189"/>
                    <a:pt x="378" y="1185"/>
                    <a:pt x="399" y="1177"/>
                  </a:cubicBezTo>
                  <a:cubicBezTo>
                    <a:pt x="420" y="1169"/>
                    <a:pt x="450" y="1154"/>
                    <a:pt x="471" y="1141"/>
                  </a:cubicBezTo>
                  <a:cubicBezTo>
                    <a:pt x="492" y="1128"/>
                    <a:pt x="505" y="1118"/>
                    <a:pt x="522" y="1099"/>
                  </a:cubicBezTo>
                  <a:cubicBezTo>
                    <a:pt x="539" y="1080"/>
                    <a:pt x="560" y="1052"/>
                    <a:pt x="573" y="1027"/>
                  </a:cubicBezTo>
                  <a:cubicBezTo>
                    <a:pt x="586" y="1002"/>
                    <a:pt x="595" y="976"/>
                    <a:pt x="600" y="949"/>
                  </a:cubicBezTo>
                  <a:cubicBezTo>
                    <a:pt x="605" y="922"/>
                    <a:pt x="607" y="896"/>
                    <a:pt x="603" y="868"/>
                  </a:cubicBezTo>
                  <a:cubicBezTo>
                    <a:pt x="599" y="840"/>
                    <a:pt x="586" y="806"/>
                    <a:pt x="576" y="781"/>
                  </a:cubicBezTo>
                  <a:cubicBezTo>
                    <a:pt x="566" y="756"/>
                    <a:pt x="558" y="738"/>
                    <a:pt x="543" y="718"/>
                  </a:cubicBezTo>
                  <a:cubicBezTo>
                    <a:pt x="528" y="698"/>
                    <a:pt x="504" y="676"/>
                    <a:pt x="486" y="661"/>
                  </a:cubicBezTo>
                  <a:cubicBezTo>
                    <a:pt x="468" y="646"/>
                    <a:pt x="458" y="640"/>
                    <a:pt x="438" y="631"/>
                  </a:cubicBezTo>
                  <a:cubicBezTo>
                    <a:pt x="418" y="622"/>
                    <a:pt x="388" y="610"/>
                    <a:pt x="366" y="604"/>
                  </a:cubicBezTo>
                  <a:cubicBezTo>
                    <a:pt x="344" y="598"/>
                    <a:pt x="328" y="600"/>
                    <a:pt x="306" y="598"/>
                  </a:cubicBezTo>
                  <a:cubicBezTo>
                    <a:pt x="284" y="596"/>
                    <a:pt x="261" y="595"/>
                    <a:pt x="237" y="589"/>
                  </a:cubicBezTo>
                  <a:cubicBezTo>
                    <a:pt x="213" y="583"/>
                    <a:pt x="184" y="574"/>
                    <a:pt x="162" y="562"/>
                  </a:cubicBezTo>
                  <a:cubicBezTo>
                    <a:pt x="140" y="550"/>
                    <a:pt x="122" y="538"/>
                    <a:pt x="102" y="520"/>
                  </a:cubicBezTo>
                  <a:cubicBezTo>
                    <a:pt x="82" y="502"/>
                    <a:pt x="58" y="483"/>
                    <a:pt x="42" y="457"/>
                  </a:cubicBezTo>
                  <a:cubicBezTo>
                    <a:pt x="26" y="431"/>
                    <a:pt x="12" y="396"/>
                    <a:pt x="6" y="364"/>
                  </a:cubicBezTo>
                  <a:cubicBezTo>
                    <a:pt x="0" y="332"/>
                    <a:pt x="2" y="295"/>
                    <a:pt x="6" y="262"/>
                  </a:cubicBezTo>
                  <a:cubicBezTo>
                    <a:pt x="10" y="229"/>
                    <a:pt x="18" y="193"/>
                    <a:pt x="30" y="166"/>
                  </a:cubicBezTo>
                  <a:cubicBezTo>
                    <a:pt x="42" y="139"/>
                    <a:pt x="60" y="120"/>
                    <a:pt x="78" y="100"/>
                  </a:cubicBezTo>
                  <a:cubicBezTo>
                    <a:pt x="96" y="80"/>
                    <a:pt x="116" y="60"/>
                    <a:pt x="138" y="46"/>
                  </a:cubicBezTo>
                  <a:cubicBezTo>
                    <a:pt x="160" y="32"/>
                    <a:pt x="186" y="24"/>
                    <a:pt x="213" y="16"/>
                  </a:cubicBezTo>
                  <a:cubicBezTo>
                    <a:pt x="240" y="8"/>
                    <a:pt x="269" y="2"/>
                    <a:pt x="300" y="1"/>
                  </a:cubicBezTo>
                  <a:cubicBezTo>
                    <a:pt x="331" y="0"/>
                    <a:pt x="365" y="4"/>
                    <a:pt x="402" y="10"/>
                  </a:cubicBezTo>
                  <a:cubicBezTo>
                    <a:pt x="439" y="16"/>
                    <a:pt x="487" y="28"/>
                    <a:pt x="522" y="40"/>
                  </a:cubicBezTo>
                  <a:cubicBezTo>
                    <a:pt x="557" y="52"/>
                    <a:pt x="585" y="66"/>
                    <a:pt x="612" y="82"/>
                  </a:cubicBezTo>
                  <a:cubicBezTo>
                    <a:pt x="639" y="98"/>
                    <a:pt x="661" y="119"/>
                    <a:pt x="684" y="139"/>
                  </a:cubicBezTo>
                  <a:cubicBezTo>
                    <a:pt x="707" y="159"/>
                    <a:pt x="732" y="182"/>
                    <a:pt x="753" y="205"/>
                  </a:cubicBezTo>
                  <a:cubicBezTo>
                    <a:pt x="774" y="228"/>
                    <a:pt x="792" y="250"/>
                    <a:pt x="810" y="280"/>
                  </a:cubicBezTo>
                  <a:cubicBezTo>
                    <a:pt x="828" y="310"/>
                    <a:pt x="849" y="354"/>
                    <a:pt x="861" y="385"/>
                  </a:cubicBezTo>
                  <a:cubicBezTo>
                    <a:pt x="873" y="416"/>
                    <a:pt x="879" y="438"/>
                    <a:pt x="885" y="466"/>
                  </a:cubicBezTo>
                  <a:cubicBezTo>
                    <a:pt x="891" y="494"/>
                    <a:pt x="898" y="528"/>
                    <a:pt x="900" y="556"/>
                  </a:cubicBezTo>
                  <a:cubicBezTo>
                    <a:pt x="902" y="584"/>
                    <a:pt x="902" y="606"/>
                    <a:pt x="900" y="634"/>
                  </a:cubicBezTo>
                  <a:cubicBezTo>
                    <a:pt x="898" y="662"/>
                    <a:pt x="895" y="693"/>
                    <a:pt x="888" y="724"/>
                  </a:cubicBezTo>
                  <a:cubicBezTo>
                    <a:pt x="881" y="755"/>
                    <a:pt x="866" y="791"/>
                    <a:pt x="855" y="820"/>
                  </a:cubicBezTo>
                  <a:cubicBezTo>
                    <a:pt x="844" y="849"/>
                    <a:pt x="833" y="876"/>
                    <a:pt x="819" y="901"/>
                  </a:cubicBezTo>
                  <a:cubicBezTo>
                    <a:pt x="805" y="926"/>
                    <a:pt x="792" y="945"/>
                    <a:pt x="771" y="970"/>
                  </a:cubicBezTo>
                  <a:cubicBezTo>
                    <a:pt x="750" y="995"/>
                    <a:pt x="716" y="1030"/>
                    <a:pt x="693" y="1051"/>
                  </a:cubicBezTo>
                  <a:cubicBezTo>
                    <a:pt x="670" y="1072"/>
                    <a:pt x="657" y="1084"/>
                    <a:pt x="633" y="1099"/>
                  </a:cubicBezTo>
                  <a:cubicBezTo>
                    <a:pt x="609" y="1114"/>
                    <a:pt x="577" y="1132"/>
                    <a:pt x="549" y="1144"/>
                  </a:cubicBezTo>
                  <a:cubicBezTo>
                    <a:pt x="521" y="1156"/>
                    <a:pt x="489" y="1166"/>
                    <a:pt x="462" y="1174"/>
                  </a:cubicBezTo>
                  <a:cubicBezTo>
                    <a:pt x="435" y="1182"/>
                    <a:pt x="406" y="1189"/>
                    <a:pt x="387" y="1192"/>
                  </a:cubicBezTo>
                  <a:cubicBezTo>
                    <a:pt x="368" y="1195"/>
                    <a:pt x="343" y="1195"/>
                    <a:pt x="345" y="1192"/>
                  </a:cubicBezTo>
                  <a:close/>
                </a:path>
              </a:pathLst>
            </a:custGeom>
            <a:solidFill>
              <a:srgbClr val="000000"/>
            </a:solidFill>
            <a:ln cap="flat">
              <a:solidFill>
                <a:srgbClr val="000000"/>
              </a:solidFill>
              <a:prstDash val="solid"/>
              <a:round/>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975"/>
            </a:p>
          </p:txBody>
        </p:sp>
        <p:sp>
          <p:nvSpPr>
            <p:cNvPr id="2125" name=""/>
            <p:cNvSpPr/>
            <p:nvPr/>
          </p:nvSpPr>
          <p:spPr>
            <a:xfrm>
              <a:off x="2387" y="2037"/>
              <a:ext cx="1308" cy="1308"/>
            </a:xfrm>
            <a:prstGeom prst="ellipse">
              <a:avLst/>
            </a:prstGeom>
            <a:noFill/>
            <a:ln cap="flat">
              <a:solidFill>
                <a:srgbClr val="00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975"/>
            </a:p>
          </p:txBody>
        </p:sp>
        <p:sp>
          <p:nvSpPr>
            <p:cNvPr id="2126" name=""/>
            <p:cNvSpPr/>
            <p:nvPr/>
          </p:nvSpPr>
          <p:spPr>
            <a:xfrm>
              <a:off x="3033" y="2690"/>
              <a:ext cx="336" cy="653"/>
            </a:xfrm>
            <a:custGeom>
              <a:rect l="l" t="t" r="r" b="b"/>
              <a:pathLst>
                <a:path w="22285" h="43200" fill="none">
                  <a:moveTo>
                    <a:pt x="685" y="0"/>
                  </a:moveTo>
                  <a:lnTo>
                    <a:pt x="685" y="0"/>
                  </a:lnTo>
                  <a:arcTo wR="21600" hR="21600" stAng="-5400000" swAng="10860004"/>
                </a:path>
                <a:path w="22285" h="43200" stroke="0">
                  <a:moveTo>
                    <a:pt x="685" y="0"/>
                  </a:moveTo>
                  <a:lnTo>
                    <a:pt x="685" y="0"/>
                  </a:lnTo>
                  <a:arcTo wR="21600" hR="21600" stAng="-5400000" swAng="10860004"/>
                  <a:lnTo>
                    <a:pt x="685" y="21600"/>
                  </a:lnTo>
                  <a:close/>
                </a:path>
              </a:pathLst>
            </a:custGeom>
            <a:noFill/>
            <a:ln cap="flat">
              <a:solidFill>
                <a:srgbClr val="000000"/>
              </a:solidFill>
              <a:prstDash val="solid"/>
              <a:round/>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975"/>
            </a:p>
          </p:txBody>
        </p:sp>
        <p:sp>
          <p:nvSpPr>
            <p:cNvPr id="2127" name=""/>
            <p:cNvSpPr/>
            <p:nvPr/>
          </p:nvSpPr>
          <p:spPr>
            <a:xfrm flipH="1">
              <a:off x="2707" y="2036"/>
              <a:ext cx="336" cy="653"/>
            </a:xfrm>
            <a:custGeom>
              <a:rect l="l" t="t" r="r" b="b"/>
              <a:pathLst>
                <a:path w="22285" h="43200" fill="none">
                  <a:moveTo>
                    <a:pt x="685" y="0"/>
                  </a:moveTo>
                  <a:lnTo>
                    <a:pt x="685" y="0"/>
                  </a:lnTo>
                  <a:arcTo wR="21600" hR="21600" stAng="-5400000" swAng="10860004"/>
                </a:path>
                <a:path w="22285" h="43200" stroke="0">
                  <a:moveTo>
                    <a:pt x="685" y="0"/>
                  </a:moveTo>
                  <a:lnTo>
                    <a:pt x="685" y="0"/>
                  </a:lnTo>
                  <a:arcTo wR="21600" hR="21600" stAng="-5400000" swAng="10860004"/>
                  <a:lnTo>
                    <a:pt x="685" y="21600"/>
                  </a:lnTo>
                  <a:close/>
                </a:path>
              </a:pathLst>
            </a:custGeom>
            <a:noFill/>
            <a:ln cap="flat">
              <a:solidFill>
                <a:srgbClr val="000000"/>
              </a:solidFill>
              <a:prstDash val="solid"/>
              <a:round/>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975"/>
            </a:p>
          </p:txBody>
        </p:sp>
      </p:grpSp>
      <p:sp>
        <p:nvSpPr>
          <p:cNvPr id="2128" name=""/>
          <p:cNvSpPr/>
          <p:nvPr/>
        </p:nvSpPr>
        <p:spPr>
          <a:xfrm>
            <a:off x="4477365" y="4548766"/>
            <a:ext cx="495538" cy="1168662"/>
          </a:xfrm>
          <a:prstGeom prst="rect">
            <a:avLst/>
          </a:prstGeom>
          <a:noFill/>
          <a:ln w="38100" cap="flat">
            <a:noFill/>
            <a:prstDash val="solid"/>
            <a:miter lim="800000"/>
            <a:headEnd type="none" w="med" len="med"/>
            <a:tailEnd type="none" w="med" len="med"/>
          </a:ln>
        </p:spPr>
        <p:txBody>
          <a:bodyPr wrap="none" anchor="t" anchorCtr="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2433" b="1">
                <a:solidFill>
                  <a:srgbClr val="000110"/>
                </a:solidFill>
                <a:ea typeface="楷体" charset="-122"/>
              </a:rPr>
              <a:t>做</a:t>
            </a:r>
            <a:endParaRPr sz="2633" b="1">
              <a:ea typeface="楷体" charset="-122"/>
            </a:endParaRPr>
          </a:p>
          <a:p>
            <a:pPr lvl="0"/>
            <a:r>
              <a:rPr sz="2333" b="1">
                <a:solidFill>
                  <a:srgbClr val="000110"/>
                </a:solidFill>
                <a:ea typeface="楷体" charset="-122"/>
              </a:rPr>
              <a:t>市</a:t>
            </a:r>
            <a:endParaRPr sz="2633" b="1">
              <a:ea typeface="楷体" charset="-122"/>
            </a:endParaRPr>
          </a:p>
          <a:p>
            <a:pPr lvl="0"/>
            <a:r>
              <a:rPr sz="2233" b="1">
                <a:solidFill>
                  <a:srgbClr val="000110"/>
                </a:solidFill>
                <a:ea typeface="楷体" charset="-122"/>
              </a:rPr>
              <a:t>场</a:t>
            </a:r>
            <a:endParaRPr sz="2633" b="1">
              <a:ea typeface="楷体" charset="-122"/>
            </a:endParaRPr>
          </a:p>
        </p:txBody>
      </p:sp>
      <p:sp>
        <p:nvSpPr>
          <p:cNvPr id="2129" name=""/>
          <p:cNvSpPr/>
          <p:nvPr/>
        </p:nvSpPr>
        <p:spPr>
          <a:xfrm>
            <a:off x="5062505" y="3092882"/>
            <a:ext cx="508365" cy="1230231"/>
          </a:xfrm>
          <a:prstGeom prst="rect">
            <a:avLst/>
          </a:prstGeom>
          <a:noFill/>
          <a:ln w="38100" cap="flat">
            <a:noFill/>
            <a:prstDash val="solid"/>
            <a:miter lim="800000"/>
            <a:headEnd type="none" w="med" len="med"/>
            <a:tailEnd type="none" w="med" len="med"/>
          </a:ln>
        </p:spPr>
        <p:txBody>
          <a:bodyPr wrap="none" anchor="t" anchorCtr="0">
            <a:sp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2433" b="1">
                <a:solidFill>
                  <a:srgbClr val="000000"/>
                </a:solidFill>
                <a:ea typeface="楷体" charset="-122"/>
              </a:rPr>
              <a:t>做</a:t>
            </a:r>
            <a:endParaRPr sz="2633" b="1">
              <a:solidFill>
                <a:schemeClr val="bg1"/>
              </a:solidFill>
              <a:ea typeface="楷体" charset="-122"/>
            </a:endParaRPr>
          </a:p>
          <a:p>
            <a:pPr lvl="0"/>
            <a:r>
              <a:rPr sz="2533" b="1">
                <a:solidFill>
                  <a:srgbClr val="000000"/>
                </a:solidFill>
                <a:ea typeface="楷体" charset="-122"/>
              </a:rPr>
              <a:t>销</a:t>
            </a:r>
            <a:endParaRPr sz="2633" b="1">
              <a:solidFill>
                <a:schemeClr val="bg1"/>
              </a:solidFill>
              <a:ea typeface="楷体" charset="-122"/>
            </a:endParaRPr>
          </a:p>
          <a:p>
            <a:pPr lvl="0"/>
            <a:r>
              <a:rPr sz="2433" b="1">
                <a:solidFill>
                  <a:srgbClr val="000000"/>
                </a:solidFill>
                <a:ea typeface="楷体" charset="-122"/>
              </a:rPr>
              <a:t>量</a:t>
            </a:r>
            <a:endParaRPr sz="2633" b="1">
              <a:solidFill>
                <a:schemeClr val="bg1"/>
              </a:solidFill>
              <a:ea typeface="楷体" charset="-122"/>
            </a:endParaRPr>
          </a:p>
        </p:txBody>
      </p:sp>
      <p:sp>
        <p:nvSpPr>
          <p:cNvPr id="2130" name=""/>
          <p:cNvSpPr/>
          <p:nvPr/>
        </p:nvSpPr>
        <p:spPr>
          <a:xfrm>
            <a:off x="4597527" y="3594430"/>
            <a:ext cx="167183" cy="167183"/>
          </a:xfrm>
          <a:prstGeom prst="ellipse">
            <a:avLst/>
          </a:prstGeom>
          <a:solidFill>
            <a:srgbClr val="FFFFFF"/>
          </a:solidFill>
          <a:ln w="38100" cap="flat">
            <a:solidFill>
              <a:srgbClr val="FFFFFF"/>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775">
              <a:solidFill>
                <a:srgbClr val="000110"/>
              </a:solidFill>
            </a:endParaRPr>
          </a:p>
        </p:txBody>
      </p:sp>
      <p:sp>
        <p:nvSpPr>
          <p:cNvPr id="2131" name=""/>
          <p:cNvSpPr/>
          <p:nvPr/>
        </p:nvSpPr>
        <p:spPr>
          <a:xfrm>
            <a:off x="5266258" y="5099076"/>
            <a:ext cx="167183" cy="167183"/>
          </a:xfrm>
          <a:prstGeom prst="ellipse">
            <a:avLst/>
          </a:prstGeom>
          <a:solidFill>
            <a:srgbClr val="000000"/>
          </a:solidFill>
          <a:ln w="38100" cap="flat">
            <a:solidFill>
              <a:srgbClr val="00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575">
              <a:solidFill>
                <a:srgbClr val="000110"/>
              </a:solidFill>
            </a:endParaRPr>
          </a:p>
        </p:txBody>
      </p:sp>
      <p:sp>
        <p:nvSpPr>
          <p:cNvPr id="2132" name=""/>
          <p:cNvSpPr/>
          <p:nvPr/>
        </p:nvSpPr>
        <p:spPr>
          <a:xfrm>
            <a:off x="5099076" y="6352946"/>
            <a:ext cx="1490713" cy="668731"/>
          </a:xfrm>
          <a:prstGeom prst="accentBorderCallout3">
            <a:avLst>
              <a:gd name="adj1" fmla="val 18750"/>
              <a:gd name="adj2" fmla="val 105606"/>
              <a:gd name="adj3" fmla="val 18750"/>
              <a:gd name="adj4" fmla="val 111213"/>
              <a:gd name="adj5" fmla="val -149741"/>
              <a:gd name="adj6" fmla="val 111213"/>
              <a:gd name="adj7" fmla="val -176565"/>
              <a:gd name="adj8" fmla="val 16824"/>
            </a:avLst>
          </a:prstGeom>
          <a:noFill/>
          <a:ln cap="flat">
            <a:solidFill>
              <a:srgbClr val="0000FF"/>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894" b="1" u="sng">
                <a:solidFill>
                  <a:srgbClr val="000110"/>
                </a:solidFill>
                <a:ea typeface="楷体" charset="-122"/>
              </a:rPr>
              <a:t>有效的农户促销</a:t>
            </a:r>
            <a:endParaRPr sz="2194" b="1" u="sng">
              <a:ea typeface="楷体" charset="-122"/>
            </a:endParaRPr>
          </a:p>
        </p:txBody>
      </p:sp>
      <p:sp>
        <p:nvSpPr>
          <p:cNvPr id="2133" name=""/>
          <p:cNvSpPr/>
          <p:nvPr/>
        </p:nvSpPr>
        <p:spPr>
          <a:xfrm>
            <a:off x="6185763" y="2201240"/>
            <a:ext cx="3092882" cy="919505"/>
          </a:xfrm>
          <a:prstGeom prst="accentBorderCallout3">
            <a:avLst>
              <a:gd name="adj1" fmla="val 13634"/>
              <a:gd name="adj2" fmla="val 102704"/>
              <a:gd name="adj3" fmla="val 13634"/>
              <a:gd name="adj4" fmla="val 105407"/>
              <a:gd name="adj5" fmla="val 139394"/>
              <a:gd name="adj6" fmla="val 105407"/>
              <a:gd name="adj7" fmla="val 159468"/>
              <a:gd name="adj8" fmla="val -45944"/>
            </a:avLst>
          </a:prstGeom>
          <a:noFill/>
          <a:ln cap="flat">
            <a:solidFill>
              <a:srgbClr val="0000FF"/>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455" u="sng">
                <a:solidFill>
                  <a:srgbClr val="00020F"/>
                </a:solidFill>
                <a:ea typeface="楷体" charset="-122"/>
              </a:rPr>
              <a:t>渠道和终端运作与掌控</a:t>
            </a:r>
            <a:endParaRPr sz="1755" u="sng">
              <a:solidFill>
                <a:srgbClr val="0000FF"/>
              </a:solidFill>
              <a:ea typeface="楷体" charset="-122"/>
            </a:endParaRPr>
          </a:p>
          <a:p>
            <a:pPr lvl="0">
              <a:buChar char="•"/>
            </a:pPr>
            <a:r>
              <a:rPr sz="1355" u="sng">
                <a:solidFill>
                  <a:srgbClr val="00020F"/>
                </a:solidFill>
                <a:ea typeface="楷体" charset="-122"/>
              </a:rPr>
              <a:t>时机、力度适宜的渠道和终端促销；</a:t>
            </a:r>
            <a:endParaRPr sz="1755" u="sng">
              <a:solidFill>
                <a:srgbClr val="0000FF"/>
              </a:solidFill>
              <a:ea typeface="楷体" charset="-122"/>
            </a:endParaRPr>
          </a:p>
        </p:txBody>
      </p:sp>
      <p:cxnSp>
        <p:nvCxnSpPr>
          <p:cNvPr id="2134" name=""/>
          <p:cNvCxnSpPr/>
          <p:nvPr/>
        </p:nvCxnSpPr>
        <p:spPr>
          <a:xfrm flipV="1">
            <a:off x="4681119" y="3594430"/>
            <a:ext cx="1671828" cy="83591"/>
          </a:xfrm>
          <a:prstGeom prst="line">
            <a:avLst/>
          </a:prstGeom>
          <a:noFill/>
          <a:ln cap="flat">
            <a:solidFill>
              <a:srgbClr val="FFFFFF"/>
            </a:solidFill>
            <a:prstDash val="solid"/>
            <a:miter lim="800000"/>
            <a:headEnd type="none" w="med" len="med"/>
            <a:tailEnd type="none" w="med" len="med"/>
          </a:ln>
        </p:spPr>
      </p:cxnSp>
      <p:sp>
        <p:nvSpPr>
          <p:cNvPr id="2135" name=""/>
          <p:cNvSpPr/>
          <p:nvPr/>
        </p:nvSpPr>
        <p:spPr>
          <a:xfrm>
            <a:off x="1421054" y="5099076"/>
            <a:ext cx="1504645" cy="835914"/>
          </a:xfrm>
          <a:prstGeom prst="accentCallout2">
            <a:avLst>
              <a:gd name="adj1" fmla="val 15000"/>
              <a:gd name="adj2" fmla="val 105556"/>
              <a:gd name="adj3" fmla="val 15000"/>
              <a:gd name="adj4" fmla="val 119097"/>
              <a:gd name="adj5" fmla="val 13333"/>
              <a:gd name="adj6" fmla="val 167940"/>
            </a:avLst>
          </a:prstGeom>
          <a:noFill/>
          <a:ln cap="flat">
            <a:solidFill>
              <a:srgbClr val="0000FF"/>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994" b="1" u="sng">
                <a:solidFill>
                  <a:srgbClr val="000110"/>
                </a:solidFill>
                <a:ea typeface="楷体" charset="-122"/>
              </a:rPr>
              <a:t>终端生动化建设</a:t>
            </a:r>
            <a:endParaRPr sz="2194" b="1" u="sng">
              <a:ea typeface="楷体" charset="-122"/>
            </a:endParaRPr>
          </a:p>
        </p:txBody>
      </p:sp>
      <p:sp>
        <p:nvSpPr>
          <p:cNvPr id="2136" name=""/>
          <p:cNvSpPr/>
          <p:nvPr/>
        </p:nvSpPr>
        <p:spPr>
          <a:xfrm>
            <a:off x="835914" y="6102172"/>
            <a:ext cx="2674925" cy="752323"/>
          </a:xfrm>
          <a:prstGeom prst="accentCallout2">
            <a:avLst>
              <a:gd name="adj1" fmla="val 16667"/>
              <a:gd name="adj2" fmla="val 103125"/>
              <a:gd name="adj3" fmla="val 16667"/>
              <a:gd name="adj4" fmla="val 110741"/>
              <a:gd name="adj5" fmla="val -40741"/>
              <a:gd name="adj6" fmla="val 138218"/>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555" b="1" u="sng">
                <a:solidFill>
                  <a:srgbClr val="000110"/>
                </a:solidFill>
                <a:ea typeface="楷体" charset="-122"/>
              </a:rPr>
              <a:t>高空的产品和品牌广告；</a:t>
            </a:r>
            <a:endParaRPr sz="1755" b="1" u="sng">
              <a:ea typeface="楷体" charset="-122"/>
            </a:endParaRPr>
          </a:p>
          <a:p>
            <a:pPr lvl="0">
              <a:buChar char="•"/>
            </a:pPr>
            <a:r>
              <a:rPr sz="1555" b="1" u="sng">
                <a:solidFill>
                  <a:srgbClr val="000110"/>
                </a:solidFill>
                <a:ea typeface="楷体" charset="-122"/>
              </a:rPr>
              <a:t>户外广告；</a:t>
            </a:r>
            <a:endParaRPr sz="1755" b="1" u="sng">
              <a:ea typeface="楷体" charset="-122"/>
            </a:endParaRPr>
          </a:p>
          <a:p>
            <a:pPr lvl="0">
              <a:buChar char="•"/>
            </a:pPr>
            <a:r>
              <a:rPr sz="1455" b="1" u="sng">
                <a:solidFill>
                  <a:srgbClr val="000110"/>
                </a:solidFill>
                <a:ea typeface="楷体" charset="-122"/>
              </a:rPr>
              <a:t>公关宣传、事件营销等；</a:t>
            </a:r>
            <a:endParaRPr sz="1755" b="1" u="sng">
              <a:ea typeface="楷体" charset="-122"/>
            </a:endParaRPr>
          </a:p>
        </p:txBody>
      </p:sp>
      <p:sp>
        <p:nvSpPr>
          <p:cNvPr id="2137" name=""/>
          <p:cNvSpPr/>
          <p:nvPr/>
        </p:nvSpPr>
        <p:spPr>
          <a:xfrm>
            <a:off x="1755419" y="3176473"/>
            <a:ext cx="1337462" cy="752323"/>
          </a:xfrm>
          <a:prstGeom prst="accentCallout2">
            <a:avLst>
              <a:gd name="adj1" fmla="val 16667"/>
              <a:gd name="adj2" fmla="val 106250"/>
              <a:gd name="adj3" fmla="val 16667"/>
              <a:gd name="adj4" fmla="val 120833"/>
              <a:gd name="adj5" fmla="val 157407"/>
              <a:gd name="adj6" fmla="val 173306"/>
            </a:avLst>
          </a:prstGeom>
          <a:noFill/>
          <a:ln cap="flat">
            <a:solidFill>
              <a:srgbClr val="0000FF"/>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894" b="1" u="sng">
                <a:solidFill>
                  <a:srgbClr val="000110"/>
                </a:solidFill>
                <a:ea typeface="楷体" charset="-122"/>
              </a:rPr>
              <a:t>多方位的口碑传播</a:t>
            </a:r>
            <a:endParaRPr sz="2194" b="1" u="sng">
              <a:ea typeface="楷体" charset="-122"/>
            </a:endParaRPr>
          </a:p>
        </p:txBody>
      </p:sp>
      <p:sp>
        <p:nvSpPr>
          <p:cNvPr id="2138" name=""/>
          <p:cNvSpPr/>
          <p:nvPr/>
        </p:nvSpPr>
        <p:spPr>
          <a:xfrm>
            <a:off x="919505" y="4095979"/>
            <a:ext cx="1504645" cy="835914"/>
          </a:xfrm>
          <a:prstGeom prst="accentCallout2">
            <a:avLst>
              <a:gd name="adj1" fmla="val 15000"/>
              <a:gd name="adj2" fmla="val 105556"/>
              <a:gd name="adj3" fmla="val 15000"/>
              <a:gd name="adj4" fmla="val 124769"/>
              <a:gd name="adj5" fmla="val 86667"/>
              <a:gd name="adj6" fmla="val 193866"/>
            </a:avLst>
          </a:prstGeom>
          <a:noFill/>
          <a:ln cap="flat">
            <a:solidFill>
              <a:srgbClr val="0000FF"/>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1794" b="1" u="sng">
                <a:solidFill>
                  <a:srgbClr val="000110"/>
                </a:solidFill>
                <a:ea typeface="楷体" charset="-122"/>
              </a:rPr>
              <a:t>普惠制的农化效劳</a:t>
            </a:r>
            <a:endParaRPr sz="2194" b="1" u="sng">
              <a:ea typeface="楷体" charset="-122"/>
            </a:endParaRPr>
          </a:p>
        </p:txBody>
      </p:sp>
      <p:sp>
        <p:nvSpPr>
          <p:cNvPr id="2139" name=""/>
          <p:cNvSpPr/>
          <p:nvPr/>
        </p:nvSpPr>
        <p:spPr>
          <a:xfrm>
            <a:off x="1170280" y="2089785"/>
            <a:ext cx="2674925" cy="752323"/>
          </a:xfrm>
          <a:prstGeom prst="accentCallout2">
            <a:avLst>
              <a:gd name="adj1" fmla="val 16667"/>
              <a:gd name="adj2" fmla="val 103125"/>
              <a:gd name="adj3" fmla="val 16667"/>
              <a:gd name="adj4" fmla="val 104884"/>
              <a:gd name="adj5" fmla="val 200000"/>
              <a:gd name="adj6" fmla="val 111134"/>
            </a:avLst>
          </a:prstGeom>
          <a:noFill/>
          <a:ln cap="flat">
            <a:solidFill>
              <a:srgbClr val="00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buChar char="•"/>
            </a:pPr>
            <a:r>
              <a:rPr sz="1455" u="sng">
                <a:solidFill>
                  <a:srgbClr val="00020F"/>
                </a:solidFill>
                <a:ea typeface="楷体" charset="-122"/>
              </a:rPr>
              <a:t>不断优化、整合渠道，选择适宜经销商</a:t>
            </a:r>
            <a:endParaRPr sz="1755" u="sng">
              <a:solidFill>
                <a:srgbClr val="0000FF"/>
              </a:solidFill>
              <a:ea typeface="楷体" charset="-122"/>
            </a:endParaRPr>
          </a:p>
          <a:p>
            <a:pPr lvl="0">
              <a:buChar char="•"/>
            </a:pPr>
            <a:r>
              <a:rPr sz="1455" u="sng">
                <a:solidFill>
                  <a:srgbClr val="00020F"/>
                </a:solidFill>
                <a:ea typeface="楷体" charset="-122"/>
              </a:rPr>
              <a:t>淡季加强终端网络建设；</a:t>
            </a:r>
            <a:endParaRPr sz="1755" u="sng">
              <a:solidFill>
                <a:srgbClr val="0000FF"/>
              </a:solidFill>
              <a:ea typeface="楷体" charset="-122"/>
            </a:endParaRPr>
          </a:p>
        </p:txBody>
      </p:sp>
      <p:sp>
        <p:nvSpPr>
          <p:cNvPr id="2140"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第十二页，共五十三页。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2"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整合推广的两个特性</a:t>
            </a:r>
            <a:endParaRPr b="1"/>
          </a:p>
        </p:txBody>
      </p:sp>
      <p:sp>
        <p:nvSpPr>
          <p:cNvPr id="2143"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55000"/>
              </a:lnSpc>
            </a:pPr>
            <a:r>
              <a:rPr b="1">
                <a:solidFill>
                  <a:srgbClr val="000110"/>
                </a:solidFill>
                <a:latin typeface="楷体" charset="-122"/>
                <a:ea typeface="楷体" charset="-122"/>
              </a:rPr>
              <a:t>战术连续性</a:t>
            </a:r>
            <a:endParaRPr b="1">
              <a:latin typeface="楷体" charset="-122"/>
              <a:ea typeface="楷体" charset="-122"/>
            </a:endParaRPr>
          </a:p>
          <a:p>
            <a:pPr marL="501548" lvl="0" indent="-501548">
              <a:lnSpc>
                <a:spcPct val="155000"/>
              </a:lnSpc>
            </a:pPr>
            <a:r>
              <a:rPr b="1">
                <a:solidFill>
                  <a:srgbClr val="000110"/>
                </a:solidFill>
                <a:latin typeface="楷体" charset="-122"/>
                <a:ea typeface="楷体" charset="-122"/>
              </a:rPr>
              <a:t>以不同传播工具和媒体的信息都应彼此关联照应</a:t>
            </a:r>
            <a:endParaRPr b="1">
              <a:latin typeface="楷体" charset="-122"/>
              <a:ea typeface="楷体" charset="-122"/>
            </a:endParaRPr>
          </a:p>
          <a:p>
            <a:pPr marL="501548" lvl="0" indent="-501548">
              <a:lnSpc>
                <a:spcPct val="155000"/>
              </a:lnSpc>
            </a:pPr>
            <a:r>
              <a:rPr b="1">
                <a:solidFill>
                  <a:srgbClr val="000110"/>
                </a:solidFill>
                <a:latin typeface="楷体" charset="-122"/>
                <a:ea typeface="楷体" charset="-122"/>
              </a:rPr>
              <a:t>战略导向性</a:t>
            </a:r>
            <a:endParaRPr b="1">
              <a:latin typeface="楷体" charset="-122"/>
              <a:ea typeface="楷体" charset="-122"/>
            </a:endParaRPr>
          </a:p>
          <a:p>
            <a:pPr marL="501548" lvl="0" indent="-501548">
              <a:lnSpc>
                <a:spcPct val="155000"/>
              </a:lnSpc>
            </a:pPr>
            <a:r>
              <a:rPr b="1">
                <a:solidFill>
                  <a:srgbClr val="000110"/>
                </a:solidFill>
                <a:latin typeface="楷体" charset="-122"/>
                <a:ea typeface="楷体" charset="-122"/>
              </a:rPr>
              <a:t>营销战术中所有物理和心理的要素都应保持一贯性</a:t>
            </a:r>
            <a:endParaRPr b="1">
              <a:latin typeface="楷体" charset="-122"/>
              <a:ea typeface="楷体" charset="-122"/>
            </a:endParaRPr>
          </a:p>
          <a:p>
            <a:pPr marL="501548" lvl="0" indent="-501548">
              <a:lnSpc>
                <a:spcPct val="155000"/>
              </a:lnSpc>
            </a:pPr>
            <a:r>
              <a:rPr b="1">
                <a:solidFill>
                  <a:srgbClr val="000110"/>
                </a:solidFill>
                <a:latin typeface="楷体" charset="-122"/>
                <a:ea typeface="楷体" charset="-122"/>
              </a:rPr>
              <a:t>物理的连续性:传播要素一贯性，如标记、口号等；</a:t>
            </a:r>
            <a:endParaRPr b="1">
              <a:latin typeface="楷体" charset="-122"/>
              <a:ea typeface="楷体" charset="-122"/>
            </a:endParaRPr>
          </a:p>
          <a:p>
            <a:pPr marL="501548" lvl="0" indent="-501548">
              <a:lnSpc>
                <a:spcPct val="155000"/>
              </a:lnSpc>
            </a:pPr>
            <a:r>
              <a:rPr b="1">
                <a:solidFill>
                  <a:srgbClr val="000110"/>
                </a:solidFill>
                <a:latin typeface="楷体" charset="-122"/>
                <a:ea typeface="楷体" charset="-122"/>
              </a:rPr>
              <a:t>心理的连续性:可通过一贯主题、形象或语调等来达成。</a:t>
            </a:r>
            <a:endParaRPr b="1">
              <a:latin typeface="楷体" charset="-122"/>
              <a:ea typeface="楷体" charset="-122"/>
            </a:endParaRPr>
          </a:p>
        </p:txBody>
      </p:sp>
      <p:sp>
        <p:nvSpPr>
          <p:cNvPr id="2144"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第十三页，共五十三页。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46"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把握好“六大〞关系</a:t>
            </a:r>
            <a:endParaRPr b="1"/>
          </a:p>
        </p:txBody>
      </p:sp>
      <p:sp>
        <p:nvSpPr>
          <p:cNvPr id="2147" name=""/>
          <p:cNvSpPr/>
          <p:nvPr>
            <p:ph type="body" idx="4294967295"/>
          </p:nvPr>
        </p:nvSpPr>
        <p:spPr>
          <a:xfrm>
            <a:off x="700078" y="2209948"/>
            <a:ext cx="9172415" cy="4786340"/>
          </a:xfrm>
          <a:prstGeom prst="rect">
            <a:avLst/>
          </a:prstGeom>
          <a:noFill/>
          <a:ln cap="flat">
            <a:noFill/>
            <a:prstDash val="solid"/>
            <a:miter lim="800000"/>
            <a:headEnd type="none" w="med" len="med"/>
            <a:tailEnd type="none" w="med" len="med"/>
          </a:ln>
        </p:spPr>
        <p:txBody>
          <a:bodyPr wrap="square" lIns="0" tIns="0" rIns="0" bIns="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417957" lvl="0" indent="-417957">
              <a:lnSpc>
                <a:spcPct val="115000"/>
              </a:lnSpc>
              <a:buNone/>
            </a:pPr>
            <a:r>
              <a:rPr b="1">
                <a:solidFill>
                  <a:srgbClr val="000110"/>
                </a:solidFill>
                <a:latin typeface="楷体" charset="-122"/>
                <a:ea typeface="楷体" charset="-122"/>
              </a:rPr>
              <a:t>1、“地空〞结合</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“地〞——终端、户外、车体</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“空〞——电视、播送</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2、“奇正〞结合</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“正〞——硬终端、软终端建设</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“奇〞——主题、事件、公关传播</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3、“实势〞结合</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“实〞——实实在在的传播、推广</a:t>
            </a:r>
            <a:endParaRPr b="1">
              <a:latin typeface="楷体" charset="-122"/>
              <a:ea typeface="楷体" charset="-122"/>
            </a:endParaRPr>
          </a:p>
          <a:p>
            <a:pPr marL="417957" lvl="0" indent="-417957">
              <a:lnSpc>
                <a:spcPct val="115000"/>
              </a:lnSpc>
              <a:buNone/>
            </a:pPr>
            <a:r>
              <a:rPr b="1">
                <a:solidFill>
                  <a:srgbClr val="000110"/>
                </a:solidFill>
                <a:latin typeface="楷体" charset="-122"/>
                <a:ea typeface="楷体" charset="-122"/>
              </a:rPr>
              <a:t>“势〞——注意推广点的影响力，在面上造势</a:t>
            </a:r>
            <a:endParaRPr b="1">
              <a:latin typeface="楷体" charset="-122"/>
              <a:ea typeface="楷体" charset="-122"/>
            </a:endParaRPr>
          </a:p>
        </p:txBody>
      </p:sp>
      <p:sp>
        <p:nvSpPr>
          <p:cNvPr id="2148" name=""/>
          <p:cNvSpPr/>
          <p:nvPr/>
        </p:nvSpPr>
        <p:spPr>
          <a:xfrm>
            <a:off x="6185764" y="3427247"/>
            <a:ext cx="3343656" cy="2340559"/>
          </a:xfrm>
          <a:prstGeom prst="cloudCallout">
            <a:avLst>
              <a:gd name="adj1" fmla="val -68384"/>
              <a:gd name="adj2" fmla="val 53722"/>
            </a:avLst>
          </a:prstGeom>
          <a:noFill/>
          <a:ln w="25400" cap="flat">
            <a:solidFill>
              <a:srgbClr val="FF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094" b="1">
                <a:solidFill>
                  <a:srgbClr val="FF0110"/>
                </a:solidFill>
              </a:rPr>
              <a:t>按照市场战略定位，决定广宣资源投入种类和力度！</a:t>
            </a:r>
            <a:endParaRPr sz="2194" b="1">
              <a:solidFill>
                <a:srgbClr val="FF0000"/>
              </a:solidFill>
            </a:endParaRPr>
          </a:p>
        </p:txBody>
      </p:sp>
      <p:sp>
        <p:nvSpPr>
          <p:cNvPr id="2149"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第十四页，共五十三页。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 name=""/>
          <p:cNvSpPr/>
          <p:nvPr>
            <p:ph type="title" idx="4294967295"/>
          </p:nvPr>
        </p:nvSpPr>
        <p:spPr>
          <a:xfrm>
            <a:off x="501548" y="1234715"/>
            <a:ext cx="9027871" cy="701819"/>
          </a:xfrm>
          <a:prstGeom prst="rect">
            <a:avLst/>
          </a:prstGeom>
          <a:noFill/>
          <a:ln cap="flat">
            <a:noFill/>
            <a:prstDash val="solid"/>
            <a:miter lim="800000"/>
            <a:headEnd type="none" w="med" len="med"/>
            <a:tailEnd type="none" w="med" len="med"/>
          </a:ln>
        </p:spPr>
        <p:txBody>
          <a:bodyPr anchor="ctr" anchorCtr="0"/>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把握好“六大〞关系</a:t>
            </a:r>
            <a:endParaRPr b="1"/>
          </a:p>
        </p:txBody>
      </p:sp>
      <p:sp>
        <p:nvSpPr>
          <p:cNvPr id="2152" name=""/>
          <p:cNvSpPr/>
          <p:nvPr>
            <p:ph type="body" idx="4294967295"/>
          </p:nvPr>
        </p:nvSpPr>
        <p:spPr>
          <a:xfrm>
            <a:off x="501548" y="2103717"/>
            <a:ext cx="9027871" cy="5168735"/>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buNone/>
            </a:pPr>
            <a:r>
              <a:rPr b="1">
                <a:solidFill>
                  <a:srgbClr val="000110"/>
                </a:solidFill>
                <a:latin typeface="楷体" charset="-122"/>
                <a:ea typeface="楷体" charset="-122"/>
              </a:rPr>
              <a:t>4、“长短〞结合</a:t>
            </a:r>
            <a:endParaRPr b="1">
              <a:latin typeface="楷体" charset="-122"/>
              <a:ea typeface="楷体" charset="-122"/>
            </a:endParaRPr>
          </a:p>
          <a:p>
            <a:pPr lvl="0">
              <a:lnSpc>
                <a:spcPct val="125000"/>
              </a:lnSpc>
              <a:buNone/>
            </a:pPr>
            <a:r>
              <a:rPr b="1">
                <a:solidFill>
                  <a:srgbClr val="000110"/>
                </a:solidFill>
                <a:latin typeface="楷体" charset="-122"/>
                <a:ea typeface="楷体" charset="-122"/>
              </a:rPr>
              <a:t>“长〞——产品和品牌的传播、推广的持续性</a:t>
            </a:r>
            <a:endParaRPr b="1">
              <a:latin typeface="楷体" charset="-122"/>
              <a:ea typeface="楷体" charset="-122"/>
            </a:endParaRPr>
          </a:p>
          <a:p>
            <a:pPr lvl="0">
              <a:lnSpc>
                <a:spcPct val="125000"/>
              </a:lnSpc>
              <a:buNone/>
            </a:pPr>
            <a:r>
              <a:rPr b="1">
                <a:solidFill>
                  <a:srgbClr val="000110"/>
                </a:solidFill>
                <a:latin typeface="楷体" charset="-122"/>
                <a:ea typeface="楷体" charset="-122"/>
              </a:rPr>
              <a:t>“短〞——有效的农户促销抓住关键销售时机</a:t>
            </a:r>
            <a:endParaRPr b="1">
              <a:latin typeface="楷体" charset="-122"/>
              <a:ea typeface="楷体" charset="-122"/>
            </a:endParaRPr>
          </a:p>
          <a:p>
            <a:pPr lvl="0">
              <a:lnSpc>
                <a:spcPct val="125000"/>
              </a:lnSpc>
              <a:buNone/>
            </a:pPr>
            <a:r>
              <a:rPr b="1">
                <a:solidFill>
                  <a:srgbClr val="000110"/>
                </a:solidFill>
                <a:latin typeface="楷体" charset="-122"/>
                <a:ea typeface="楷体" charset="-122"/>
              </a:rPr>
              <a:t>5、“点面〞结合</a:t>
            </a:r>
            <a:endParaRPr b="1">
              <a:latin typeface="楷体" charset="-122"/>
              <a:ea typeface="楷体" charset="-122"/>
            </a:endParaRPr>
          </a:p>
          <a:p>
            <a:pPr lvl="0">
              <a:lnSpc>
                <a:spcPct val="125000"/>
              </a:lnSpc>
              <a:buNone/>
            </a:pPr>
            <a:r>
              <a:rPr b="1">
                <a:solidFill>
                  <a:srgbClr val="000110"/>
                </a:solidFill>
                <a:latin typeface="楷体" charset="-122"/>
                <a:ea typeface="楷体" charset="-122"/>
              </a:rPr>
              <a:t>“点〞——终端客情；示范户建设等</a:t>
            </a:r>
            <a:endParaRPr b="1">
              <a:latin typeface="楷体" charset="-122"/>
              <a:ea typeface="楷体" charset="-122"/>
            </a:endParaRPr>
          </a:p>
          <a:p>
            <a:pPr lvl="0">
              <a:lnSpc>
                <a:spcPct val="125000"/>
              </a:lnSpc>
              <a:buNone/>
            </a:pPr>
            <a:r>
              <a:rPr b="1">
                <a:solidFill>
                  <a:srgbClr val="000110"/>
                </a:solidFill>
                <a:latin typeface="楷体" charset="-122"/>
                <a:ea typeface="楷体" charset="-122"/>
              </a:rPr>
              <a:t>“面〞——内外广宣；普惠制农化讲座等</a:t>
            </a:r>
            <a:endParaRPr b="1">
              <a:latin typeface="楷体" charset="-122"/>
              <a:ea typeface="楷体" charset="-122"/>
            </a:endParaRPr>
          </a:p>
          <a:p>
            <a:pPr lvl="0">
              <a:lnSpc>
                <a:spcPct val="125000"/>
              </a:lnSpc>
              <a:buNone/>
            </a:pPr>
            <a:r>
              <a:rPr b="1">
                <a:solidFill>
                  <a:srgbClr val="000110"/>
                </a:solidFill>
                <a:latin typeface="楷体" charset="-122"/>
                <a:ea typeface="楷体" charset="-122"/>
              </a:rPr>
              <a:t>6、“推拉〞结合</a:t>
            </a:r>
            <a:endParaRPr b="1">
              <a:latin typeface="楷体" charset="-122"/>
              <a:ea typeface="楷体" charset="-122"/>
            </a:endParaRPr>
          </a:p>
          <a:p>
            <a:pPr lvl="0">
              <a:lnSpc>
                <a:spcPct val="125000"/>
              </a:lnSpc>
              <a:buNone/>
            </a:pPr>
            <a:r>
              <a:rPr b="1">
                <a:solidFill>
                  <a:srgbClr val="000110"/>
                </a:solidFill>
                <a:latin typeface="楷体" charset="-122"/>
                <a:ea typeface="楷体" charset="-122"/>
              </a:rPr>
              <a:t>“推〞——终端主销的积极性</a:t>
            </a:r>
            <a:endParaRPr b="1">
              <a:latin typeface="楷体" charset="-122"/>
              <a:ea typeface="楷体" charset="-122"/>
            </a:endParaRPr>
          </a:p>
          <a:p>
            <a:pPr lvl="0">
              <a:lnSpc>
                <a:spcPct val="125000"/>
              </a:lnSpc>
              <a:buNone/>
            </a:pPr>
            <a:r>
              <a:rPr b="1">
                <a:solidFill>
                  <a:srgbClr val="000110"/>
                </a:solidFill>
                <a:latin typeface="楷体" charset="-122"/>
                <a:ea typeface="楷体" charset="-122"/>
              </a:rPr>
              <a:t>“拉〞——农户宣传、效劳</a:t>
            </a:r>
            <a:endParaRPr b="1">
              <a:latin typeface="楷体" charset="-122"/>
              <a:ea typeface="楷体" charset="-122"/>
            </a:endParaRPr>
          </a:p>
          <a:p>
            <a:pPr lvl="0">
              <a:lnSpc>
                <a:spcPct val="125000"/>
              </a:lnSpc>
              <a:buNone/>
            </a:pPr>
            <a:r>
              <a:rPr b="1">
                <a:solidFill>
                  <a:srgbClr val="000110"/>
                </a:solidFill>
                <a:latin typeface="楷体" charset="-122"/>
                <a:ea typeface="楷体" charset="-122"/>
              </a:rPr>
              <a:t>先推后拉，推拉结合</a:t>
            </a:r>
            <a:endParaRPr b="1">
              <a:latin typeface="楷体" charset="-122"/>
              <a:ea typeface="楷体" charset="-122"/>
            </a:endParaRPr>
          </a:p>
        </p:txBody>
      </p:sp>
      <p:sp>
        <p:nvSpPr>
          <p:cNvPr id="2153"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第十五页，共五十三页。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5"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整合推广的策略要点</a:t>
            </a:r>
            <a:endParaRPr b="1"/>
          </a:p>
        </p:txBody>
      </p:sp>
      <p:sp>
        <p:nvSpPr>
          <p:cNvPr id="2156"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25000"/>
              </a:lnSpc>
            </a:pPr>
            <a:r>
              <a:rPr b="1">
                <a:solidFill>
                  <a:srgbClr val="000110"/>
                </a:solidFill>
                <a:latin typeface="楷体" charset="-122"/>
                <a:ea typeface="楷体" charset="-122"/>
              </a:rPr>
              <a:t>传播具有示范性特点，人际口碑传播为主；</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强调低空和地面推进的广告</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配合高空广告或品牌传播；</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配合事件营销</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贴近风土人情的推广活动</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在诉求内容上形象直接，朴实亲切</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“中国人自己的家电〞——“康佳彩电，牛！〞；</a:t>
            </a:r>
            <a:endParaRPr b="1">
              <a:latin typeface="楷体" charset="-122"/>
              <a:ea typeface="楷体" charset="-122"/>
            </a:endParaRPr>
          </a:p>
          <a:p>
            <a:pPr marL="501548" lvl="0" indent="-501548">
              <a:lnSpc>
                <a:spcPct val="125000"/>
              </a:lnSpc>
            </a:pPr>
            <a:r>
              <a:rPr b="1">
                <a:solidFill>
                  <a:srgbClr val="000110"/>
                </a:solidFill>
                <a:latin typeface="楷体" charset="-122"/>
                <a:ea typeface="楷体" charset="-122"/>
              </a:rPr>
              <a:t>“冷、静、强、省〞——“夏天抱着棉被睡〞 。</a:t>
            </a:r>
            <a:endParaRPr b="1">
              <a:latin typeface="楷体" charset="-122"/>
              <a:ea typeface="楷体" charset="-122"/>
            </a:endParaRPr>
          </a:p>
        </p:txBody>
      </p:sp>
      <p:sp>
        <p:nvSpPr>
          <p:cNvPr id="2157"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第十六页，共五十三页。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9"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整合推广的主要途径和方式</a:t>
            </a:r>
            <a:endParaRPr b="1"/>
          </a:p>
        </p:txBody>
      </p:sp>
      <p:sp>
        <p:nvSpPr>
          <p:cNvPr id="2160" name=""/>
          <p:cNvSpPr/>
          <p:nvPr>
            <p:ph type="body" idx="4294967295"/>
          </p:nvPr>
        </p:nvSpPr>
        <p:spPr>
          <a:xfrm>
            <a:off x="501548" y="2103717"/>
            <a:ext cx="9027871" cy="491796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125000"/>
              </a:lnSpc>
              <a:buClr>
                <a:schemeClr val="tx1"/>
              </a:buClr>
              <a:buFontTx/>
              <a:buChar char="•"/>
            </a:pPr>
            <a:r>
              <a:rPr sz="2233" b="1">
                <a:solidFill>
                  <a:srgbClr val="000110"/>
                </a:solidFill>
                <a:ea typeface="楷体" charset="-122"/>
              </a:rPr>
              <a:t>媒体广告 ——电视台、电台；</a:t>
            </a:r>
            <a:endParaRPr sz="2633" b="1">
              <a:ea typeface="楷体" charset="-122"/>
            </a:endParaRPr>
          </a:p>
          <a:p>
            <a:pPr marL="501548" lvl="0" indent="-501548">
              <a:lnSpc>
                <a:spcPct val="125000"/>
              </a:lnSpc>
              <a:buClr>
                <a:schemeClr val="tx1"/>
              </a:buClr>
              <a:buFontTx/>
              <a:buChar char="•"/>
            </a:pPr>
            <a:r>
              <a:rPr sz="2533" b="1">
                <a:solidFill>
                  <a:srgbClr val="000110"/>
                </a:solidFill>
                <a:ea typeface="楷体" charset="-122"/>
              </a:rPr>
              <a:t>终端广宣——产品招贴画</a:t>
            </a:r>
            <a:endParaRPr sz="2633" b="1">
              <a:ea typeface="楷体" charset="-122"/>
            </a:endParaRPr>
          </a:p>
          <a:p>
            <a:pPr marL="501548" lvl="0" indent="-501548">
              <a:lnSpc>
                <a:spcPct val="125000"/>
              </a:lnSpc>
              <a:buClr>
                <a:schemeClr val="tx1"/>
              </a:buClr>
              <a:buFontTx/>
              <a:buChar char="•"/>
            </a:pPr>
            <a:r>
              <a:rPr sz="2533" b="1">
                <a:solidFill>
                  <a:srgbClr val="000110"/>
                </a:solidFill>
                <a:ea typeface="楷体" charset="-122"/>
              </a:rPr>
              <a:t>户外广告——路桥广告、灯箱广告、店牌、墙体、车体等</a:t>
            </a:r>
            <a:endParaRPr sz="2633" b="1">
              <a:ea typeface="楷体" charset="-122"/>
            </a:endParaRPr>
          </a:p>
          <a:p>
            <a:pPr marL="501548" lvl="0" indent="-501548">
              <a:lnSpc>
                <a:spcPct val="125000"/>
              </a:lnSpc>
              <a:buClr>
                <a:schemeClr val="tx1"/>
              </a:buClr>
              <a:buFontTx/>
              <a:buChar char="•"/>
            </a:pPr>
            <a:r>
              <a:rPr sz="2233" b="1">
                <a:solidFill>
                  <a:srgbClr val="000110"/>
                </a:solidFill>
                <a:ea typeface="楷体" charset="-122"/>
              </a:rPr>
              <a:t>生动陈列——设置专区、张挂证书、形象照片等；</a:t>
            </a:r>
            <a:endParaRPr sz="2633" b="1">
              <a:ea typeface="楷体" charset="-122"/>
            </a:endParaRPr>
          </a:p>
          <a:p>
            <a:pPr marL="501548" lvl="0" indent="-501548">
              <a:lnSpc>
                <a:spcPct val="125000"/>
              </a:lnSpc>
              <a:buClr>
                <a:schemeClr val="tx1"/>
              </a:buClr>
              <a:buFontTx/>
              <a:buChar char="•"/>
            </a:pPr>
            <a:r>
              <a:rPr sz="2533" b="1">
                <a:solidFill>
                  <a:srgbClr val="000110"/>
                </a:solidFill>
                <a:ea typeface="楷体" charset="-122"/>
              </a:rPr>
              <a:t>农化效劳——示范户建设、技术讲座等；</a:t>
            </a:r>
            <a:endParaRPr sz="2633" b="1">
              <a:ea typeface="楷体" charset="-122"/>
            </a:endParaRPr>
          </a:p>
          <a:p>
            <a:pPr marL="501548" lvl="0" indent="-501548">
              <a:lnSpc>
                <a:spcPct val="125000"/>
              </a:lnSpc>
              <a:buClr>
                <a:schemeClr val="tx1"/>
              </a:buClr>
              <a:buFontTx/>
              <a:buChar char="•"/>
            </a:pPr>
            <a:r>
              <a:rPr sz="2533" b="1">
                <a:solidFill>
                  <a:srgbClr val="000110"/>
                </a:solidFill>
                <a:ea typeface="楷体" charset="-122"/>
              </a:rPr>
              <a:t>搅动活动——集市宣传、技术问答、抽奖娱乐、广宣礼品派送；</a:t>
            </a:r>
            <a:endParaRPr sz="2633" b="1">
              <a:ea typeface="楷体" charset="-122"/>
            </a:endParaRPr>
          </a:p>
          <a:p>
            <a:pPr marL="501548" lvl="0" indent="-501548">
              <a:lnSpc>
                <a:spcPct val="125000"/>
              </a:lnSpc>
              <a:buClr>
                <a:schemeClr val="tx1"/>
              </a:buClr>
              <a:buFontTx/>
              <a:buChar char="•"/>
            </a:pPr>
            <a:r>
              <a:rPr sz="2333" b="1">
                <a:solidFill>
                  <a:srgbClr val="000110"/>
                </a:solidFill>
                <a:ea typeface="楷体" charset="-122"/>
              </a:rPr>
              <a:t>事件营销——贴近区域热点事件和试点实验等；</a:t>
            </a:r>
            <a:endParaRPr sz="2633" b="1">
              <a:ea typeface="楷体" charset="-122"/>
            </a:endParaRPr>
          </a:p>
          <a:p>
            <a:pPr marL="501548" lvl="0" indent="-501548">
              <a:lnSpc>
                <a:spcPct val="125000"/>
              </a:lnSpc>
              <a:buClr>
                <a:schemeClr val="tx1"/>
              </a:buClr>
              <a:buFontTx/>
              <a:buChar char="•"/>
            </a:pPr>
            <a:r>
              <a:rPr sz="2533" b="1">
                <a:solidFill>
                  <a:srgbClr val="000110"/>
                </a:solidFill>
                <a:ea typeface="楷体" charset="-122"/>
              </a:rPr>
              <a:t>公关活动——公益、赞助和其他；</a:t>
            </a:r>
            <a:endParaRPr sz="2633" b="1">
              <a:ea typeface="楷体" charset="-122"/>
            </a:endParaRPr>
          </a:p>
        </p:txBody>
      </p:sp>
      <p:sp>
        <p:nvSpPr>
          <p:cNvPr id="2161"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第十七页，共五十三页。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3"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整合推广的三个关键操作要点</a:t>
            </a:r>
            <a:endParaRPr b="1"/>
          </a:p>
        </p:txBody>
      </p:sp>
      <p:sp>
        <p:nvSpPr>
          <p:cNvPr id="2164"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50000"/>
              </a:lnSpc>
              <a:buNone/>
            </a:pPr>
            <a:r>
              <a:rPr b="1">
                <a:solidFill>
                  <a:srgbClr val="000110"/>
                </a:solidFill>
                <a:ea typeface="楷体" charset="-122"/>
              </a:rPr>
              <a:t>1、协同经销商、厂商一体化</a:t>
            </a:r>
            <a:endParaRPr b="1">
              <a:ea typeface="楷体" charset="-122"/>
            </a:endParaRPr>
          </a:p>
          <a:p>
            <a:pPr lvl="0">
              <a:lnSpc>
                <a:spcPct val="150000"/>
              </a:lnSpc>
              <a:buNone/>
            </a:pPr>
            <a:r>
              <a:rPr b="1">
                <a:solidFill>
                  <a:srgbClr val="000110"/>
                </a:solidFill>
                <a:ea typeface="楷体" charset="-122"/>
              </a:rPr>
              <a:t>2、联合、裹挟终端共同进行</a:t>
            </a:r>
            <a:endParaRPr b="1">
              <a:ea typeface="楷体" charset="-122"/>
            </a:endParaRPr>
          </a:p>
          <a:p>
            <a:pPr lvl="0">
              <a:lnSpc>
                <a:spcPct val="150000"/>
              </a:lnSpc>
              <a:buNone/>
            </a:pPr>
            <a:r>
              <a:rPr b="1">
                <a:solidFill>
                  <a:srgbClr val="000110"/>
                </a:solidFill>
                <a:ea typeface="楷体" charset="-122"/>
              </a:rPr>
              <a:t>3、嫁接社会资源</a:t>
            </a:r>
            <a:endParaRPr b="1">
              <a:ea typeface="楷体" charset="-122"/>
            </a:endParaRPr>
          </a:p>
          <a:p>
            <a:pPr lvl="1">
              <a:lnSpc>
                <a:spcPct val="150000"/>
              </a:lnSpc>
            </a:pPr>
            <a:r>
              <a:rPr b="1">
                <a:solidFill>
                  <a:srgbClr val="000110"/>
                </a:solidFill>
                <a:ea typeface="楷体" charset="-122"/>
              </a:rPr>
              <a:t>技术资源：当地农业技术人员</a:t>
            </a:r>
            <a:endParaRPr b="1">
              <a:ea typeface="楷体" charset="-122"/>
            </a:endParaRPr>
          </a:p>
          <a:p>
            <a:pPr lvl="1">
              <a:lnSpc>
                <a:spcPct val="150000"/>
              </a:lnSpc>
            </a:pPr>
            <a:r>
              <a:rPr b="1">
                <a:solidFill>
                  <a:srgbClr val="000110"/>
                </a:solidFill>
                <a:ea typeface="楷体" charset="-122"/>
              </a:rPr>
              <a:t>信誉资源：镇村干部、种植大户</a:t>
            </a:r>
            <a:endParaRPr b="1">
              <a:ea typeface="楷体" charset="-122"/>
            </a:endParaRPr>
          </a:p>
          <a:p>
            <a:pPr lvl="1">
              <a:lnSpc>
                <a:spcPct val="150000"/>
              </a:lnSpc>
            </a:pPr>
            <a:r>
              <a:rPr b="1">
                <a:solidFill>
                  <a:srgbClr val="000110"/>
                </a:solidFill>
                <a:ea typeface="楷体" charset="-122"/>
              </a:rPr>
              <a:t>资金资源：粮食经纪人、农村信用联社</a:t>
            </a:r>
            <a:endParaRPr b="1">
              <a:ea typeface="楷体" charset="-122"/>
            </a:endParaRPr>
          </a:p>
          <a:p>
            <a:pPr lvl="1">
              <a:lnSpc>
                <a:spcPct val="150000"/>
              </a:lnSpc>
            </a:pPr>
            <a:r>
              <a:rPr b="1">
                <a:solidFill>
                  <a:srgbClr val="000110"/>
                </a:solidFill>
                <a:ea typeface="楷体" charset="-122"/>
              </a:rPr>
              <a:t>行政资源：农业两站植保普查</a:t>
            </a:r>
            <a:endParaRPr b="1">
              <a:ea typeface="楷体" charset="-122"/>
            </a:endParaRPr>
          </a:p>
        </p:txBody>
      </p:sp>
      <p:sp>
        <p:nvSpPr>
          <p:cNvPr id="2165"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第十八页，共五十三页。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67"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目录</a:t>
            </a:r>
            <a:endParaRPr b="1"/>
          </a:p>
        </p:txBody>
      </p:sp>
      <p:sp>
        <p:nvSpPr>
          <p:cNvPr id="2168" name=""/>
          <p:cNvSpPr/>
          <p:nvPr>
            <p:ph type="body" idx="4294967295"/>
          </p:nvPr>
        </p:nvSpPr>
        <p:spPr>
          <a:xfrm>
            <a:off x="2006194" y="2006194"/>
            <a:ext cx="7523226" cy="5099076"/>
          </a:xfrm>
          <a:prstGeom prst="rect">
            <a:avLst/>
          </a:prstGeom>
          <a:noFill/>
          <a:ln cap="flat">
            <a:noFill/>
            <a:prstDash val="solid"/>
            <a:miter lim="800000"/>
            <a:headEnd type="none" w="med" len="med"/>
            <a:tailEnd type="none" w="med" len="med"/>
          </a:ln>
        </p:spPr>
        <p:txBody>
          <a:bodyPr wrap="square"/>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gn="just">
              <a:lnSpc>
                <a:spcPct val="135000"/>
              </a:lnSpc>
              <a:buNone/>
            </a:pPr>
            <a:r>
              <a:rPr kumimoji="1" sz="2872" b="1">
                <a:solidFill>
                  <a:srgbClr val="000110"/>
                </a:solidFill>
                <a:latin typeface="华文行楷" charset="-122"/>
                <a:ea typeface="华文行楷" charset="-122"/>
              </a:rPr>
              <a:t>一、农资消费特性分析 </a:t>
            </a:r>
            <a:endParaRPr kumimoji="1" sz="3072" b="1">
              <a:latin typeface="华文行楷" charset="-122"/>
              <a:ea typeface="华文行楷" charset="-122"/>
            </a:endParaRPr>
          </a:p>
          <a:p>
            <a:pPr lvl="0" algn="just">
              <a:lnSpc>
                <a:spcPct val="135000"/>
              </a:lnSpc>
              <a:buNone/>
            </a:pPr>
            <a:r>
              <a:rPr kumimoji="1" sz="2872" b="1">
                <a:solidFill>
                  <a:srgbClr val="000110"/>
                </a:solidFill>
                <a:latin typeface="华文行楷" charset="-122"/>
                <a:ea typeface="华文行楷" charset="-122"/>
              </a:rPr>
              <a:t>二、农资整合推广模式 </a:t>
            </a:r>
            <a:endParaRPr kumimoji="1" sz="3072" b="1">
              <a:latin typeface="华文行楷" charset="-122"/>
              <a:ea typeface="华文行楷" charset="-122"/>
            </a:endParaRPr>
          </a:p>
          <a:p>
            <a:pPr lvl="0" algn="just">
              <a:lnSpc>
                <a:spcPct val="135000"/>
              </a:lnSpc>
              <a:buNone/>
            </a:pPr>
            <a:r>
              <a:rPr kumimoji="1" sz="2672" b="1">
                <a:solidFill>
                  <a:srgbClr val="000110"/>
                </a:solidFill>
                <a:latin typeface="华文行楷" charset="-122"/>
                <a:ea typeface="华文行楷" charset="-122"/>
              </a:rPr>
              <a:t>三、口碑营销传播</a:t>
            </a:r>
            <a:endParaRPr kumimoji="1" sz="3072" b="1">
              <a:latin typeface="华文行楷" charset="-122"/>
              <a:ea typeface="华文行楷" charset="-122"/>
            </a:endParaRPr>
          </a:p>
          <a:p>
            <a:pPr lvl="0" algn="just">
              <a:lnSpc>
                <a:spcPct val="135000"/>
              </a:lnSpc>
              <a:buNone/>
            </a:pPr>
            <a:r>
              <a:rPr kumimoji="1" sz="2672" b="1">
                <a:solidFill>
                  <a:srgbClr val="000110"/>
                </a:solidFill>
                <a:latin typeface="华文行楷" charset="-122"/>
                <a:ea typeface="华文行楷" charset="-122"/>
              </a:rPr>
              <a:t>四、普惠制农化效劳 </a:t>
            </a:r>
            <a:endParaRPr kumimoji="1" sz="3072" b="1">
              <a:latin typeface="华文行楷" charset="-122"/>
              <a:ea typeface="华文行楷" charset="-122"/>
            </a:endParaRPr>
          </a:p>
          <a:p>
            <a:pPr lvl="0" algn="just">
              <a:lnSpc>
                <a:spcPct val="135000"/>
              </a:lnSpc>
              <a:buNone/>
            </a:pPr>
            <a:r>
              <a:rPr kumimoji="1" sz="2872" b="1">
                <a:solidFill>
                  <a:srgbClr val="000110"/>
                </a:solidFill>
                <a:latin typeface="华文行楷" charset="-122"/>
                <a:ea typeface="华文行楷" charset="-122"/>
              </a:rPr>
              <a:t>五、终端生动化建设 </a:t>
            </a:r>
            <a:endParaRPr kumimoji="1" sz="3072" b="1">
              <a:latin typeface="华文行楷" charset="-122"/>
              <a:ea typeface="华文行楷" charset="-122"/>
            </a:endParaRPr>
          </a:p>
          <a:p>
            <a:pPr lvl="0" algn="just">
              <a:lnSpc>
                <a:spcPct val="135000"/>
              </a:lnSpc>
              <a:buNone/>
            </a:pPr>
            <a:r>
              <a:rPr kumimoji="1" sz="2972" b="1">
                <a:solidFill>
                  <a:srgbClr val="000110"/>
                </a:solidFill>
                <a:latin typeface="华文行楷" charset="-122"/>
                <a:ea typeface="华文行楷" charset="-122"/>
              </a:rPr>
              <a:t>六、协同的促销运作</a:t>
            </a:r>
            <a:endParaRPr kumimoji="1" sz="3072" b="1">
              <a:latin typeface="华文行楷" charset="-122"/>
              <a:ea typeface="华文行楷" charset="-122"/>
            </a:endParaRPr>
          </a:p>
        </p:txBody>
      </p:sp>
      <p:sp>
        <p:nvSpPr>
          <p:cNvPr id="2169" name=""/>
          <p:cNvSpPr/>
          <p:nvPr/>
        </p:nvSpPr>
        <p:spPr>
          <a:xfrm>
            <a:off x="919506" y="3594430"/>
            <a:ext cx="710527" cy="471944"/>
          </a:xfrm>
          <a:prstGeom prst="rightArrow">
            <a:avLst>
              <a:gd name="adj1" fmla="val 50000"/>
              <a:gd name="adj2" fmla="val 37464"/>
            </a:avLst>
          </a:prstGeom>
          <a:solidFill>
            <a:srgbClr val="FF0000"/>
          </a:solidFill>
          <a:ln cap="flat">
            <a:solidFill>
              <a:srgbClr val="FF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675">
              <a:solidFill>
                <a:srgbClr val="000110"/>
              </a:solidFill>
            </a:endParaRPr>
          </a:p>
        </p:txBody>
      </p:sp>
      <p:sp>
        <p:nvSpPr>
          <p:cNvPr id="2170"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第十九页，共五十三页。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2"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“口碑〞营销的重要性</a:t>
            </a:r>
            <a:endParaRPr b="1"/>
          </a:p>
        </p:txBody>
      </p:sp>
      <p:sp>
        <p:nvSpPr>
          <p:cNvPr id="2173"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200000"/>
              </a:lnSpc>
            </a:pPr>
            <a:r>
              <a:rPr b="1">
                <a:solidFill>
                  <a:srgbClr val="000110"/>
                </a:solidFill>
                <a:ea typeface="楷体" charset="-122"/>
              </a:rPr>
              <a:t>推广、传播的聚集点</a:t>
            </a:r>
            <a:endParaRPr b="1">
              <a:ea typeface="楷体" charset="-122"/>
            </a:endParaRPr>
          </a:p>
          <a:p>
            <a:pPr lvl="0">
              <a:lnSpc>
                <a:spcPct val="200000"/>
              </a:lnSpc>
            </a:pPr>
            <a:r>
              <a:rPr b="1">
                <a:solidFill>
                  <a:srgbClr val="000110"/>
                </a:solidFill>
                <a:ea typeface="楷体" charset="-122"/>
              </a:rPr>
              <a:t>众口铄金——打动农民的利器</a:t>
            </a:r>
            <a:endParaRPr b="1">
              <a:ea typeface="楷体" charset="-122"/>
            </a:endParaRPr>
          </a:p>
          <a:p>
            <a:pPr lvl="0">
              <a:lnSpc>
                <a:spcPct val="200000"/>
              </a:lnSpc>
            </a:pPr>
            <a:r>
              <a:rPr b="1">
                <a:solidFill>
                  <a:srgbClr val="000110"/>
                </a:solidFill>
                <a:ea typeface="楷体" charset="-122"/>
              </a:rPr>
              <a:t>动销的“最关键一脚〞</a:t>
            </a:r>
            <a:endParaRPr b="1">
              <a:ea typeface="楷体" charset="-122"/>
            </a:endParaRPr>
          </a:p>
          <a:p>
            <a:pPr lvl="0">
              <a:lnSpc>
                <a:spcPct val="200000"/>
              </a:lnSpc>
            </a:pPr>
            <a:r>
              <a:rPr b="1">
                <a:solidFill>
                  <a:srgbClr val="000110"/>
                </a:solidFill>
                <a:ea typeface="楷体" charset="-122"/>
              </a:rPr>
              <a:t>最具排他性的竞争优势</a:t>
            </a:r>
            <a:endParaRPr b="1">
              <a:ea typeface="楷体" charset="-122"/>
            </a:endParaRPr>
          </a:p>
          <a:p>
            <a:pPr lvl="0">
              <a:lnSpc>
                <a:spcPct val="200000"/>
              </a:lnSpc>
            </a:pPr>
            <a:r>
              <a:rPr b="1">
                <a:solidFill>
                  <a:srgbClr val="000110"/>
                </a:solidFill>
                <a:ea typeface="楷体" charset="-122"/>
              </a:rPr>
              <a:t>最坚实的市场根底</a:t>
            </a:r>
            <a:endParaRPr b="1">
              <a:ea typeface="楷体" charset="-122"/>
            </a:endParaRPr>
          </a:p>
        </p:txBody>
      </p:sp>
      <p:sp>
        <p:nvSpPr>
          <p:cNvPr id="2174"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第二十页，共五十三页。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76"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口碑营销的要点</a:t>
            </a:r>
            <a:endParaRPr b="1"/>
          </a:p>
        </p:txBody>
      </p:sp>
      <p:sp>
        <p:nvSpPr>
          <p:cNvPr id="2177" name=""/>
          <p:cNvSpPr/>
          <p:nvPr>
            <p:ph type="body" idx="4294967295"/>
          </p:nvPr>
        </p:nvSpPr>
        <p:spPr>
          <a:xfrm>
            <a:off x="501548" y="2103717"/>
            <a:ext cx="9027871" cy="5085143"/>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pPr>
            <a:r>
              <a:rPr b="1">
                <a:solidFill>
                  <a:srgbClr val="000110"/>
                </a:solidFill>
                <a:latin typeface="楷体" charset="-122"/>
                <a:ea typeface="楷体" charset="-122"/>
              </a:rPr>
              <a:t>优秀的企业是善于设计、创造并利用口碑</a:t>
            </a:r>
            <a:endParaRPr b="1">
              <a:latin typeface="楷体" charset="-122"/>
              <a:ea typeface="楷体" charset="-122"/>
            </a:endParaRPr>
          </a:p>
          <a:p>
            <a:pPr lvl="0">
              <a:lnSpc>
                <a:spcPct val="125000"/>
              </a:lnSpc>
            </a:pPr>
            <a:r>
              <a:rPr b="1">
                <a:solidFill>
                  <a:srgbClr val="000110"/>
                </a:solidFill>
                <a:latin typeface="楷体" charset="-122"/>
                <a:ea typeface="楷体" charset="-122"/>
              </a:rPr>
              <a:t>控制话语权，管理传播者：</a:t>
            </a:r>
            <a:endParaRPr b="1">
              <a:latin typeface="楷体" charset="-122"/>
              <a:ea typeface="楷体" charset="-122"/>
            </a:endParaRPr>
          </a:p>
          <a:p>
            <a:pPr lvl="1">
              <a:lnSpc>
                <a:spcPct val="125000"/>
              </a:lnSpc>
            </a:pPr>
            <a:r>
              <a:rPr b="1">
                <a:solidFill>
                  <a:srgbClr val="000110"/>
                </a:solidFill>
                <a:ea typeface="楷体" charset="-122"/>
              </a:rPr>
              <a:t>有关专家、终端导购人员、企业推广人员、相关权威机构</a:t>
            </a:r>
            <a:endParaRPr b="1">
              <a:ea typeface="楷体" charset="-122"/>
            </a:endParaRPr>
          </a:p>
          <a:p>
            <a:pPr lvl="0">
              <a:lnSpc>
                <a:spcPct val="125000"/>
              </a:lnSpc>
            </a:pPr>
            <a:r>
              <a:rPr b="1">
                <a:solidFill>
                  <a:srgbClr val="000110"/>
                </a:solidFill>
                <a:latin typeface="楷体" charset="-122"/>
                <a:ea typeface="楷体" charset="-122"/>
              </a:rPr>
              <a:t>精心提炼口碑内容：</a:t>
            </a:r>
            <a:endParaRPr b="1">
              <a:latin typeface="楷体" charset="-122"/>
              <a:ea typeface="楷体" charset="-122"/>
            </a:endParaRPr>
          </a:p>
          <a:p>
            <a:pPr lvl="1">
              <a:lnSpc>
                <a:spcPct val="125000"/>
              </a:lnSpc>
            </a:pPr>
            <a:r>
              <a:rPr b="1">
                <a:solidFill>
                  <a:srgbClr val="000110"/>
                </a:solidFill>
                <a:ea typeface="楷体" charset="-122"/>
              </a:rPr>
              <a:t>产品核心卖点和品牌诉求</a:t>
            </a:r>
            <a:endParaRPr b="1">
              <a:ea typeface="楷体" charset="-122"/>
            </a:endParaRPr>
          </a:p>
          <a:p>
            <a:pPr lvl="1">
              <a:lnSpc>
                <a:spcPct val="125000"/>
              </a:lnSpc>
            </a:pPr>
            <a:r>
              <a:rPr b="1">
                <a:solidFill>
                  <a:srgbClr val="000110"/>
                </a:solidFill>
                <a:ea typeface="楷体" charset="-122"/>
              </a:rPr>
              <a:t>能充分展现产品和品牌的个性和特点</a:t>
            </a:r>
            <a:endParaRPr b="1">
              <a:ea typeface="楷体" charset="-122"/>
            </a:endParaRPr>
          </a:p>
          <a:p>
            <a:pPr lvl="1">
              <a:lnSpc>
                <a:spcPct val="125000"/>
              </a:lnSpc>
            </a:pPr>
            <a:r>
              <a:rPr b="1">
                <a:solidFill>
                  <a:srgbClr val="000110"/>
                </a:solidFill>
                <a:ea typeface="楷体" charset="-122"/>
              </a:rPr>
              <a:t>简单明了，容易记忆</a:t>
            </a:r>
            <a:endParaRPr b="1">
              <a:ea typeface="楷体" charset="-122"/>
            </a:endParaRPr>
          </a:p>
          <a:p>
            <a:pPr lvl="1">
              <a:lnSpc>
                <a:spcPct val="125000"/>
              </a:lnSpc>
            </a:pPr>
            <a:r>
              <a:rPr b="1">
                <a:solidFill>
                  <a:srgbClr val="000110"/>
                </a:solidFill>
                <a:ea typeface="楷体" charset="-122"/>
              </a:rPr>
              <a:t>基于事实</a:t>
            </a:r>
            <a:endParaRPr b="1">
              <a:ea typeface="楷体" charset="-122"/>
            </a:endParaRPr>
          </a:p>
          <a:p>
            <a:pPr lvl="0">
              <a:lnSpc>
                <a:spcPct val="125000"/>
              </a:lnSpc>
            </a:pPr>
            <a:r>
              <a:rPr b="1">
                <a:solidFill>
                  <a:srgbClr val="000110"/>
                </a:solidFill>
                <a:latin typeface="楷体" charset="-122"/>
                <a:ea typeface="楷体" charset="-122"/>
              </a:rPr>
              <a:t>不断地纠偏 ，持续强化 </a:t>
            </a:r>
            <a:endParaRPr sz="2194" b="1">
              <a:latin typeface="楷体" charset="-122"/>
              <a:ea typeface="楷体" charset="-122"/>
            </a:endParaRPr>
          </a:p>
        </p:txBody>
      </p:sp>
      <p:sp>
        <p:nvSpPr>
          <p:cNvPr id="2178"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第二十一页，共五十三页。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0"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口碑营销的“三阶段〞 表现</a:t>
            </a:r>
            <a:endParaRPr b="1"/>
          </a:p>
        </p:txBody>
      </p:sp>
      <p:sp>
        <p:nvSpPr>
          <p:cNvPr id="2181" name=""/>
          <p:cNvSpPr/>
          <p:nvPr>
            <p:ph type="body" idx="4294967295"/>
          </p:nvPr>
        </p:nvSpPr>
        <p:spPr>
          <a:xfrm>
            <a:off x="501548" y="2089785"/>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25000"/>
              </a:lnSpc>
            </a:pPr>
            <a:endParaRPr b="1">
              <a:ea typeface="楷体" charset="-122"/>
            </a:endParaRPr>
          </a:p>
          <a:p>
            <a:pPr lvl="0">
              <a:lnSpc>
                <a:spcPct val="125000"/>
              </a:lnSpc>
            </a:pPr>
            <a:r>
              <a:rPr b="1">
                <a:solidFill>
                  <a:srgbClr val="000110"/>
                </a:solidFill>
                <a:ea typeface="楷体" charset="-122"/>
              </a:rPr>
              <a:t>一句话普遍接受的话</a:t>
            </a:r>
            <a:r>
              <a:rPr sz="1894" b="1">
                <a:solidFill>
                  <a:srgbClr val="000110"/>
                </a:solidFill>
                <a:ea typeface="楷体" charset="-122"/>
              </a:rPr>
              <a:t>——贴切</a:t>
            </a:r>
            <a:endParaRPr sz="2194" b="1">
              <a:ea typeface="楷体" charset="-122"/>
            </a:endParaRPr>
          </a:p>
          <a:p>
            <a:pPr lvl="1">
              <a:lnSpc>
                <a:spcPct val="125000"/>
              </a:lnSpc>
            </a:pPr>
            <a:endParaRPr b="1">
              <a:ea typeface="楷体" charset="-122"/>
            </a:endParaRPr>
          </a:p>
          <a:p>
            <a:pPr lvl="0">
              <a:lnSpc>
                <a:spcPct val="125000"/>
              </a:lnSpc>
            </a:pPr>
            <a:r>
              <a:rPr b="1">
                <a:solidFill>
                  <a:srgbClr val="000110"/>
                </a:solidFill>
                <a:ea typeface="楷体" charset="-122"/>
              </a:rPr>
              <a:t>一种共同的共识</a:t>
            </a:r>
            <a:r>
              <a:rPr sz="1994" b="1">
                <a:solidFill>
                  <a:srgbClr val="000110"/>
                </a:solidFill>
                <a:ea typeface="楷体" charset="-122"/>
              </a:rPr>
              <a:t>——实实在在的</a:t>
            </a:r>
            <a:endParaRPr sz="2194" b="1">
              <a:ea typeface="楷体" charset="-122"/>
            </a:endParaRPr>
          </a:p>
          <a:p>
            <a:pPr lvl="1">
              <a:lnSpc>
                <a:spcPct val="125000"/>
              </a:lnSpc>
            </a:pPr>
            <a:endParaRPr b="1">
              <a:ea typeface="楷体" charset="-122"/>
            </a:endParaRPr>
          </a:p>
          <a:p>
            <a:pPr lvl="0">
              <a:lnSpc>
                <a:spcPct val="125000"/>
              </a:lnSpc>
            </a:pPr>
            <a:r>
              <a:rPr b="1">
                <a:solidFill>
                  <a:srgbClr val="000110"/>
                </a:solidFill>
                <a:ea typeface="楷体" charset="-122"/>
              </a:rPr>
              <a:t>一种共同的感觉</a:t>
            </a:r>
            <a:r>
              <a:rPr sz="1894" b="1">
                <a:solidFill>
                  <a:srgbClr val="000110"/>
                </a:solidFill>
                <a:ea typeface="楷体" charset="-122"/>
              </a:rPr>
              <a:t>——引起共鸣</a:t>
            </a:r>
            <a:endParaRPr sz="2194" b="1">
              <a:ea typeface="楷体" charset="-122"/>
            </a:endParaRPr>
          </a:p>
          <a:p>
            <a:pPr lvl="1">
              <a:lnSpc>
                <a:spcPct val="125000"/>
              </a:lnSpc>
            </a:pPr>
            <a:endParaRPr b="1" i="1">
              <a:ea typeface="楷体" charset="-122"/>
            </a:endParaRPr>
          </a:p>
        </p:txBody>
      </p:sp>
      <p:sp>
        <p:nvSpPr>
          <p:cNvPr id="2182" name=""/>
          <p:cNvSpPr/>
          <p:nvPr/>
        </p:nvSpPr>
        <p:spPr>
          <a:xfrm>
            <a:off x="6770904" y="2340559"/>
            <a:ext cx="2173376" cy="1588237"/>
          </a:xfrm>
          <a:prstGeom prst="irregularSeal2">
            <a:avLst/>
          </a:prstGeom>
          <a:noFill/>
          <a:ln w="38100" cap="flat">
            <a:solidFill>
              <a:srgbClr val="FF0000"/>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410" b="1">
                <a:solidFill>
                  <a:srgbClr val="FF0110"/>
                </a:solidFill>
                <a:ea typeface="华文行楷" charset="-122"/>
              </a:rPr>
              <a:t>品牌</a:t>
            </a:r>
            <a:endParaRPr sz="3510" b="1">
              <a:solidFill>
                <a:srgbClr val="FF0000"/>
              </a:solidFill>
              <a:ea typeface="华文行楷" charset="-122"/>
            </a:endParaRPr>
          </a:p>
        </p:txBody>
      </p:sp>
      <p:sp>
        <p:nvSpPr>
          <p:cNvPr id="2183" name=""/>
          <p:cNvSpPr/>
          <p:nvPr/>
        </p:nvSpPr>
        <p:spPr>
          <a:xfrm>
            <a:off x="6854495" y="4764710"/>
            <a:ext cx="2173376" cy="1588237"/>
          </a:xfrm>
          <a:prstGeom prst="irregularSeal2">
            <a:avLst/>
          </a:prstGeom>
          <a:noFill/>
          <a:ln w="38100" cap="flat">
            <a:solidFill>
              <a:srgbClr val="FF0000"/>
            </a:solidFill>
            <a:prstDash val="solid"/>
            <a:miter lim="800000"/>
            <a:headEnd type="none" w="med" len="med"/>
            <a:tailEnd type="none" w="med" len="med"/>
          </a:ln>
        </p:spPr>
        <p:txBody>
          <a:bodyPr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3210" b="1">
                <a:solidFill>
                  <a:srgbClr val="FF0110"/>
                </a:solidFill>
                <a:ea typeface="华文行楷" charset="-122"/>
              </a:rPr>
              <a:t>成效</a:t>
            </a:r>
            <a:endParaRPr sz="3510" b="1">
              <a:solidFill>
                <a:srgbClr val="FF0000"/>
              </a:solidFill>
              <a:ea typeface="华文行楷" charset="-122"/>
            </a:endParaRPr>
          </a:p>
        </p:txBody>
      </p:sp>
      <p:sp>
        <p:nvSpPr>
          <p:cNvPr id="2184" name=""/>
          <p:cNvSpPr/>
          <p:nvPr/>
        </p:nvSpPr>
        <p:spPr>
          <a:xfrm>
            <a:off x="7690409" y="3928796"/>
            <a:ext cx="501548" cy="835914"/>
          </a:xfrm>
          <a:prstGeom prst="downArrow">
            <a:avLst>
              <a:gd name="adj1" fmla="val 50000"/>
              <a:gd name="adj2" fmla="val 41667"/>
            </a:avLst>
          </a:prstGeom>
          <a:noFill/>
          <a:ln w="38100" cap="flat">
            <a:solidFill>
              <a:srgbClr val="FF0000"/>
            </a:solidFill>
            <a:prstDash val="solid"/>
            <a:miter lim="800000"/>
            <a:headEnd type="none" w="med" len="med"/>
            <a:tailEnd type="none" w="med" len="med"/>
          </a:ln>
        </p:spPr>
        <p:txBody>
          <a:bodyPr vert="eaVert" wrap="none" anchor="ctr" anchorCtr="0"/>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sz="2633">
              <a:solidFill>
                <a:srgbClr val="FF0000"/>
              </a:solidFill>
            </a:endParaRPr>
          </a:p>
        </p:txBody>
      </p:sp>
      <p:sp>
        <p:nvSpPr>
          <p:cNvPr id="2185"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第二十二页，共五十三页。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87"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多方位的口碑传播——“传播源〞</a:t>
            </a:r>
            <a:endParaRPr b="1"/>
          </a:p>
        </p:txBody>
      </p:sp>
      <p:sp>
        <p:nvSpPr>
          <p:cNvPr id="2188" name=""/>
          <p:cNvSpPr/>
          <p:nvPr>
            <p:ph type="body" idx="4294967295"/>
          </p:nvPr>
        </p:nvSpPr>
        <p:spPr>
          <a:xfrm>
            <a:off x="433631" y="2034057"/>
            <a:ext cx="9163707" cy="3302070"/>
          </a:xfrm>
          <a:prstGeom prst="rect">
            <a:avLst/>
          </a:prstGeom>
          <a:noFill/>
          <a:ln cap="flat">
            <a:noFill/>
            <a:prstDash val="solid"/>
            <a:miter lim="800000"/>
            <a:headEnd type="none" w="med" len="med"/>
            <a:tailEnd type="none" w="med" len="med"/>
          </a:ln>
        </p:spPr>
        <p:txBody>
          <a:bodyPr lIns="0" tIns="0" rIns="0" bIns="0">
            <a:spAutoFit/>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nSpc>
                <a:spcPct val="150000"/>
              </a:lnSpc>
            </a:pPr>
            <a:r>
              <a:rPr b="1">
                <a:solidFill>
                  <a:srgbClr val="000110"/>
                </a:solidFill>
                <a:latin typeface="楷体" charset="-122"/>
                <a:ea typeface="楷体" charset="-122"/>
              </a:rPr>
              <a:t>种植大户、示范户</a:t>
            </a:r>
            <a:endParaRPr b="1">
              <a:latin typeface="楷体" charset="-122"/>
              <a:ea typeface="楷体" charset="-122"/>
            </a:endParaRPr>
          </a:p>
          <a:p>
            <a:pPr lvl="0">
              <a:lnSpc>
                <a:spcPct val="150000"/>
              </a:lnSpc>
            </a:pPr>
            <a:r>
              <a:rPr b="1">
                <a:solidFill>
                  <a:srgbClr val="000110"/>
                </a:solidFill>
                <a:latin typeface="楷体" charset="-122"/>
                <a:ea typeface="楷体" charset="-122"/>
              </a:rPr>
              <a:t>意见领袖-村长、受尊敬的长辈</a:t>
            </a:r>
            <a:endParaRPr b="1">
              <a:latin typeface="楷体" charset="-122"/>
              <a:ea typeface="楷体" charset="-122"/>
            </a:endParaRPr>
          </a:p>
          <a:p>
            <a:pPr lvl="0">
              <a:lnSpc>
                <a:spcPct val="150000"/>
              </a:lnSpc>
            </a:pPr>
            <a:r>
              <a:rPr b="1">
                <a:solidFill>
                  <a:srgbClr val="000110"/>
                </a:solidFill>
                <a:latin typeface="楷体" charset="-122"/>
                <a:ea typeface="楷体" charset="-122"/>
              </a:rPr>
              <a:t>信誉好的经销商、终端</a:t>
            </a:r>
            <a:endParaRPr b="1">
              <a:latin typeface="楷体" charset="-122"/>
              <a:ea typeface="楷体" charset="-122"/>
            </a:endParaRPr>
          </a:p>
          <a:p>
            <a:pPr lvl="0">
              <a:lnSpc>
                <a:spcPct val="150000"/>
              </a:lnSpc>
            </a:pPr>
            <a:r>
              <a:rPr b="1">
                <a:solidFill>
                  <a:srgbClr val="000110"/>
                </a:solidFill>
                <a:latin typeface="楷体" charset="-122"/>
                <a:ea typeface="楷体" charset="-122"/>
              </a:rPr>
              <a:t>县、乡专业技术人员</a:t>
            </a:r>
            <a:endParaRPr b="1">
              <a:latin typeface="楷体" charset="-122"/>
              <a:ea typeface="楷体" charset="-122"/>
            </a:endParaRPr>
          </a:p>
          <a:p>
            <a:pPr lvl="0">
              <a:lnSpc>
                <a:spcPct val="150000"/>
              </a:lnSpc>
            </a:pPr>
            <a:r>
              <a:rPr b="1">
                <a:solidFill>
                  <a:srgbClr val="000110"/>
                </a:solidFill>
                <a:latin typeface="楷体" charset="-122"/>
                <a:ea typeface="楷体" charset="-122"/>
              </a:rPr>
              <a:t>科普知识别动队</a:t>
            </a:r>
            <a:endParaRPr b="1">
              <a:latin typeface="楷体" charset="-122"/>
              <a:ea typeface="楷体" charset="-122"/>
            </a:endParaRPr>
          </a:p>
        </p:txBody>
      </p:sp>
      <p:sp>
        <p:nvSpPr>
          <p:cNvPr id="2189"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第二十三页，共五十三页。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1"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口碑传播的前提</a:t>
            </a:r>
            <a:endParaRPr b="1"/>
          </a:p>
        </p:txBody>
      </p:sp>
      <p:sp>
        <p:nvSpPr>
          <p:cNvPr id="2192"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marL="501548" lvl="0" indent="-501548">
              <a:lnSpc>
                <a:spcPct val="200000"/>
              </a:lnSpc>
              <a:buFontTx/>
              <a:buAutoNum type="arabicPeriod"/>
            </a:pPr>
            <a:r>
              <a:rPr b="1">
                <a:solidFill>
                  <a:srgbClr val="000110"/>
                </a:solidFill>
                <a:ea typeface="楷体" charset="-122"/>
              </a:rPr>
              <a:t>掳获消费者注意力——创造口碑的关键</a:t>
            </a:r>
            <a:endParaRPr b="1">
              <a:ea typeface="楷体" charset="-122"/>
            </a:endParaRPr>
          </a:p>
          <a:p>
            <a:pPr marL="501548" lvl="0" indent="-501548">
              <a:lnSpc>
                <a:spcPct val="200000"/>
              </a:lnSpc>
              <a:buFontTx/>
              <a:buAutoNum type="arabicPeriod"/>
            </a:pPr>
            <a:r>
              <a:rPr b="1">
                <a:solidFill>
                  <a:srgbClr val="000110"/>
                </a:solidFill>
                <a:ea typeface="楷体" charset="-122"/>
              </a:rPr>
              <a:t>良好的产品——创造口碑的保障</a:t>
            </a:r>
            <a:endParaRPr b="1">
              <a:ea typeface="楷体" charset="-122"/>
            </a:endParaRPr>
          </a:p>
          <a:p>
            <a:pPr marL="501548" lvl="0" indent="-501548">
              <a:lnSpc>
                <a:spcPct val="200000"/>
              </a:lnSpc>
              <a:buFontTx/>
              <a:buAutoNum type="arabicPeriod"/>
            </a:pPr>
            <a:r>
              <a:rPr b="1">
                <a:solidFill>
                  <a:srgbClr val="000110"/>
                </a:solidFill>
                <a:ea typeface="楷体" charset="-122"/>
              </a:rPr>
              <a:t>绝对不能产生反感——坏口碑的速度是“飓风〞</a:t>
            </a:r>
            <a:endParaRPr b="1">
              <a:ea typeface="楷体" charset="-122"/>
            </a:endParaRPr>
          </a:p>
          <a:p>
            <a:pPr marL="501548" lvl="0" indent="-501548">
              <a:lnSpc>
                <a:spcPct val="200000"/>
              </a:lnSpc>
              <a:buFontTx/>
              <a:buAutoNum type="arabicPeriod"/>
            </a:pPr>
            <a:r>
              <a:rPr b="1">
                <a:solidFill>
                  <a:srgbClr val="000110"/>
                </a:solidFill>
                <a:ea typeface="楷体" charset="-122"/>
              </a:rPr>
              <a:t>泸州醇的广告</a:t>
            </a:r>
            <a:endParaRPr b="1">
              <a:ea typeface="楷体" charset="-122"/>
            </a:endParaRPr>
          </a:p>
        </p:txBody>
      </p:sp>
      <p:sp>
        <p:nvSpPr>
          <p:cNvPr id="2193"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第二十四页，共五十三页。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95"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口碑提升</a:t>
            </a:r>
            <a:endParaRPr b="1"/>
          </a:p>
        </p:txBody>
      </p:sp>
      <p:sp>
        <p:nvSpPr>
          <p:cNvPr id="2196" name=""/>
          <p:cNvSpPr/>
          <p:nvPr>
            <p:ph type="body" idx="4294967295"/>
          </p:nvPr>
        </p:nvSpPr>
        <p:spPr>
          <a:xfrm>
            <a:off x="501548" y="2103717"/>
            <a:ext cx="9027871" cy="4660221"/>
          </a:xfrm>
          <a:prstGeom prst="rect">
            <a:avLst/>
          </a:prstGeom>
          <a:noFill/>
          <a:ln cap="flat">
            <a:noFill/>
            <a:prstDash val="solid"/>
            <a:miter lim="800000"/>
            <a:headEnd type="none" w="med" len="med"/>
            <a:tailEnd type="none" w="med" len="med"/>
          </a:ln>
        </p:spPr>
        <p:txBody>
          <a:bodyPr/>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r>
              <a:rPr b="1">
                <a:solidFill>
                  <a:srgbClr val="000110"/>
                </a:solidFill>
                <a:ea typeface="楷体" charset="-122"/>
              </a:rPr>
              <a:t>一直成为消费者的热点</a:t>
            </a:r>
            <a:endParaRPr b="1">
              <a:ea typeface="楷体" charset="-122"/>
            </a:endParaRPr>
          </a:p>
          <a:p>
            <a:pPr lvl="0"/>
            <a:endParaRPr b="1">
              <a:ea typeface="楷体" charset="-122"/>
            </a:endParaRPr>
          </a:p>
          <a:p>
            <a:pPr lvl="0"/>
            <a:r>
              <a:rPr b="1">
                <a:solidFill>
                  <a:srgbClr val="000110"/>
                </a:solidFill>
                <a:ea typeface="楷体" charset="-122"/>
              </a:rPr>
              <a:t>让竞争对手的模仿很苍白</a:t>
            </a:r>
            <a:endParaRPr b="1">
              <a:ea typeface="楷体" charset="-122"/>
            </a:endParaRPr>
          </a:p>
          <a:p>
            <a:pPr lvl="0"/>
            <a:endParaRPr b="1">
              <a:ea typeface="楷体" charset="-122"/>
            </a:endParaRPr>
          </a:p>
          <a:p>
            <a:pPr lvl="0"/>
            <a:r>
              <a:rPr b="1">
                <a:solidFill>
                  <a:srgbClr val="000110"/>
                </a:solidFill>
                <a:ea typeface="楷体" charset="-122"/>
              </a:rPr>
              <a:t>注意不断的倾听、收集、提炼</a:t>
            </a:r>
            <a:endParaRPr b="1">
              <a:ea typeface="楷体" charset="-122"/>
            </a:endParaRPr>
          </a:p>
          <a:p>
            <a:pPr lvl="0"/>
            <a:endParaRPr b="1">
              <a:ea typeface="楷体" charset="-122"/>
            </a:endParaRPr>
          </a:p>
          <a:p>
            <a:pPr lvl="0"/>
            <a:r>
              <a:rPr b="1">
                <a:solidFill>
                  <a:srgbClr val="000110"/>
                </a:solidFill>
                <a:ea typeface="楷体" charset="-122"/>
              </a:rPr>
              <a:t>要坚持口碑营销管理</a:t>
            </a:r>
            <a:endParaRPr b="1">
              <a:ea typeface="楷体" charset="-122"/>
            </a:endParaRPr>
          </a:p>
        </p:txBody>
      </p:sp>
      <p:sp>
        <p:nvSpPr>
          <p:cNvPr id="2197" name=""/>
          <p:cNvSpPr/>
          <p:nvPr/>
        </p:nvSpPr>
        <p:spPr>
          <a:xfrm>
            <a:off x="5684215" y="2256967"/>
            <a:ext cx="3761613" cy="3510839"/>
          </a:xfrm>
          <a:prstGeom prst="cloudCallout">
            <a:avLst>
              <a:gd name="adj1" fmla="val -91065"/>
              <a:gd name="adj2" fmla="val 48861"/>
            </a:avLst>
          </a:prstGeom>
          <a:noFill/>
          <a:ln w="25400" cap="flat">
            <a:solidFill>
              <a:srgbClr val="FF0000"/>
            </a:solidFill>
            <a:prstDash val="solid"/>
            <a:miter lim="800000"/>
            <a:headEnd type="none" w="med" len="med"/>
            <a:tailEnd type="none" w="med" len="med"/>
          </a:ln>
        </p:spPr>
        <p:txBody>
          <a:bodyPr>
            <a:noAutofit/>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lang="zh-CN" altLang="en-US"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sz="1794">
                <a:solidFill>
                  <a:srgbClr val="FF0110"/>
                </a:solidFill>
                <a:latin typeface="楷体" charset="-122"/>
                <a:ea typeface="楷体" charset="-122"/>
              </a:rPr>
              <a:t>本卷须知:</a:t>
            </a:r>
            <a:endParaRPr sz="2194">
              <a:solidFill>
                <a:srgbClr val="FF0000"/>
              </a:solidFill>
              <a:latin typeface="楷体" charset="-122"/>
              <a:ea typeface="楷体" charset="-122"/>
            </a:endParaRPr>
          </a:p>
          <a:p>
            <a:pPr lvl="0"/>
            <a:r>
              <a:rPr sz="2094">
                <a:solidFill>
                  <a:srgbClr val="FF0110"/>
                </a:solidFill>
                <a:latin typeface="楷体" charset="-122"/>
                <a:ea typeface="楷体" charset="-122"/>
              </a:rPr>
              <a:t>好处是什么？要统一说法！</a:t>
            </a:r>
            <a:endParaRPr sz="2194">
              <a:solidFill>
                <a:srgbClr val="FF0000"/>
              </a:solidFill>
              <a:latin typeface="楷体" charset="-122"/>
              <a:ea typeface="楷体" charset="-122"/>
            </a:endParaRPr>
          </a:p>
          <a:p>
            <a:pPr lvl="0"/>
            <a:r>
              <a:rPr sz="1994">
                <a:solidFill>
                  <a:srgbClr val="FF0110"/>
                </a:solidFill>
                <a:latin typeface="楷体" charset="-122"/>
                <a:ea typeface="楷体" charset="-122"/>
              </a:rPr>
              <a:t>用事实说话，有切实支撑。有哪些成功案例？要有示范户现身说法！</a:t>
            </a:r>
            <a:endParaRPr sz="2194">
              <a:solidFill>
                <a:srgbClr val="FF0000"/>
              </a:solidFill>
              <a:latin typeface="楷体" charset="-122"/>
              <a:ea typeface="楷体" charset="-122"/>
            </a:endParaRPr>
          </a:p>
        </p:txBody>
      </p:sp>
      <p:sp>
        <p:nvSpPr>
          <p:cNvPr id="2198"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第二十五页，共五十三页。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00" name=""/>
          <p:cNvSpPr/>
          <p:nvPr>
            <p:ph type="title" idx="4294967295"/>
          </p:nvPr>
        </p:nvSpPr>
        <p:spPr bwMode="auto">
          <a:xfrm>
            <a:off x="501548" y="1234715"/>
            <a:ext cx="9027871" cy="701819"/>
          </a:xfrm>
          <a:prstGeom prst="rect">
            <a:avLst/>
          </a:prstGeom>
          <a:noFill/>
          <a:ln cap="flat">
            <a:noFill/>
            <a:prstDash val="solid"/>
            <a:miter lim="800000"/>
            <a:headEnd type="none" w="med" len="med"/>
            <a:tailEnd type="none" w="med" len="med"/>
          </a:ln>
        </p:spPr>
        <p:txBody>
          <a:bodyPr rot="0" vert="horz" wrap="square" lIns="91440" tIns="45720" rIns="91440" bIns="45720" anchor="ctr" anchorCtr="0">
            <a:noAutofit/>
          </a:bodyPr>
          <a:lstStyle>
            <a:lvl1pPr marL="0" indent="0" algn="l" defTabSz="1003097" rtl="0" eaLnBrk="1" fontAlgn="base" hangingPunct="1">
              <a:lnSpc>
                <a:spcPct val="100000"/>
              </a:lnSpc>
              <a:spcBef>
                <a:spcPct val="0"/>
              </a:spcBef>
              <a:spcAft>
                <a:spcPct val="0"/>
              </a:spcAft>
              <a:buClrTx/>
              <a:buSzTx/>
              <a:buFontTx/>
              <a:buNone/>
              <a:defRPr kumimoji="0" lang="zh-CN" altLang="en-US" sz="3072" b="0" i="0" u="none">
                <a:solidFill>
                  <a:schemeClr val="tx1"/>
                </a:solidFill>
                <a:latin typeface="Arial" pitchFamily="34" charset="0"/>
                <a:ea typeface="黑体" charset="-122"/>
              </a:defRPr>
            </a:lvl1pPr>
          </a:lstStyle>
          <a:p>
            <a:pPr lvl="0" algn="ctr"/>
            <a:r>
              <a:rPr b="1">
                <a:solidFill>
                  <a:srgbClr val="000110"/>
                </a:solidFill>
              </a:rPr>
              <a:t>目录</a:t>
            </a:r>
            <a:endParaRPr b="1"/>
          </a:p>
        </p:txBody>
      </p:sp>
      <p:sp>
        <p:nvSpPr>
          <p:cNvPr id="2201" name=""/>
          <p:cNvSpPr/>
          <p:nvPr>
            <p:ph type="body" idx="4294967295"/>
          </p:nvPr>
        </p:nvSpPr>
        <p:spPr>
          <a:xfrm>
            <a:off x="2006194" y="2006194"/>
            <a:ext cx="7523226" cy="5099076"/>
          </a:xfrm>
          <a:prstGeom prst="rect">
            <a:avLst/>
          </a:prstGeom>
          <a:noFill/>
          <a:ln cap="flat">
            <a:noFill/>
            <a:prstDash val="solid"/>
            <a:miter lim="800000"/>
            <a:headEnd type="none" w="med" len="med"/>
            <a:tailEnd type="none" w="med" len="med"/>
          </a:ln>
        </p:spPr>
        <p:txBody>
          <a:bodyPr wrap="square"/>
          <a:lstStyle>
            <a:lvl1pPr marL="376161" indent="-376161" algn="l" defTabSz="1003097" rtl="0" eaLnBrk="1" fontAlgn="base" hangingPunct="1">
              <a:lnSpc>
                <a:spcPct val="100000"/>
              </a:lnSpc>
              <a:spcBef>
                <a:spcPct val="20000"/>
              </a:spcBef>
              <a:spcAft>
                <a:spcPct val="0"/>
              </a:spcAft>
              <a:buClrTx/>
              <a:buSzTx/>
              <a:buFontTx/>
              <a:buChar char="•"/>
              <a:defRPr kumimoji="0" lang="zh-CN" altLang="en-US" sz="2633" b="0" i="0" u="none">
                <a:solidFill>
                  <a:schemeClr val="tx1"/>
                </a:solidFill>
                <a:latin typeface="Arial" pitchFamily="34" charset="0"/>
                <a:ea typeface="宋体" charset="-122"/>
              </a:defRPr>
            </a:lvl1pPr>
            <a:lvl2pPr marL="815016" indent="-313468"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2pPr>
            <a:lvl3pPr marL="1253871" indent="-250774" algn="l" defTabSz="1003097" rtl="0" eaLnBrk="1" fontAlgn="base" hangingPunct="1">
              <a:lnSpc>
                <a:spcPct val="100000"/>
              </a:lnSpc>
              <a:spcBef>
                <a:spcPct val="20000"/>
              </a:spcBef>
              <a:spcAft>
                <a:spcPct val="0"/>
              </a:spcAft>
              <a:buClrTx/>
              <a:buSzTx/>
              <a:buFontTx/>
              <a:buChar char="•"/>
              <a:defRPr kumimoji="0" lang="zh-CN" altLang="en-US" sz="2194" b="0" i="0" u="none">
                <a:solidFill>
                  <a:schemeClr val="tx1"/>
                </a:solidFill>
                <a:latin typeface="Arial" pitchFamily="34" charset="0"/>
                <a:ea typeface="宋体" charset="-122"/>
              </a:defRPr>
            </a:lvl3pPr>
            <a:lvl4pPr marL="1755419"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4pPr>
            <a:lvl5pPr marL="2256968" indent="-250774" algn="l" defTabSz="1003097" rtl="0" eaLnBrk="1" fontAlgn="base" hangingPunct="1">
              <a:lnSpc>
                <a:spcPct val="100000"/>
              </a:lnSpc>
              <a:spcBef>
                <a:spcPct val="20000"/>
              </a:spcBef>
              <a:spcAft>
                <a:spcPct val="0"/>
              </a:spcAft>
              <a:buClrTx/>
              <a:buSzTx/>
              <a:buFontTx/>
              <a:buChar char="»"/>
              <a:defRPr kumimoji="0" lang="zh-CN" altLang="en-US" sz="1975" b="0" i="0" u="none">
                <a:solidFill>
                  <a:schemeClr val="tx1"/>
                </a:solidFill>
                <a:latin typeface="Arial" pitchFamily="34" charset="0"/>
                <a:ea typeface="宋体" charset="-122"/>
              </a:defRPr>
            </a:lvl5pPr>
          </a:lstStyle>
          <a:p>
            <a:pPr lvl="0" algn="just">
              <a:lnSpc>
                <a:spcPct val="135000"/>
              </a:lnSpc>
              <a:buNone/>
            </a:pPr>
            <a:r>
              <a:rPr kumimoji="1" sz="2772" b="1">
                <a:solidFill>
                  <a:srgbClr val="000110"/>
                </a:solidFill>
                <a:latin typeface="华文行楷" charset="-122"/>
                <a:ea typeface="华文行楷" charset="-122"/>
              </a:rPr>
              <a:t>一、农资消费特性分析 </a:t>
            </a:r>
            <a:endParaRPr kumimoji="1" sz="3072" b="1">
              <a:latin typeface="华文行楷" charset="-122"/>
              <a:ea typeface="华文行楷" charset="-122"/>
            </a:endParaRPr>
          </a:p>
          <a:p>
            <a:pPr lvl="0" algn="just">
              <a:lnSpc>
                <a:spcPct val="135000"/>
              </a:lnSpc>
              <a:buNone/>
            </a:pPr>
            <a:r>
              <a:rPr kumimoji="1" sz="2872" b="1">
                <a:solidFill>
                  <a:srgbClr val="000110"/>
                </a:solidFill>
                <a:latin typeface="华文行楷" charset="-122"/>
                <a:ea typeface="华文行楷" charset="-122"/>
              </a:rPr>
              <a:t>二、农资整合推广模式 </a:t>
            </a:r>
            <a:endParaRPr kumimoji="1" sz="3072" b="1">
              <a:latin typeface="华文行楷" charset="-122"/>
              <a:ea typeface="华文行楷" charset="-122"/>
            </a:endParaRPr>
          </a:p>
          <a:p>
            <a:pPr lvl="0" algn="just">
              <a:lnSpc>
                <a:spcPct val="135000"/>
              </a:lnSpc>
              <a:buNone/>
            </a:pPr>
            <a:r>
              <a:rPr kumimoji="1" sz="2872" b="1">
                <a:solidFill>
                  <a:srgbClr val="000110"/>
                </a:solidFill>
                <a:latin typeface="华文行楷" charset="-122"/>
                <a:ea typeface="华文行楷" charset="-122"/>
              </a:rPr>
              <a:t>三、口碑营销传播</a:t>
            </a:r>
            <a:endParaRPr kumimoji="1" sz="3072" b="1">
              <a:latin typeface="华文行楷" charset="-122"/>
              <a:ea typeface="华文行楷" charset="-122"/>
            </a:endParaRPr>
          </a:p>
          <a:p>
            <a:pPr lvl="0" algn="just">
              <a:lnSpc>
                <a:spcPct val="135000"/>
              </a:lnSpc>
              <a:buNone/>
            </a:pPr>
            <a:r>
              <a:rPr kumimoji="1" sz="2972" b="1">
                <a:solidFill>
                  <a:srgbClr val="000110"/>
                </a:solidFill>
                <a:latin typeface="华文行楷" charset="-122"/>
                <a:ea typeface="华文行楷" charset="-122"/>
              </a:rPr>
              <a:t>四、普惠制农化效劳 </a:t>
            </a:r>
            <a:endParaRPr kumimoji="1" sz="3072" b="1">
              <a:latin typeface="华文行楷" charset="-122"/>
              <a:ea typeface="华文行楷" charset="-122"/>
            </a:endParaRPr>
          </a:p>
          <a:p>
            <a:pPr lvl="0" algn="just">
              <a:lnSpc>
                <a:spcPct val="135000"/>
              </a:lnSpc>
              <a:buNone/>
            </a:pPr>
            <a:r>
              <a:rPr kumimoji="1" sz="2672" b="1">
                <a:solidFill>
                  <a:srgbClr val="000110"/>
                </a:solidFill>
                <a:latin typeface="华文行楷" charset="-122"/>
                <a:ea typeface="华文行楷" charset="-122"/>
              </a:rPr>
              <a:t>五、终端生动化建设 </a:t>
            </a:r>
            <a:endParaRPr kumimoji="1" sz="3072" b="1">
              <a:latin typeface="华文行楷" charset="-122"/>
              <a:ea typeface="华文行楷" charset="-122"/>
            </a:endParaRPr>
          </a:p>
          <a:p>
            <a:pPr lvl="0" algn="just">
              <a:lnSpc>
                <a:spcPct val="135000"/>
              </a:lnSpc>
              <a:buNone/>
            </a:pPr>
            <a:r>
              <a:rPr kumimoji="1" sz="2672" b="1">
                <a:solidFill>
                  <a:srgbClr val="000110"/>
                </a:solidFill>
                <a:latin typeface="华文行楷" charset="-122"/>
                <a:ea typeface="华文行楷" charset="-122"/>
              </a:rPr>
              <a:t>六、协同的促销运作</a:t>
            </a:r>
            <a:endParaRPr kumimoji="1" sz="3072" b="1">
              <a:latin typeface="华文行楷" charset="-122"/>
              <a:ea typeface="华文行楷" charset="-122"/>
            </a:endParaRPr>
          </a:p>
        </p:txBody>
      </p:sp>
      <p:sp>
        <p:nvSpPr>
          <p:cNvPr id="2202" name=""/>
          <p:cNvSpPr/>
          <p:nvPr/>
        </p:nvSpPr>
        <p:spPr>
          <a:xfrm>
            <a:off x="919506" y="4292767"/>
            <a:ext cx="710527" cy="471943"/>
          </a:xfrm>
          <a:prstGeom prst="rightArrow">
            <a:avLst>
              <a:gd name="adj1" fmla="val 50000"/>
              <a:gd name="adj2" fmla="val 37464"/>
            </a:avLst>
          </a:prstGeom>
          <a:solidFill>
            <a:srgbClr val="FF0000"/>
          </a:solidFill>
          <a:ln cap="flat">
            <a:solidFill>
              <a:srgbClr val="FF0000"/>
            </a:solidFill>
            <a:prstDash val="solid"/>
            <a:miter lim="800000"/>
            <a:headEnd type="none" w="med" len="med"/>
            <a:tailEnd type="none" w="med" len="med"/>
          </a:ln>
        </p:spPr>
        <p:txBody>
          <a:bodyPr/>
          <a:lstStyle>
            <a:defPPr>
              <a:defRPr lang="zh-CN" altLang="en-US"/>
            </a:defPPr>
            <a:lvl1pPr marL="0"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1pPr>
            <a:lvl2pPr marL="501548"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2pPr>
            <a:lvl3pPr marL="1003097"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3pPr>
            <a:lvl4pPr marL="1504645"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4pPr>
            <a:lvl5pPr marL="2006194" indent="0" algn="l" defTabSz="1003097" rtl="0" eaLnBrk="1" fontAlgn="base" latinLnBrk="0" hangingPunct="1">
              <a:lnSpc>
                <a:spcPct val="100000"/>
              </a:lnSpc>
              <a:spcBef>
                <a:spcPct val="0"/>
              </a:spcBef>
              <a:spcAft>
                <a:spcPct val="0"/>
              </a:spcAft>
              <a:buClrTx/>
              <a:buSzTx/>
              <a:buFontTx/>
              <a:buNone/>
              <a:defRPr kumimoji="0" sz="1975" b="0" i="0" u="none" kern="1200">
                <a:solidFill>
                  <a:schemeClr val="tx1"/>
                </a:solidFill>
                <a:latin typeface="Arial" pitchFamily="34"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1775">
              <a:solidFill>
                <a:srgbClr val="000110"/>
              </a:solidFill>
            </a:endParaRPr>
          </a:p>
        </p:txBody>
      </p:sp>
      <p:sp>
        <p:nvSpPr>
          <p:cNvPr id="2203" name="New shape"/>
          <p:cNvSpPr/>
          <p:nvPr/>
        </p:nvSpPr>
        <p:spPr>
          <a:xfrm>
            <a:off x="0" y="7269226"/>
            <a:ext cx="10030968"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Arial" pitchFamily="34" charset="0"/>
                <a:ea typeface="+mn-ea"/>
                <a:cs typeface="+mn-cs"/>
              </a:defRPr>
            </a:lvl1pPr>
            <a:lvl2pPr marL="457200" algn="l" defTabSz="914400" rtl="0" eaLnBrk="1" latinLnBrk="0" hangingPunct="1">
              <a:defRPr sz="1800" kern="1200">
                <a:solidFill>
                  <a:srgbClr val="FFFFFF"/>
                </a:solidFill>
                <a:latin typeface="Arial" pitchFamily="34" charset="0"/>
                <a:ea typeface="+mn-ea"/>
                <a:cs typeface="+mn-cs"/>
              </a:defRPr>
            </a:lvl2pPr>
            <a:lvl3pPr marL="914400" algn="l" defTabSz="914400" rtl="0" eaLnBrk="1" latinLnBrk="0" hangingPunct="1">
              <a:defRPr sz="1800" kern="1200">
                <a:solidFill>
                  <a:srgbClr val="FFFFFF"/>
                </a:solidFill>
                <a:latin typeface="Arial" pitchFamily="34" charset="0"/>
                <a:ea typeface="+mn-ea"/>
                <a:cs typeface="+mn-cs"/>
              </a:defRPr>
            </a:lvl3pPr>
            <a:lvl4pPr marL="1371600" algn="l" defTabSz="914400" rtl="0" eaLnBrk="1" latinLnBrk="0" hangingPunct="1">
              <a:defRPr sz="1800" kern="1200">
                <a:solidFill>
                  <a:srgbClr val="FFFFFF"/>
                </a:solidFill>
                <a:latin typeface="Arial" pitchFamily="34" charset="0"/>
                <a:ea typeface="+mn-ea"/>
                <a:cs typeface="+mn-cs"/>
              </a:defRPr>
            </a:lvl4pPr>
            <a:lvl5pPr marL="1828800" algn="l" defTabSz="914400" rtl="0" eaLnBrk="1" latinLnBrk="0" hangingPunct="1">
              <a:defRPr sz="1800" kern="1200">
                <a:solidFill>
                  <a:srgbClr val="FFFFFF"/>
                </a:solidFill>
                <a:latin typeface="Arial" pitchFamily="34" charset="0"/>
                <a:ea typeface="+mn-ea"/>
                <a:cs typeface="+mn-cs"/>
              </a:defRPr>
            </a:lvl5pPr>
            <a:lvl6pPr marL="2286000" algn="l" defTabSz="914400" rtl="0" eaLnBrk="1" latinLnBrk="0" hangingPunct="1">
              <a:defRPr sz="1800" kern="1200">
                <a:solidFill>
                  <a:srgbClr val="FFFFFF"/>
                </a:solidFill>
                <a:latin typeface="Arial" pitchFamily="34" charset="0"/>
                <a:ea typeface="+mn-ea"/>
                <a:cs typeface="+mn-cs"/>
              </a:defRPr>
            </a:lvl6pPr>
            <a:lvl7pPr marL="2743200" algn="l" defTabSz="914400" rtl="0" eaLnBrk="1" latinLnBrk="0" hangingPunct="1">
              <a:defRPr sz="1800" kern="1200">
                <a:solidFill>
                  <a:srgbClr val="FFFFFF"/>
                </a:solidFill>
                <a:latin typeface="Arial" pitchFamily="34" charset="0"/>
                <a:ea typeface="+mn-ea"/>
                <a:cs typeface="+mn-cs"/>
              </a:defRPr>
            </a:lvl7pPr>
            <a:lvl8pPr marL="3200400" algn="l" defTabSz="914400" rtl="0" eaLnBrk="1" latinLnBrk="0" hangingPunct="1">
              <a:defRPr sz="1800" kern="1200">
                <a:solidFill>
                  <a:srgbClr val="FFFFFF"/>
                </a:solidFill>
                <a:latin typeface="Arial" pitchFamily="34" charset="0"/>
                <a:ea typeface="+mn-ea"/>
                <a:cs typeface="+mn-cs"/>
              </a:defRPr>
            </a:lvl8pPr>
            <a:lvl9pPr marL="3657600" algn="l" defTabSz="914400" rtl="0" eaLnBrk="1" latinLnBrk="0" hangingPunct="1">
              <a:defRPr sz="1800" kern="1200">
                <a:solidFill>
                  <a:srgbClr val="FFFFFF"/>
                </a:solidFill>
                <a:latin typeface="Arial" pitchFamily="34" charset="0"/>
                <a:ea typeface="+mn-ea"/>
                <a:cs typeface="+mn-cs"/>
              </a:defRPr>
            </a:lvl9pPr>
          </a:lstStyle>
          <a:p>
            <a:pPr algn="ctr"/>
            <a:r>
              <a:rPr sz="800" b="0">
                <a:solidFill>
                  <a:srgbClr val="000000"/>
                </a:solidFill>
              </a:rPr>
              <a:t>第二十六页，共五十三页。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760968" cy="6253226"/>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https://d.book118.com/085224203002011113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2母版">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第3母版">
  <a:themeElements>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 overriden">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overriden 1">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overriden 2">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overriden 3">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overriden 4">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overriden 5">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overriden 6">
        <a:dk1>
          <a:srgbClr val="005A58"/>
        </a:dk1>
        <a:lt1>
          <a:srgbClr val="FFFFFF"/>
        </a:lt1>
        <a:dk2>
          <a:srgbClr val="008080"/>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 overriden 7">
        <a:dk1>
          <a:srgbClr val="5C1F00"/>
        </a:dk1>
        <a:lt1>
          <a:srgbClr val="FFFFFF"/>
        </a:lt1>
        <a:dk2>
          <a:srgbClr val="8000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 overriden 8">
        <a:dk1>
          <a:srgbClr val="003366"/>
        </a:dk1>
        <a:lt1>
          <a:srgbClr val="FFFFFF"/>
        </a:lt1>
        <a:dk2>
          <a:srgbClr val="000099"/>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 overriden 9">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dk1" tx1="lt1" bg2="dk2" tx2="lt2" accent1="accent1" accent2="accent2" accent3="accent3" accent4="accent4" accent5="accent5" accent6="accent6" hlink="hlink" folHlink="folHlink"/>
    </a:extraClrScheme>
    <a:extraClrScheme>
      <a:clrScheme name=" overriden 10">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dk1" tx1="lt1" bg2="dk2" tx2="lt2" accent1="accent1" accent2="accent2" accent3="accent3" accent4="accent4" accent5="accent5" accent6="accent6" hlink="hlink" folHlink="folHlink"/>
    </a:extraClrScheme>
    <a:extraClrScheme>
      <a:clrScheme name=" overriden 11">
        <a:dk1>
          <a:srgbClr val="3E3E5C"/>
        </a:dk1>
        <a:lt1>
          <a:srgbClr val="FFFFFF"/>
        </a:lt1>
        <a:dk2>
          <a:srgbClr val="666699"/>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dk2" tx1="lt2" bg2="dk1" tx2="lt1" accent1="accent1" accent2="accent2" accent3="accent3" accent4="accent4" accent5="accent5" accent6="accent6" hlink="hlink" folHlink="folHlink"/>
    </a:extraClrScheme>
    <a:extraClrScheme>
      <a:clrScheme name=" overriden 12">
        <a:dk1>
          <a:srgbClr val="2D2015"/>
        </a:dk1>
        <a:lt1>
          <a:srgbClr val="FFFFFF"/>
        </a:lt1>
        <a:dk2>
          <a:srgbClr val="523E26"/>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256</Paragraphs>
  <Slides>27</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27</vt:i4>
      </vt:variant>
    </vt:vector>
  </HeadingPairs>
  <TitlesOfParts>
    <vt:vector baseType="lpstr" size="35">
      <vt:lpstr>Arial</vt:lpstr>
      <vt:lpstr>Calibri</vt:lpstr>
      <vt:lpstr>黑体</vt:lpstr>
      <vt:lpstr>宋体</vt:lpstr>
      <vt:lpstr>华文行楷</vt:lpstr>
      <vt:lpstr>华文彩云</vt:lpstr>
      <vt:lpstr>楷体</vt:lpstr>
      <vt:lpstr>Office Theme</vt:lpstr>
      <vt:lpstr>PowerPoint Presentation</vt:lpstr>
      <vt:lpstr>前言</vt:lpstr>
      <vt:lpstr>目录</vt:lpstr>
      <vt:lpstr>农村消费者行为特征</vt:lpstr>
      <vt:lpstr>把握化肥消费心理与购置行为影响因素</vt:lpstr>
      <vt:lpstr>把握化肥消费心理与购置行为影响因素-1</vt:lpstr>
      <vt:lpstr>把握化肥消费心理与购置行为影响因素-2</vt:lpstr>
      <vt:lpstr>把握化肥消费心理与购置行为影响因素-3</vt:lpstr>
      <vt:lpstr>目录</vt:lpstr>
      <vt:lpstr>营销推广的根本内容</vt:lpstr>
      <vt:lpstr>一般营销推广的困境和难题</vt:lpstr>
      <vt:lpstr>整合推广模式——“营销太极图〞</vt:lpstr>
      <vt:lpstr>整合推广的两个特性</vt:lpstr>
      <vt:lpstr>把握好“六大〞关系</vt:lpstr>
      <vt:lpstr>把握好“六大〞关系</vt:lpstr>
      <vt:lpstr>整合推广的策略要点</vt:lpstr>
      <vt:lpstr>整合推广的主要途径和方式</vt:lpstr>
      <vt:lpstr>整合推广的三个关键操作要点</vt:lpstr>
      <vt:lpstr>目录</vt:lpstr>
      <vt:lpstr>“口碑〞营销的重要性</vt:lpstr>
      <vt:lpstr>口碑营销的要点</vt:lpstr>
      <vt:lpstr>口碑营销的“三阶段〞 表现</vt:lpstr>
      <vt:lpstr>多方位的口碑传播——“传播源〞</vt:lpstr>
      <vt:lpstr>口碑传播的前提</vt:lpstr>
      <vt:lpstr>口碑提升</vt:lpstr>
      <vt:lpstr>目录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2024-09-19T15:14:26.946</cp:lastPrinted>
  <dcterms:created xsi:type="dcterms:W3CDTF">2024-09-19T07:14:26Z</dcterms:created>
  <dcterms:modified xsi:type="dcterms:W3CDTF">2024-09-19T07:14:28Z</dcterms:modified>
</cp:coreProperties>
</file>