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3BC83D8-71FA-4DF1-953D-FDDC41AC9B0E}" type="doc">
      <dgm:prSet loTypeId="urn:microsoft.com/office/officeart/2005/8/layout/radial5" loCatId="cycle" qsTypeId="urn:microsoft.com/office/officeart/2005/8/quickstyle/simple4" qsCatId="simple" csTypeId="urn:microsoft.com/office/officeart/2005/8/colors/colorful3" csCatId="colorful" phldr="1"/>
      <dgm:spPr/>
      <dgm:t>
        <a:bodyPr/>
        <a:lstStyle/>
        <a:p>
          <a:endParaRPr lang="zh-CN" altLang="en-US"/>
        </a:p>
      </dgm:t>
    </dgm:pt>
    <dgm:pt modelId="{1424CAC9-6E07-4DB7-9AE8-7D193CA64A25}" type="parTrans" cxnId="{9356CAC6-3110-4B73-8394-F917716CE982}">
      <dgm:prSet custT="1"/>
      <dgm:spPr/>
      <dgm:t>
        <a:bodyPr/>
        <a:lstStyle/>
        <a:p>
          <a:endParaRPr lang="zh-CN" altLang="en-US" sz="2400" b="1"/>
        </a:p>
      </dgm:t>
    </dgm:pt>
    <dgm:pt modelId="{6DD8C8EA-2186-42FF-A8A6-CD426EDA6614}">
      <dgm:prSet phldrT="[文本]" custT="1"/>
      <dgm:spPr>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dgm:spPr>
      <dgm:t>
        <a:bodyPr/>
        <a:lstStyle/>
        <a:p>
          <a:r>
            <a:rPr lang="zh-CN" altLang="en-US" sz="2200" b="1"/>
            <a:t>人类活动的特点</a:t>
          </a:r>
        </a:p>
      </dgm:t>
    </dgm:pt>
    <dgm:pt modelId="{7F87B895-0D42-474F-AE07-CDCD4E2C5303}" type="parTrans" cxnId="{F0EAA5CF-5CD4-41E5-8D69-1EFB511D4269}">
      <dgm:prSet custT="1"/>
      <dgm:spPr>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dgm:spPr>
      <dgm:t>
        <a:bodyPr/>
        <a:lstStyle/>
        <a:p>
          <a:endParaRPr lang="zh-CN" altLang="en-US" sz="2400" b="1"/>
        </a:p>
      </dgm:t>
    </dgm:pt>
    <dgm:pt modelId="{90C61613-E32F-4121-B578-20E5CA0F4E27}">
      <dgm:prSet phldrT="[文本]" custT="1"/>
      <dgm:spPr>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dgm:spPr>
      <dgm:t>
        <a:bodyPr/>
        <a:lstStyle/>
        <a:p>
          <a:r>
            <a:rPr lang="zh-CN" altLang="en-US" sz="3200" b="1"/>
            <a:t>目的性</a:t>
          </a:r>
        </a:p>
      </dgm:t>
    </dgm:pt>
    <dgm:pt modelId="{CAB867DF-8DCF-46B2-830E-20E3CAFD06F3}" type="sibTrans" cxnId="{F0EAA5CF-5CD4-41E5-8D69-1EFB511D4269}">
      <dgm:prSet custT="1"/>
      <dgm:spPr/>
      <dgm:t>
        <a:bodyPr/>
        <a:lstStyle/>
        <a:p>
          <a:endParaRPr lang="zh-CN" altLang="en-US" sz="2400" b="1"/>
        </a:p>
      </dgm:t>
    </dgm:pt>
    <dgm:pt modelId="{0353AFE4-744F-45ED-9E65-10033DBD460E}" type="parTrans" cxnId="{DD2F2464-D796-4EDC-8394-DF3283EA0C57}">
      <dgm:prSet custT="1"/>
      <dgm:spPr>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dgm:spPr>
      <dgm:t>
        <a:bodyPr/>
        <a:lstStyle/>
        <a:p>
          <a:endParaRPr lang="zh-CN" altLang="en-US" sz="2400" b="1"/>
        </a:p>
      </dgm:t>
    </dgm:pt>
    <dgm:pt modelId="{5730FFE3-3E1B-41F1-84F3-1FC8BE95BA3E}">
      <dgm:prSet phldrT="[文本]" custT="1"/>
      <dgm:spPr>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dgm:spPr>
      <dgm:t>
        <a:bodyPr/>
        <a:lstStyle/>
        <a:p>
          <a:r>
            <a:rPr lang="zh-CN" altLang="en-US" sz="3200" b="1"/>
            <a:t>依存性</a:t>
          </a:r>
        </a:p>
      </dgm:t>
    </dgm:pt>
    <dgm:pt modelId="{FB659D11-6713-4FA3-ADAE-51F90D7FBD38}" type="sibTrans" cxnId="{DD2F2464-D796-4EDC-8394-DF3283EA0C57}">
      <dgm:prSet custT="1"/>
      <dgm:spPr/>
      <dgm:t>
        <a:bodyPr/>
        <a:lstStyle/>
        <a:p>
          <a:endParaRPr lang="zh-CN" altLang="en-US" sz="2400" b="1"/>
        </a:p>
      </dgm:t>
    </dgm:pt>
    <dgm:pt modelId="{20F3C1A3-3599-4171-9248-178582DEF613}" type="parTrans" cxnId="{8C083275-5617-4287-A97D-3D21E4BB584C}">
      <dgm:prSet custT="1"/>
      <dgm:spPr>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dgm:spPr>
      <dgm:t>
        <a:bodyPr/>
        <a:lstStyle/>
        <a:p>
          <a:endParaRPr lang="zh-CN" altLang="en-US" sz="2400" b="1"/>
        </a:p>
      </dgm:t>
    </dgm:pt>
    <dgm:pt modelId="{7A512B76-BC1A-494A-95C0-93BCB21CA3C2}">
      <dgm:prSet phldrT="[文本]" custT="1"/>
      <dgm:spPr>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dgm:spPr>
      <dgm:t>
        <a:bodyPr/>
        <a:lstStyle/>
        <a:p>
          <a:r>
            <a:rPr lang="zh-CN" altLang="en-US" sz="3200" b="1"/>
            <a:t>知识性</a:t>
          </a:r>
        </a:p>
      </dgm:t>
    </dgm:pt>
    <dgm:pt modelId="{8E8E0089-9A3E-4D5A-9BF5-854CD024BED2}" type="sibTrans" cxnId="{8C083275-5617-4287-A97D-3D21E4BB584C}">
      <dgm:prSet custT="1"/>
      <dgm:spPr/>
      <dgm:t>
        <a:bodyPr/>
        <a:lstStyle/>
        <a:p>
          <a:endParaRPr lang="zh-CN" altLang="en-US" sz="2400" b="1"/>
        </a:p>
      </dgm:t>
    </dgm:pt>
    <dgm:pt modelId="{28BC0691-88C3-41A6-9491-8605D27C0A78}" type="sibTrans" cxnId="{9356CAC6-3110-4B73-8394-F917716CE982}">
      <dgm:prSet custT="1"/>
      <dgm:spPr/>
      <dgm:t>
        <a:bodyPr/>
        <a:lstStyle/>
        <a:p>
          <a:endParaRPr lang="zh-CN" altLang="en-US" sz="2400" b="1"/>
        </a:p>
      </dgm:t>
    </dgm:pt>
    <dgm:pt modelId="{0B990D37-ECBF-4A49-9E36-CEBA4528C27C}" type="pres">
      <dgm:prSet presAssocID="{E3BC83D8-71FA-4DF1-953D-FDDC41AC9B0E}" presName="Name0">
        <dgm:presLayoutVars>
          <dgm:chMax val="1"/>
          <dgm:dir/>
          <dgm:animLvl val="ctr"/>
          <dgm:resizeHandles val="exact"/>
        </dgm:presLayoutVars>
      </dgm:prSet>
      <dgm:spPr/>
      <dgm:t>
        <a:bodyPr/>
        <a:lstStyle/>
        <a:p/>
      </dgm:t>
    </dgm:pt>
    <dgm:pt modelId="{D952B688-4FE0-4F6C-A667-80086835A69C}" type="pres">
      <dgm:prSet presAssocID="{6DD8C8EA-2186-42FF-A8A6-CD426EDA6614}" presName="centerShape" presStyleLbl="node0" presStyleCnt="1"/>
      <dgm:spPr/>
      <dgm:t>
        <a:bodyPr/>
        <a:lstStyle/>
        <a:p/>
      </dgm:t>
    </dgm:pt>
    <dgm:pt modelId="{76F7BAB0-0DA3-476D-BCA8-957788BCF3F3}" type="pres">
      <dgm:prSet presAssocID="{7F87B895-0D42-474F-AE07-CDCD4E2C5303}" presName="parTrans" presStyleLbl="sibTrans2D1" presStyleCnt="3"/>
      <dgm:spPr/>
      <dgm:t>
        <a:bodyPr/>
        <a:lstStyle/>
        <a:p/>
      </dgm:t>
    </dgm:pt>
    <dgm:pt modelId="{76FFEA58-52C4-4144-8675-885C505E7906}" type="pres">
      <dgm:prSet presAssocID="{7F87B895-0D42-474F-AE07-CDCD4E2C5303}" presName="connectorText" presStyleLbl="parChTrans2D2" presStyleCnt="3"/>
      <dgm:spPr/>
      <dgm:t>
        <a:bodyPr/>
        <a:lstStyle/>
        <a:p/>
      </dgm:t>
    </dgm:pt>
    <dgm:pt modelId="{2D389FBA-20C4-44BA-83BF-79A27C4D4F12}" type="pres">
      <dgm:prSet presAssocID="{90C61613-E32F-4121-B578-20E5CA0F4E27}" presName="node" presStyleLbl="node1" presStyleCnt="3">
        <dgm:presLayoutVars>
          <dgm:bulletEnabled val="1"/>
        </dgm:presLayoutVars>
      </dgm:prSet>
      <dgm:spPr/>
      <dgm:t>
        <a:bodyPr/>
        <a:lstStyle/>
        <a:p/>
      </dgm:t>
    </dgm:pt>
    <dgm:pt modelId="{2A24EB57-1BEA-433B-BCE8-091D1D56E69C}" type="pres">
      <dgm:prSet presAssocID="{0353AFE4-744F-45ED-9E65-10033DBD460E}" presName="parTrans" presStyleLbl="sibTrans2D1" presStyleIdx="1" presStyleCnt="3"/>
      <dgm:spPr/>
      <dgm:t>
        <a:bodyPr/>
        <a:lstStyle/>
        <a:p/>
      </dgm:t>
    </dgm:pt>
    <dgm:pt modelId="{34A5C25E-D56A-44A4-9994-23E63FFB7120}" type="pres">
      <dgm:prSet presAssocID="{0353AFE4-744F-45ED-9E65-10033DBD460E}" presName="connectorText" presStyleLbl="parChTrans2D2" presStyleIdx="1" presStyleCnt="3"/>
      <dgm:spPr/>
      <dgm:t>
        <a:bodyPr/>
        <a:lstStyle/>
        <a:p/>
      </dgm:t>
    </dgm:pt>
    <dgm:pt modelId="{42B119EA-C96F-4F90-93E3-E9A93EB14A3D}" type="pres">
      <dgm:prSet presAssocID="{5730FFE3-3E1B-41F1-84F3-1FC8BE95BA3E}" presName="node" presStyleLbl="node1" presStyleIdx="1" presStyleCnt="3">
        <dgm:presLayoutVars>
          <dgm:bulletEnabled val="1"/>
        </dgm:presLayoutVars>
      </dgm:prSet>
      <dgm:spPr/>
      <dgm:t>
        <a:bodyPr/>
        <a:lstStyle/>
        <a:p/>
      </dgm:t>
    </dgm:pt>
    <dgm:pt modelId="{1C274ABC-BA66-410D-A771-9538722F4527}" type="pres">
      <dgm:prSet presAssocID="{20F3C1A3-3599-4171-9248-178582DEF613}" presName="parTrans" presStyleLbl="sibTrans2D1" presStyleIdx="2" presStyleCnt="3"/>
      <dgm:spPr/>
      <dgm:t>
        <a:bodyPr/>
        <a:lstStyle/>
        <a:p/>
      </dgm:t>
    </dgm:pt>
    <dgm:pt modelId="{F429AF41-5A59-456B-B026-A8B699AD8587}" type="pres">
      <dgm:prSet presAssocID="{20F3C1A3-3599-4171-9248-178582DEF613}" presName="connectorText" presStyleLbl="parChTrans2D2" presStyleIdx="2" presStyleCnt="3"/>
      <dgm:spPr/>
      <dgm:t>
        <a:bodyPr/>
        <a:lstStyle/>
        <a:p/>
      </dgm:t>
    </dgm:pt>
    <dgm:pt modelId="{9FE9E742-6A2A-4282-A205-3E88A9000948}" type="pres">
      <dgm:prSet presAssocID="{7A512B76-BC1A-494A-95C0-93BCB21CA3C2}" presName="node" presStyleLbl="node1" presStyleIdx="2" presStyleCnt="3">
        <dgm:presLayoutVars>
          <dgm:bulletEnabled val="1"/>
        </dgm:presLayoutVars>
      </dgm:prSet>
      <dgm:spPr/>
      <dgm:t>
        <a:bodyPr/>
        <a:lstStyle/>
        <a:p/>
      </dgm:t>
    </dgm:pt>
  </dgm:ptLst>
  <dgm:cxnLst>
    <dgm:cxn modelId="{9356CAC6-3110-4B73-8394-F917716CE982}" srcId="{E3BC83D8-71FA-4DF1-953D-FDDC41AC9B0E}" destId="{6DD8C8EA-2186-42FF-A8A6-CD426EDA6614}" srcOrd="0" destOrd="0" parTransId="{1424CAC9-6E07-4DB7-9AE8-7D193CA64A25}" sibTransId="{28BC0691-88C3-41A6-9491-8605D27C0A78}"/>
    <dgm:cxn modelId="{F0EAA5CF-5CD4-41E5-8D69-1EFB511D4269}" srcId="{6DD8C8EA-2186-42FF-A8A6-CD426EDA6614}" destId="{90C61613-E32F-4121-B578-20E5CA0F4E27}" srcOrd="0" destOrd="0" parTransId="{7F87B895-0D42-474F-AE07-CDCD4E2C5303}" sibTransId="{CAB867DF-8DCF-46B2-830E-20E3CAFD06F3}"/>
    <dgm:cxn modelId="{DD2F2464-D796-4EDC-8394-DF3283EA0C57}" srcId="{6DD8C8EA-2186-42FF-A8A6-CD426EDA6614}" destId="{5730FFE3-3E1B-41F1-84F3-1FC8BE95BA3E}" srcOrd="1" destOrd="0" parTransId="{0353AFE4-744F-45ED-9E65-10033DBD460E}" sibTransId="{FB659D11-6713-4FA3-ADAE-51F90D7FBD38}"/>
    <dgm:cxn modelId="{8C083275-5617-4287-A97D-3D21E4BB584C}" srcId="{6DD8C8EA-2186-42FF-A8A6-CD426EDA6614}" destId="{7A512B76-BC1A-494A-95C0-93BCB21CA3C2}" srcOrd="2" destOrd="0" parTransId="{20F3C1A3-3599-4171-9248-178582DEF613}" sibTransId="{8E8E0089-9A3E-4D5A-9BF5-854CD024BED2}"/>
    <dgm:cxn modelId="{2D79936A-E3E8-47C9-AFDF-9E1DD3BABB89}" type="presOf" srcId="{E3BC83D8-71FA-4DF1-953D-FDDC41AC9B0E}" destId="{0B990D37-ECBF-4A49-9E36-CEBA4528C27C}" srcOrd="0" destOrd="0" presId="urn:microsoft.com/office/officeart/2005/8/layout/radial5"/>
    <dgm:cxn modelId="{D1B0F307-AB1D-4CC0-B8EC-C81FA07B76D9}" type="presParOf" srcId="{0B990D37-ECBF-4A49-9E36-CEBA4528C27C}" destId="{D952B688-4FE0-4F6C-A667-80086835A69C}" srcOrd="0" destOrd="0" presId="urn:microsoft.com/office/officeart/2005/8/layout/radial5"/>
    <dgm:cxn modelId="{08D5FD8E-1A81-4089-BC04-660118AB09BB}" type="presOf" srcId="{6DD8C8EA-2186-42FF-A8A6-CD426EDA6614}" destId="{D952B688-4FE0-4F6C-A667-80086835A69C}" srcOrd="0" destOrd="0" presId="urn:microsoft.com/office/officeart/2005/8/layout/radial5"/>
    <dgm:cxn modelId="{E662DA5B-3838-423C-8BC3-60B25D99E2BA}" type="presParOf" srcId="{0B990D37-ECBF-4A49-9E36-CEBA4528C27C}" destId="{76F7BAB0-0DA3-476D-BCA8-957788BCF3F3}" srcOrd="1" destOrd="0" presId="urn:microsoft.com/office/officeart/2005/8/layout/radial5"/>
    <dgm:cxn modelId="{D91BA695-FC52-4714-819E-63E3770E754B}" type="presOf" srcId="{7F87B895-0D42-474F-AE07-CDCD4E2C5303}" destId="{76F7BAB0-0DA3-476D-BCA8-957788BCF3F3}" srcOrd="0" destOrd="0" presId="urn:microsoft.com/office/officeart/2005/8/layout/radial5"/>
    <dgm:cxn modelId="{4071EE92-A658-47B8-A449-5A2D354519DF}" type="presParOf" srcId="{76F7BAB0-0DA3-476D-BCA8-957788BCF3F3}" destId="{76FFEA58-52C4-4144-8675-885C505E7906}" srcOrd="0" destOrd="0" presId="urn:microsoft.com/office/officeart/2005/8/layout/radial5"/>
    <dgm:cxn modelId="{13474E39-F08B-4646-8CBC-A7BAB2EAE00D}" type="presOf" srcId="{7F87B895-0D42-474F-AE07-CDCD4E2C5303}" destId="{76FFEA58-52C4-4144-8675-885C505E7906}" srcOrd="1" destOrd="0" presId="urn:microsoft.com/office/officeart/2005/8/layout/radial5"/>
    <dgm:cxn modelId="{76A4A7EB-9C2B-47E0-8DDE-27CBB3398E9D}" type="presParOf" srcId="{0B990D37-ECBF-4A49-9E36-CEBA4528C27C}" destId="{2D389FBA-20C4-44BA-83BF-79A27C4D4F12}" srcOrd="2" destOrd="0" presId="urn:microsoft.com/office/officeart/2005/8/layout/radial5"/>
    <dgm:cxn modelId="{752348C4-FB5D-4775-837A-9F024F0B2549}" type="presOf" srcId="{90C61613-E32F-4121-B578-20E5CA0F4E27}" destId="{2D389FBA-20C4-44BA-83BF-79A27C4D4F12}" srcOrd="0" destOrd="0" presId="urn:microsoft.com/office/officeart/2005/8/layout/radial5"/>
    <dgm:cxn modelId="{EF390B65-CFE4-46D9-8822-D12BA4FB7F69}" type="presParOf" srcId="{0B990D37-ECBF-4A49-9E36-CEBA4528C27C}" destId="{2A24EB57-1BEA-433B-BCE8-091D1D56E69C}" srcOrd="3" destOrd="0" presId="urn:microsoft.com/office/officeart/2005/8/layout/radial5"/>
    <dgm:cxn modelId="{89F0DA60-1807-4ECE-8416-2DB56FDFC144}" type="presOf" srcId="{0353AFE4-744F-45ED-9E65-10033DBD460E}" destId="{2A24EB57-1BEA-433B-BCE8-091D1D56E69C}" srcOrd="0" destOrd="0" presId="urn:microsoft.com/office/officeart/2005/8/layout/radial5"/>
    <dgm:cxn modelId="{B48CB89F-E494-42D2-AA91-093D87679091}" type="presParOf" srcId="{2A24EB57-1BEA-433B-BCE8-091D1D56E69C}" destId="{34A5C25E-D56A-44A4-9994-23E63FFB7120}" srcOrd="0" destOrd="0" presId="urn:microsoft.com/office/officeart/2005/8/layout/radial5"/>
    <dgm:cxn modelId="{44AB8B14-B16F-4241-9DAA-511E843352C0}" type="presOf" srcId="{0353AFE4-744F-45ED-9E65-10033DBD460E}" destId="{34A5C25E-D56A-44A4-9994-23E63FFB7120}" srcOrd="1" destOrd="0" presId="urn:microsoft.com/office/officeart/2005/8/layout/radial5"/>
    <dgm:cxn modelId="{BABFFC88-1C0B-44FA-8499-F26DBADD9CCA}" type="presParOf" srcId="{0B990D37-ECBF-4A49-9E36-CEBA4528C27C}" destId="{42B119EA-C96F-4F90-93E3-E9A93EB14A3D}" srcOrd="4" destOrd="0" presId="urn:microsoft.com/office/officeart/2005/8/layout/radial5"/>
    <dgm:cxn modelId="{A0A40877-F57D-420E-BFFB-2BB04053F2E5}" type="presOf" srcId="{5730FFE3-3E1B-41F1-84F3-1FC8BE95BA3E}" destId="{42B119EA-C96F-4F90-93E3-E9A93EB14A3D}" srcOrd="0" destOrd="0" presId="urn:microsoft.com/office/officeart/2005/8/layout/radial5"/>
    <dgm:cxn modelId="{1F60DC44-EE07-403C-A159-71B292894245}" type="presParOf" srcId="{0B990D37-ECBF-4A49-9E36-CEBA4528C27C}" destId="{1C274ABC-BA66-410D-A771-9538722F4527}" srcOrd="5" destOrd="0" presId="urn:microsoft.com/office/officeart/2005/8/layout/radial5"/>
    <dgm:cxn modelId="{418A12F8-C463-416A-9446-690DE0CBB51E}" type="presOf" srcId="{20F3C1A3-3599-4171-9248-178582DEF613}" destId="{1C274ABC-BA66-410D-A771-9538722F4527}" srcOrd="0" destOrd="0" presId="urn:microsoft.com/office/officeart/2005/8/layout/radial5"/>
    <dgm:cxn modelId="{A43E8061-8B02-41F8-BD1D-BAB57F8276B3}" type="presParOf" srcId="{1C274ABC-BA66-410D-A771-9538722F4527}" destId="{F429AF41-5A59-456B-B026-A8B699AD8587}" srcOrd="0" destOrd="0" presId="urn:microsoft.com/office/officeart/2005/8/layout/radial5"/>
    <dgm:cxn modelId="{CB7366C5-A14B-4E31-81A6-14902BDE9FBC}" type="presOf" srcId="{20F3C1A3-3599-4171-9248-178582DEF613}" destId="{F429AF41-5A59-456B-B026-A8B699AD8587}" srcOrd="1" destOrd="0" presId="urn:microsoft.com/office/officeart/2005/8/layout/radial5"/>
    <dgm:cxn modelId="{54AEAE40-BD75-499B-8E72-F423A7DD3632}" type="presParOf" srcId="{0B990D37-ECBF-4A49-9E36-CEBA4528C27C}" destId="{9FE9E742-6A2A-4282-A205-3E88A9000948}" srcOrd="6" destOrd="0" presId="urn:microsoft.com/office/officeart/2005/8/layout/radial5"/>
    <dgm:cxn modelId="{58303188-38E5-4D51-9CAC-82E4F0DD0337}" type="presOf" srcId="{7A512B76-BC1A-494A-95C0-93BCB21CA3C2}" destId="{9FE9E742-6A2A-4282-A205-3E88A9000948}" srcOrd="0" destOrd="0" presId="urn:microsoft.com/office/officeart/2005/8/layout/radial5"/>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4104" name=""/>
      <dsp:cNvGrpSpPr/>
    </dsp:nvGrpSpPr>
    <dsp:grpSpPr/>
    <dsp:sp modelId="{D952B688-4FE0-4F6C-A667-80086835A69C}">
      <dsp:nvSpPr>
        <dsp:cNvPr id="4105" name=""/>
        <dsp:cNvSpPr/>
      </dsp:nvSpPr>
      <dsp:spPr>
        <a:xfrm>
          <a:off x="2393156" y="1835358"/>
          <a:ext cx="1309687" cy="1309687"/>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zh-CN" altLang="en-US" sz="2200" b="1" kern="1200"/>
            <a:t>人类活动的特点</a:t>
          </a:r>
        </a:p>
      </dsp:txBody>
      <dsp:txXfrm>
        <a:off x="2584955" y="2027157"/>
        <a:ext cx="926089" cy="926089"/>
      </dsp:txXfrm>
    </dsp:sp>
    <dsp:sp modelId="{76F7BAB0-0DA3-476D-BCA8-957788BCF3F3}">
      <dsp:nvSpPr>
        <dsp:cNvPr id="4106" name=""/>
        <dsp:cNvSpPr/>
      </dsp:nvSpPr>
      <dsp:spPr>
        <a:xfrm rot="16200000">
          <a:off x="2909372" y="1358997"/>
          <a:ext cx="277254" cy="445293"/>
        </a:xfrm>
        <a:prstGeom prst="rightArrow">
          <a:avLst>
            <a:gd name="adj1" fmla="val 60000"/>
            <a:gd name="adj2" fmla="val 5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zh-CN" altLang="en-US" sz="2400" b="1" kern="1200"/>
        </a:p>
      </dsp:txBody>
      <dsp:txXfrm>
        <a:off x="2950960" y="1489644"/>
        <a:ext cx="194078" cy="267175"/>
      </dsp:txXfrm>
    </dsp:sp>
    <dsp:sp modelId="{2D389FBA-20C4-44BA-83BF-79A27C4D4F12}">
      <dsp:nvSpPr>
        <dsp:cNvPr id="4107" name=""/>
        <dsp:cNvSpPr/>
      </dsp:nvSpPr>
      <dsp:spPr>
        <a:xfrm>
          <a:off x="2393156" y="2548"/>
          <a:ext cx="1309687" cy="1309687"/>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zh-CN" altLang="en-US" sz="3200" b="1" kern="1200"/>
            <a:t>目的性</a:t>
          </a:r>
        </a:p>
      </dsp:txBody>
      <dsp:txXfrm>
        <a:off x="2584955" y="194347"/>
        <a:ext cx="926089" cy="926089"/>
      </dsp:txXfrm>
    </dsp:sp>
    <dsp:sp modelId="{2A24EB57-1BEA-433B-BCE8-091D1D56E69C}">
      <dsp:nvSpPr>
        <dsp:cNvPr id="4108" name=""/>
        <dsp:cNvSpPr/>
      </dsp:nvSpPr>
      <dsp:spPr>
        <a:xfrm rot="1800000">
          <a:off x="3696206" y="2721834"/>
          <a:ext cx="277254" cy="445293"/>
        </a:xfrm>
        <a:prstGeom prst="rightArrow">
          <a:avLst>
            <a:gd name="adj1" fmla="val 60000"/>
            <a:gd name="adj2" fmla="val 50000"/>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zh-CN" altLang="en-US" sz="2400" b="1" kern="1200"/>
        </a:p>
      </dsp:txBody>
      <dsp:txXfrm>
        <a:off x="3701778" y="2790099"/>
        <a:ext cx="194078" cy="267175"/>
      </dsp:txXfrm>
    </dsp:sp>
    <dsp:sp modelId="{42B119EA-C96F-4F90-93E3-E9A93EB14A3D}">
      <dsp:nvSpPr>
        <dsp:cNvPr id="4109" name=""/>
        <dsp:cNvSpPr/>
      </dsp:nvSpPr>
      <dsp:spPr>
        <a:xfrm>
          <a:off x="3980416" y="2751763"/>
          <a:ext cx="1309687" cy="1309687"/>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zh-CN" altLang="en-US" sz="3200" b="1" kern="1200"/>
            <a:t>依存性</a:t>
          </a:r>
        </a:p>
      </dsp:txBody>
      <dsp:txXfrm>
        <a:off x="4172215" y="2943562"/>
        <a:ext cx="926089" cy="926089"/>
      </dsp:txXfrm>
    </dsp:sp>
    <dsp:sp modelId="{1C274ABC-BA66-410D-A771-9538722F4527}">
      <dsp:nvSpPr>
        <dsp:cNvPr id="4110" name=""/>
        <dsp:cNvSpPr/>
      </dsp:nvSpPr>
      <dsp:spPr>
        <a:xfrm rot="9000000">
          <a:off x="2122538" y="2721834"/>
          <a:ext cx="277254" cy="445293"/>
        </a:xfrm>
        <a:prstGeom prst="rightArrow">
          <a:avLst>
            <a:gd name="adj1" fmla="val 60000"/>
            <a:gd name="adj2" fmla="val 5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zh-CN" altLang="en-US" sz="2400" b="1" kern="1200"/>
        </a:p>
      </dsp:txBody>
      <dsp:txXfrm rot="10800000">
        <a:off x="2200142" y="2790099"/>
        <a:ext cx="194078" cy="267175"/>
      </dsp:txXfrm>
    </dsp:sp>
    <dsp:sp modelId="{9FE9E742-6A2A-4282-A205-3E88A9000948}">
      <dsp:nvSpPr>
        <dsp:cNvPr id="4111" name=""/>
        <dsp:cNvSpPr/>
      </dsp:nvSpPr>
      <dsp:spPr>
        <a:xfrm>
          <a:off x="805896" y="2751763"/>
          <a:ext cx="1309687" cy="1309687"/>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zh-CN" altLang="en-US" sz="3200" b="1" kern="1200"/>
            <a:t>知识性</a:t>
          </a:r>
        </a:p>
      </dsp:txBody>
      <dsp:txXfrm>
        <a:off x="997695" y="2943562"/>
        <a:ext cx="926089" cy="926089"/>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fact="1"/>
        </dgm:ruleLst>
      </dgm:if>
      <dgm:if name="Name6" axis="ch ch" ptType="node node" st="1 1" cnt="1 0" func="cnt" op="lte" val="8">
        <dgm:ruleLst>
          <dgm:rule type="w" for="ch" forName="node" fact="0.9"/>
        </dgm:ruleLst>
      </dgm:if>
      <dgm:if name="Name7" axis="ch ch" ptType="node node" st="1 1" cnt="1 0" func="cnt" op="lte" val="10">
        <dgm:ruleLst>
          <dgm:rule type="w" for="ch" forName="node" fact="0.8"/>
        </dgm:ruleLst>
      </dgm:if>
      <dgm:if name="Name8" axis="ch ch" ptType="node node" st="1 1" cnt="1 0" func="cnt" op="lte" val="12">
        <dgm:ruleLst>
          <dgm:rule type="w" for="ch" forName="node" fact="0.7"/>
        </dgm:ruleLst>
      </dgm:if>
      <dgm:if name="Name9" axis="ch ch" ptType="node node" st="1 1" cnt="1 0" func="cnt" op="lte" val="14">
        <dgm:ruleLst>
          <dgm:rule type="w" for="ch" forName="node" fact="0.6"/>
        </dgm:ruleLst>
      </dgm:if>
      <dgm:else name="Name10">
        <dgm:ruleLst>
          <dgm:rule type="w" for="ch" forName="node" fact="0.5"/>
        </dgm:ruleLst>
      </dgm:else>
    </dgm:choose>
    <dgm:forEach name="Name11" axis="ch" ptType="node" cnt="1">
      <dgm:layoutNode name="centerShape" styleLbl="node0">
        <dgm:alg type="tx"/>
        <dgm:shape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forEach name="Name12" axis="ch">
        <dgm:forEach name="Name13" axis="self" ptType="parTrans">
          <dgm:layoutNode name="parTrans" styleLbl="sibTrans2D1">
            <dgm:alg type="conn">
              <dgm:param type="begPts" val="auto"/>
              <dgm:param type="endPts" val="auto"/>
            </dgm:alg>
            <dgm:shape type="conn" r:blip="">
              <dgm:adjLst/>
            </dgm:shape>
            <dgm:presOf axis="self"/>
            <dgm:constrLst>
              <dgm:constr type="h" refType="w" fact="0.85"/>
            </dgm:constrLst>
            <dgm:ruleLst/>
            <dgm:layoutNode name="connectorText">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name="Name14" axis="self" ptType="node">
          <dgm:layoutNode nam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dgm:rule type="primFontSz" val="5"/>
            </dgm:ruleLst>
          </dgm:layoutNode>
        </dgm:forEach>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6AEFA1-168C-4479-A248-D10170DEA636}" type="datetimeFigureOut">
              <a:rPr lang="zh-CN" altLang="en-US" smtClean="0"/>
              <a:t>2019/12/25</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B97DFB-4035-417C-AD0B-AD1D33A5F883}"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6258" name="Rectangle 7"/>
          <p:cNvSpPr>
            <a:spLocks noGrp="1" noChangeArrowheads="1"/>
          </p:cNvSpPr>
          <p:nvPr>
            <p:ph type="sldNum" sz="quarter" idx="5"/>
          </p:nvPr>
        </p:nvSpPr>
        <p:spPr>
          <a:noFill/>
        </p:spPr>
        <p:txBody>
          <a:bodyPr/>
          <a:lstStyle/>
          <a:p>
            <a:fld id="{1E7F55A1-FBA0-45B8-82D6-D601718C7B02}" type="slidenum">
              <a:rPr lang="en-US" altLang="zh-CN" smtClean="0">
                <a:ea typeface="宋体" charset="-122"/>
              </a:rPr>
              <a:t>14</a:t>
            </a:fld>
            <a:endParaRPr lang="en-US" altLang="zh-CN">
              <a:ea typeface="宋体" charset="-122"/>
            </a:endParaRPr>
          </a:p>
        </p:txBody>
      </p:sp>
      <p:sp>
        <p:nvSpPr>
          <p:cNvPr id="96259" name="Rectangle 7"/>
          <p:cNvSpPr txBox="1">
            <a:spLocks noGrp="1" noChangeArrowheads="1"/>
          </p:cNvSpPr>
          <p:nvPr/>
        </p:nvSpPr>
        <p:spPr bwMode="auto">
          <a:xfrm>
            <a:off x="3883852" y="8684826"/>
            <a:ext cx="2972547" cy="457711"/>
          </a:xfrm>
          <a:prstGeom prst="rect">
            <a:avLst/>
          </a:prstGeom>
          <a:noFill/>
          <a:ln w="9525">
            <a:noFill/>
            <a:miter lim="800000"/>
          </a:ln>
        </p:spPr>
        <p:txBody>
          <a:bodyPr anchor="b"/>
          <a:lstStyle/>
          <a:p>
            <a:pPr algn="r"/>
            <a:fld id="{EBBD3A90-3D2B-47DA-AD71-D83F4B548EA4}" type="slidenum">
              <a:rPr lang="en-US" altLang="zh-CN" sz="1200"/>
              <a:pPr algn="r"/>
              <a:t>14</a:t>
            </a:fld>
            <a:endParaRPr lang="en-US" altLang="zh-CN" sz="1200"/>
          </a:p>
        </p:txBody>
      </p:sp>
      <p:sp>
        <p:nvSpPr>
          <p:cNvPr id="96260" name="Rectangle 2"/>
          <p:cNvSpPr>
            <a:spLocks noGrp="1" noRot="1" noChangeAspect="1" noChangeArrowheads="1" noTextEdit="1"/>
          </p:cNvSpPr>
          <p:nvPr>
            <p:ph type="sldImg"/>
          </p:nvPr>
        </p:nvSpPr>
        <p:spPr>
          <a:xfrm>
            <a:off x="925719" y="685838"/>
            <a:ext cx="5006564" cy="3429182"/>
          </a:xfrm>
        </p:spPr>
      </p:sp>
      <p:sp>
        <p:nvSpPr>
          <p:cNvPr id="96261" name="Rectangle 3"/>
          <p:cNvSpPr>
            <a:spLocks noGrp="1" noChangeArrowheads="1"/>
          </p:cNvSpPr>
          <p:nvPr>
            <p:ph type="body" idx="1"/>
          </p:nvPr>
        </p:nvSpPr>
        <p:spPr>
          <a:noFill/>
        </p:spPr>
        <p:txBody>
          <a:bodyPr/>
          <a:lstStyle/>
          <a:p>
            <a:endParaRPr lang="zh-CN" altLang="zh-CN">
              <a:ea typeface="宋体"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7282" name="Rectangle 7"/>
          <p:cNvSpPr>
            <a:spLocks noGrp="1" noChangeArrowheads="1"/>
          </p:cNvSpPr>
          <p:nvPr>
            <p:ph type="sldNum" sz="quarter" idx="5"/>
          </p:nvPr>
        </p:nvSpPr>
        <p:spPr>
          <a:noFill/>
        </p:spPr>
        <p:txBody>
          <a:bodyPr/>
          <a:lstStyle/>
          <a:p>
            <a:fld id="{29B6E4FD-2099-4D0C-AE35-EBE0312F3770}" type="slidenum">
              <a:rPr lang="en-US" altLang="zh-CN" smtClean="0">
                <a:ea typeface="宋体" charset="-122"/>
              </a:rPr>
              <a:t>15</a:t>
            </a:fld>
            <a:endParaRPr lang="en-US" altLang="zh-CN">
              <a:ea typeface="宋体" charset="-122"/>
            </a:endParaRPr>
          </a:p>
        </p:txBody>
      </p:sp>
      <p:sp>
        <p:nvSpPr>
          <p:cNvPr id="97283" name="Rectangle 7"/>
          <p:cNvSpPr txBox="1">
            <a:spLocks noGrp="1" noChangeArrowheads="1"/>
          </p:cNvSpPr>
          <p:nvPr/>
        </p:nvSpPr>
        <p:spPr bwMode="auto">
          <a:xfrm>
            <a:off x="3883852" y="8684826"/>
            <a:ext cx="2972547" cy="457711"/>
          </a:xfrm>
          <a:prstGeom prst="rect">
            <a:avLst/>
          </a:prstGeom>
          <a:noFill/>
          <a:ln w="9525">
            <a:noFill/>
            <a:miter lim="800000"/>
          </a:ln>
        </p:spPr>
        <p:txBody>
          <a:bodyPr anchor="b"/>
          <a:lstStyle/>
          <a:p>
            <a:pPr algn="r"/>
            <a:fld id="{4DFFC334-FB67-445C-8D86-516B76DC1119}" type="slidenum">
              <a:rPr lang="en-US" altLang="zh-CN" sz="1200"/>
              <a:pPr algn="r"/>
              <a:t>15</a:t>
            </a:fld>
            <a:endParaRPr lang="en-US" altLang="zh-CN" sz="1200"/>
          </a:p>
        </p:txBody>
      </p:sp>
      <p:sp>
        <p:nvSpPr>
          <p:cNvPr id="97284" name="Rectangle 2"/>
          <p:cNvSpPr>
            <a:spLocks noGrp="1" noRot="1" noChangeAspect="1" noChangeArrowheads="1" noTextEdit="1"/>
          </p:cNvSpPr>
          <p:nvPr>
            <p:ph type="sldImg"/>
          </p:nvPr>
        </p:nvSpPr>
        <p:spPr>
          <a:xfrm>
            <a:off x="925719" y="685838"/>
            <a:ext cx="5006564" cy="3429182"/>
          </a:xfrm>
        </p:spPr>
      </p:sp>
      <p:sp>
        <p:nvSpPr>
          <p:cNvPr id="97285" name="Rectangle 3"/>
          <p:cNvSpPr>
            <a:spLocks noGrp="1" noChangeArrowheads="1"/>
          </p:cNvSpPr>
          <p:nvPr>
            <p:ph type="body" idx="1"/>
          </p:nvPr>
        </p:nvSpPr>
        <p:spPr>
          <a:noFill/>
        </p:spPr>
        <p:txBody>
          <a:bodyPr/>
          <a:lstStyle/>
          <a:p>
            <a:endParaRPr lang="zh-CN" altLang="zh-CN">
              <a:ea typeface="宋体"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8306" name="Rectangle 7"/>
          <p:cNvSpPr>
            <a:spLocks noGrp="1" noChangeArrowheads="1"/>
          </p:cNvSpPr>
          <p:nvPr>
            <p:ph type="sldNum" sz="quarter" idx="5"/>
          </p:nvPr>
        </p:nvSpPr>
        <p:spPr>
          <a:noFill/>
        </p:spPr>
        <p:txBody>
          <a:bodyPr/>
          <a:lstStyle/>
          <a:p>
            <a:fld id="{F7B772F2-2256-45B4-BAE7-5FD6E653A825}" type="slidenum">
              <a:rPr lang="en-US" altLang="zh-CN" smtClean="0">
                <a:ea typeface="宋体" charset="-122"/>
              </a:rPr>
              <a:t>16</a:t>
            </a:fld>
            <a:endParaRPr lang="en-US" altLang="zh-CN">
              <a:ea typeface="宋体" charset="-122"/>
            </a:endParaRPr>
          </a:p>
        </p:txBody>
      </p:sp>
      <p:sp>
        <p:nvSpPr>
          <p:cNvPr id="98307" name="Rectangle 7"/>
          <p:cNvSpPr txBox="1">
            <a:spLocks noGrp="1" noChangeArrowheads="1"/>
          </p:cNvSpPr>
          <p:nvPr/>
        </p:nvSpPr>
        <p:spPr bwMode="auto">
          <a:xfrm>
            <a:off x="3883852" y="8684826"/>
            <a:ext cx="2972547" cy="457711"/>
          </a:xfrm>
          <a:prstGeom prst="rect">
            <a:avLst/>
          </a:prstGeom>
          <a:noFill/>
          <a:ln w="9525">
            <a:noFill/>
            <a:miter lim="800000"/>
          </a:ln>
        </p:spPr>
        <p:txBody>
          <a:bodyPr anchor="b"/>
          <a:lstStyle/>
          <a:p>
            <a:pPr algn="r"/>
            <a:fld id="{47192B04-6FE8-4F50-9806-E78F23920E2E}" type="slidenum">
              <a:rPr lang="en-US" altLang="zh-CN" sz="1200"/>
              <a:pPr algn="r"/>
              <a:t>16</a:t>
            </a:fld>
            <a:endParaRPr lang="en-US" altLang="zh-CN" sz="1200"/>
          </a:p>
        </p:txBody>
      </p:sp>
      <p:sp>
        <p:nvSpPr>
          <p:cNvPr id="98308" name="Rectangle 2"/>
          <p:cNvSpPr>
            <a:spLocks noGrp="1" noRot="1" noChangeAspect="1" noChangeArrowheads="1" noTextEdit="1"/>
          </p:cNvSpPr>
          <p:nvPr>
            <p:ph type="sldImg"/>
          </p:nvPr>
        </p:nvSpPr>
        <p:spPr>
          <a:xfrm>
            <a:off x="925719" y="685838"/>
            <a:ext cx="5006564" cy="3429182"/>
          </a:xfrm>
        </p:spPr>
      </p:sp>
      <p:sp>
        <p:nvSpPr>
          <p:cNvPr id="98309" name="Rectangle 3"/>
          <p:cNvSpPr>
            <a:spLocks noGrp="1" noChangeArrowheads="1"/>
          </p:cNvSpPr>
          <p:nvPr>
            <p:ph type="body" idx="1"/>
          </p:nvPr>
        </p:nvSpPr>
        <p:spPr>
          <a:noFill/>
        </p:spPr>
        <p:txBody>
          <a:bodyPr/>
          <a:lstStyle/>
          <a:p>
            <a:endParaRPr lang="zh-CN" altLang="zh-CN">
              <a:ea typeface="宋体"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9330" name="Rectangle 7"/>
          <p:cNvSpPr>
            <a:spLocks noGrp="1" noChangeArrowheads="1"/>
          </p:cNvSpPr>
          <p:nvPr>
            <p:ph type="sldNum" sz="quarter" idx="5"/>
          </p:nvPr>
        </p:nvSpPr>
        <p:spPr>
          <a:noFill/>
        </p:spPr>
        <p:txBody>
          <a:bodyPr/>
          <a:lstStyle/>
          <a:p>
            <a:fld id="{84AB3A7F-C840-4577-A87B-D706BF704879}" type="slidenum">
              <a:rPr lang="en-US" altLang="zh-CN" smtClean="0">
                <a:ea typeface="宋体" charset="-122"/>
              </a:rPr>
              <a:t>17</a:t>
            </a:fld>
            <a:endParaRPr lang="en-US" altLang="zh-CN">
              <a:ea typeface="宋体" charset="-122"/>
            </a:endParaRPr>
          </a:p>
        </p:txBody>
      </p:sp>
      <p:sp>
        <p:nvSpPr>
          <p:cNvPr id="99331" name="Rectangle 7"/>
          <p:cNvSpPr txBox="1">
            <a:spLocks noGrp="1" noChangeArrowheads="1"/>
          </p:cNvSpPr>
          <p:nvPr/>
        </p:nvSpPr>
        <p:spPr bwMode="auto">
          <a:xfrm>
            <a:off x="3883852" y="8684826"/>
            <a:ext cx="2972547" cy="457711"/>
          </a:xfrm>
          <a:prstGeom prst="rect">
            <a:avLst/>
          </a:prstGeom>
          <a:noFill/>
          <a:ln w="9525">
            <a:noFill/>
            <a:miter lim="800000"/>
          </a:ln>
        </p:spPr>
        <p:txBody>
          <a:bodyPr anchor="b"/>
          <a:lstStyle/>
          <a:p>
            <a:pPr algn="r"/>
            <a:fld id="{10C8ED1D-E750-4F63-9D05-BC61F359B152}" type="slidenum">
              <a:rPr lang="en-US" altLang="zh-CN" sz="1200"/>
              <a:pPr algn="r"/>
              <a:t>17</a:t>
            </a:fld>
            <a:endParaRPr lang="en-US" altLang="zh-CN" sz="1200"/>
          </a:p>
        </p:txBody>
      </p:sp>
      <p:sp>
        <p:nvSpPr>
          <p:cNvPr id="99332" name="Rectangle 2"/>
          <p:cNvSpPr>
            <a:spLocks noGrp="1" noRot="1" noChangeAspect="1" noChangeArrowheads="1" noTextEdit="1"/>
          </p:cNvSpPr>
          <p:nvPr>
            <p:ph type="sldImg"/>
          </p:nvPr>
        </p:nvSpPr>
        <p:spPr>
          <a:xfrm>
            <a:off x="925719" y="685838"/>
            <a:ext cx="5006564" cy="3429182"/>
          </a:xfrm>
        </p:spPr>
      </p:sp>
      <p:sp>
        <p:nvSpPr>
          <p:cNvPr id="99333" name="Rectangle 3"/>
          <p:cNvSpPr>
            <a:spLocks noGrp="1" noChangeArrowheads="1"/>
          </p:cNvSpPr>
          <p:nvPr>
            <p:ph type="body" idx="1"/>
          </p:nvPr>
        </p:nvSpPr>
        <p:spPr>
          <a:noFill/>
        </p:spPr>
        <p:txBody>
          <a:bodyPr/>
          <a:lstStyle/>
          <a:p>
            <a:endParaRPr lang="zh-CN" altLang="zh-CN">
              <a:ea typeface="宋体"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EE4F19-1550-4092-A92D-B360426D5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14EAE5-A4A1-445F-A798-F847D2AC6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3466BA-F8BA-419D-8B83-409272E5B7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E79A01-6D82-4AA5-B4E8-03BEC751F0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AF207B-34B8-47C8-A79C-F262B7C40C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C70689-28E3-42F9-BF6C-F856A3D9A5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1A9BCE-E046-4E14-850E-17A130D2C7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CFEBC6-9D37-4136-B6C1-97AAD9CD46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E2DF9-7AAF-4F3E-ACF0-FEE564FE9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10363-78C1-4D4D-9D5C-4E331C2C7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07FB76-9FEC-4737-9384-15918D35E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6"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Right)">
                                      <p:cBhvr>
                                        <p:cTn id="7" dur="500"/>
                                        <p:tgtEl>
                                          <p:spTgt spid="3">
                                            <p:txEl>
                                              <p:pRg st="0" end="0"/>
                                            </p:txEl>
                                          </p:spTgt>
                                        </p:tgtEl>
                                      </p:cBhvr>
                                    </p:animEffect>
                                  </p:childTnLst>
                                </p:cTn>
                              </p:par>
                              <p:par>
                                <p:cTn id="8" presetID="18" presetClass="entr" presetSubtype="6" dur="50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strips(downRight)">
                                      <p:cBhvr>
                                        <p:cTn id="10" dur="500"/>
                                        <p:tgtEl>
                                          <p:spTgt spid="3">
                                            <p:txEl>
                                              <p:pRg st="1" end="1"/>
                                            </p:txEl>
                                          </p:spTgt>
                                        </p:tgtEl>
                                      </p:cBhvr>
                                    </p:animEffect>
                                  </p:childTnLst>
                                </p:cTn>
                              </p:par>
                              <p:par>
                                <p:cTn id="11" presetID="18" presetClass="entr" presetSubtype="6" dur="50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strips(downRight)">
                                      <p:cBhvr>
                                        <p:cTn id="13" dur="500"/>
                                        <p:tgtEl>
                                          <p:spTgt spid="3">
                                            <p:txEl>
                                              <p:pRg st="2" end="2"/>
                                            </p:txEl>
                                          </p:spTgt>
                                        </p:tgtEl>
                                      </p:cBhvr>
                                    </p:animEffect>
                                  </p:childTnLst>
                                </p:cTn>
                              </p:par>
                              <p:par>
                                <p:cTn id="14" presetID="18" presetClass="entr" presetSubtype="6" dur="50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strips(downRight)">
                                      <p:cBhvr>
                                        <p:cTn id="16" dur="500"/>
                                        <p:tgtEl>
                                          <p:spTgt spid="3">
                                            <p:txEl>
                                              <p:pRg st="3" end="3"/>
                                            </p:txEl>
                                          </p:spTgt>
                                        </p:tgtEl>
                                      </p:cBhvr>
                                    </p:animEffect>
                                  </p:childTnLst>
                                </p:cTn>
                              </p:par>
                              <p:par>
                                <p:cTn id="17" presetID="18" presetClass="entr" presetSubtype="6" dur="50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strips(downRigh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8" presetClass="entr" presetSubtype="6"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2">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3">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4">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5">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Lst>
      </p:bldP>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2BD1B41-DCB4-4588-85D7-1E7DAD74699C}" type="datetimeFigureOut">
              <a:rPr lang="zh-CN" altLang="en-US" smtClean="0"/>
              <a:t>2019/12/25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875E490-0C9E-445F-A508-64F67A8ECDFA}"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2BD1B41-DCB4-4588-85D7-1E7DAD74699C}" type="datetimeFigureOut">
              <a:rPr lang="zh-CN" altLang="en-US" smtClean="0"/>
              <a:t>2019/12/25</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875E490-0C9E-445F-A508-64F67A8ECDFA}"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24223134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标题 1"/>
          <p:cNvSpPr>
            <a:spLocks noGrp="1"/>
          </p:cNvSpPr>
          <p:nvPr>
            <p:ph type="ctrTitle" idx="4294967295"/>
          </p:nvPr>
        </p:nvSpPr>
        <p:spPr>
          <a:xfrm>
            <a:off x="1219200" y="1866900"/>
            <a:ext cx="6858000" cy="990600"/>
          </a:xfrm>
        </p:spPr>
        <p:style>
          <a:lnRef idx="1">
            <a:schemeClr val="accent5"/>
          </a:lnRef>
          <a:fillRef idx="3">
            <a:schemeClr val="accent5"/>
          </a:fillRef>
          <a:effectRef idx="2">
            <a:schemeClr val="accent5"/>
          </a:effectRef>
          <a:fontRef idx="minor">
            <a:schemeClr val="lt1"/>
          </a:fontRef>
        </p:style>
        <p:txBody>
          <a:bodyPr>
            <a:normAutofit/>
          </a:bodyPr>
          <a:lstStyle>
            <a:lvl1pPr>
              <a:defRPr>
                <a:solidFill>
                  <a:srgbClr val="FFFFFF"/>
                </a:solidFill>
                <a:latin typeface="Calibri"/>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r>
              <a:rPr lang="zh-CN" altLang="en-US" b="1">
                <a:solidFill>
                  <a:schemeClr val="bg1"/>
                </a:solidFill>
                <a:latin typeface="隶书" pitchFamily="49" charset="-122"/>
                <a:ea typeface="隶书" pitchFamily="49" charset="-122"/>
              </a:rPr>
              <a:t>第一章  管理与管理学</a:t>
            </a:r>
          </a:p>
        </p:txBody>
      </p:sp>
      <p:sp>
        <p:nvSpPr>
          <p:cNvPr id="3" name="副标题 2"/>
          <p:cNvSpPr>
            <a:spLocks noGrp="1"/>
          </p:cNvSpPr>
          <p:nvPr>
            <p:ph type="subTitle" idx="4294967295"/>
          </p:nvPr>
        </p:nvSpPr>
        <p:spPr>
          <a:xfrm>
            <a:off x="1709762" y="3429000"/>
            <a:ext cx="6291262" cy="1871662"/>
          </a:xfrm>
        </p:spPr>
        <p:style>
          <a:lnRef idx="1">
            <a:schemeClr val="accent5"/>
          </a:lnRef>
          <a:fillRef idx="2">
            <a:schemeClr val="accent5"/>
          </a:fillRef>
          <a:effectRef idx="1">
            <a:schemeClr val="accent5"/>
          </a:effectRef>
          <a:fontRef idx="minor">
            <a:schemeClr val="dk1"/>
          </a:fontRef>
        </p:style>
        <p:txBody>
          <a:bodyPr>
            <a:normAutofit/>
          </a:bodyPr>
          <a:lstStyle>
            <a:lvl1pPr>
              <a:defRPr>
                <a:solidFill>
                  <a:srgbClr val="000000"/>
                </a:solidFill>
                <a:latin typeface="Calibri"/>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indent="0">
              <a:buFont typeface="Wingdings 3" pitchFamily="18" charset="2"/>
              <a:buNone/>
            </a:pPr>
            <a:r>
              <a:rPr lang="zh-CN" altLang="en-US" sz="2400" b="1">
                <a:solidFill>
                  <a:srgbClr val="0070C0"/>
                </a:solidFill>
                <a:latin typeface="Arial"/>
                <a:ea typeface="宋体" charset="-122"/>
              </a:rPr>
              <a:t>第一节    人类的管理活动</a:t>
            </a:r>
          </a:p>
          <a:p>
            <a:pPr marL="0" indent="0">
              <a:buFont typeface="Wingdings 3" pitchFamily="18" charset="2"/>
              <a:buNone/>
            </a:pPr>
            <a:r>
              <a:rPr lang="zh-CN" altLang="en-US" sz="2400" b="1">
                <a:solidFill>
                  <a:srgbClr val="0070C0"/>
                </a:solidFill>
                <a:latin typeface="Arial"/>
                <a:ea typeface="宋体" charset="-122"/>
              </a:rPr>
              <a:t>第二节    管理的职能与性质</a:t>
            </a:r>
            <a:endParaRPr lang="zh-CN" altLang="en-US" sz="2400" b="1">
              <a:solidFill>
                <a:srgbClr val="0070C0"/>
              </a:solidFill>
              <a:latin typeface="宋体" charset="-122"/>
              <a:ea typeface="宋体" charset="-122"/>
            </a:endParaRPr>
          </a:p>
          <a:p>
            <a:pPr marL="0" indent="0">
              <a:buFont typeface="Wingdings 3" pitchFamily="18" charset="2"/>
              <a:buNone/>
            </a:pPr>
            <a:r>
              <a:rPr lang="zh-CN" altLang="en-US" sz="2400" b="1">
                <a:solidFill>
                  <a:srgbClr val="0070C0"/>
                </a:solidFill>
                <a:latin typeface="宋体" charset="-122"/>
                <a:ea typeface="宋体" charset="-122"/>
              </a:rPr>
              <a:t>第三节  管理者的角色与技能</a:t>
            </a:r>
          </a:p>
          <a:p>
            <a:pPr marL="0" indent="0">
              <a:buFont typeface="Wingdings 3" pitchFamily="18" charset="2"/>
              <a:buNone/>
            </a:pPr>
            <a:r>
              <a:rPr lang="zh-CN" altLang="en-US" sz="2400" b="1">
                <a:solidFill>
                  <a:srgbClr val="0070C0"/>
                </a:solidFill>
                <a:latin typeface="宋体" charset="-122"/>
                <a:ea typeface="宋体" charset="-122"/>
              </a:rPr>
              <a:t>第四节  管理学的对象与方法</a:t>
            </a:r>
            <a:endParaRPr lang="zh-CN" altLang="en-US" sz="2400" b="1">
              <a:solidFill>
                <a:srgbClr val="0070C0"/>
              </a:solidFill>
              <a:latin typeface="Arial"/>
              <a:ea typeface="宋体" charset="-122"/>
            </a:endParaRPr>
          </a:p>
        </p:txBody>
      </p:sp>
    </p:spTree>
  </p:cSld>
  <p:clrMapOvr>
    <a:masterClrMapping/>
  </p:clrMapOvr>
  <p:transition>
    <p:wheel spokes="3"/>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2</a:t>
            </a:fld>
            <a:endParaRPr lang="zh-CN" altLang="en-US"/>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a:solidFill>
                  <a:srgbClr val="0070C0"/>
                </a:solidFill>
                <a:latin typeface="黑体" pitchFamily="2" charset="-122"/>
                <a:ea typeface="黑体" pitchFamily="2" charset="-122"/>
              </a:rPr>
              <a:t>人类活动的特点</a:t>
            </a:r>
          </a:p>
        </p:txBody>
      </p:sp>
      <p:graphicFrame>
        <p:nvGraphicFramePr>
          <p:cNvPr id="6" name="图示 5"/>
          <p:cNvGraphicFramePr/>
          <p:nvPr/>
        </p:nvGraphicFramePr>
        <p:xfrm>
          <a:off x="2143108" y="2143116"/>
          <a:ext cx="6096000" cy="4064000"/>
        </p:xfrm>
        <a:graphic>
          <a:graphicData uri="http://schemas.openxmlformats.org/drawingml/2006/diagram">
            <dgm:relIds xmlns:dgm="http://schemas.openxmlformats.org/drawingml/2006/diagram" r:dm="rId3" r:lo="rId4" r:qs="rId5" r:cs="rId6"/>
          </a:graphicData>
        </a:graphic>
      </p:graphicFrame>
      <p:sp>
        <p:nvSpPr>
          <p:cNvPr id="8" name="TextBox 7"/>
          <p:cNvSpPr txBox="1"/>
          <p:nvPr/>
        </p:nvSpPr>
        <p:spPr>
          <a:xfrm>
            <a:off x="1785918" y="1071546"/>
            <a:ext cx="7358082" cy="9541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itchFamily="2" charset="2"/>
              <a:buChar char="p"/>
            </a:pPr>
            <a:r>
              <a:rPr lang="zh-CN" altLang="en-US" sz="2800" b="1">
                <a:solidFill>
                  <a:srgbClr val="0070C0"/>
                </a:solidFill>
              </a:rPr>
              <a:t>自古到今，人类的经济、政治、军事、宗教及其他一切社会活动都具有以下三个特点：</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3</a:t>
            </a:fld>
            <a:endParaRPr lang="zh-CN" altLang="en-US"/>
          </a:p>
        </p:txBody>
      </p:sp>
      <p:sp>
        <p:nvSpPr>
          <p:cNvPr id="13" name="内容占位符 2"/>
          <p:cNvSpPr>
            <a:spLocks noGrp="1"/>
          </p:cNvSpPr>
          <p:nvPr>
            <p:ph sz="quarter" idx="1"/>
          </p:nvPr>
        </p:nvSpPr>
        <p:spPr>
          <a:xfrm>
            <a:off x="1714529" y="928670"/>
            <a:ext cx="7072313" cy="5143500"/>
          </a:xfrm>
        </p:spPr>
        <p:txBody>
          <a:bodyPr rtlCol="0">
            <a:normAutofit lnSpcReduction="10000"/>
          </a:bodyPr>
          <a:lstStyle/>
          <a:p>
            <a:pPr fontAlgn="auto">
              <a:spcAft>
                <a:spcPct val="0"/>
              </a:spcAft>
              <a:buFont typeface="Wingdings" pitchFamily="2" charset="2"/>
              <a:buChar char="p"/>
              <a:defRPr/>
            </a:pPr>
            <a:r>
              <a:rPr lang="zh-CN" altLang="en-US" b="1">
                <a:solidFill>
                  <a:srgbClr val="0070C0"/>
                </a:solidFill>
              </a:rPr>
              <a:t>管理热潮的兴起与发展</a:t>
            </a:r>
            <a:endParaRPr lang="en-US" altLang="zh-CN" b="1">
              <a:solidFill>
                <a:srgbClr val="0070C0"/>
              </a:solidFill>
            </a:endParaRPr>
          </a:p>
          <a:p>
            <a:pPr lvl="1">
              <a:buFont typeface="Wingdings" pitchFamily="2" charset="2"/>
              <a:buChar char="Ø"/>
              <a:defRPr/>
            </a:pPr>
            <a:r>
              <a:rPr lang="zh-CN" altLang="en-US" b="1">
                <a:solidFill>
                  <a:srgbClr val="0B0060"/>
                </a:solidFill>
                <a:latin typeface="华文楷体" pitchFamily="2" charset="-122"/>
                <a:ea typeface="华文楷体" pitchFamily="2" charset="-122"/>
              </a:rPr>
              <a:t>工业革命后</a:t>
            </a:r>
            <a:endParaRPr lang="en-US" altLang="zh-CN" b="1">
              <a:solidFill>
                <a:srgbClr val="0B0060"/>
              </a:solidFill>
              <a:latin typeface="华文楷体" pitchFamily="2" charset="-122"/>
              <a:ea typeface="华文楷体" pitchFamily="2" charset="-122"/>
            </a:endParaRPr>
          </a:p>
          <a:p>
            <a:pPr lvl="1">
              <a:buFont typeface="Wingdings" pitchFamily="2" charset="2"/>
              <a:buChar char="Ø"/>
              <a:defRPr/>
            </a:pPr>
            <a:r>
              <a:rPr lang="zh-CN" altLang="en-US" b="1">
                <a:solidFill>
                  <a:srgbClr val="0B0060"/>
                </a:solidFill>
                <a:latin typeface="华文楷体" pitchFamily="2" charset="-122"/>
                <a:ea typeface="华文楷体" pitchFamily="2" charset="-122"/>
              </a:rPr>
              <a:t>二战以后</a:t>
            </a:r>
            <a:endParaRPr lang="en-US" altLang="zh-CN" b="1">
              <a:solidFill>
                <a:srgbClr val="0B0060"/>
              </a:solidFill>
              <a:latin typeface="华文楷体" pitchFamily="2" charset="-122"/>
              <a:ea typeface="华文楷体" pitchFamily="2" charset="-122"/>
            </a:endParaRPr>
          </a:p>
          <a:p>
            <a:pPr lvl="1">
              <a:buFont typeface="Wingdings" pitchFamily="2" charset="2"/>
              <a:buChar char="Ø"/>
              <a:defRPr/>
            </a:pPr>
            <a:r>
              <a:rPr lang="en-US" altLang="zh-CN" b="1">
                <a:solidFill>
                  <a:srgbClr val="0B0060"/>
                </a:solidFill>
                <a:latin typeface="华文楷体" pitchFamily="2" charset="-122"/>
                <a:ea typeface="华文楷体" pitchFamily="2" charset="-122"/>
              </a:rPr>
              <a:t>20</a:t>
            </a:r>
            <a:r>
              <a:rPr lang="zh-CN" altLang="en-US" b="1">
                <a:solidFill>
                  <a:srgbClr val="0B0060"/>
                </a:solidFill>
                <a:latin typeface="华文楷体" pitchFamily="2" charset="-122"/>
                <a:ea typeface="华文楷体" pitchFamily="2" charset="-122"/>
              </a:rPr>
              <a:t>世纪</a:t>
            </a:r>
            <a:r>
              <a:rPr lang="en-US" altLang="zh-CN" b="1">
                <a:solidFill>
                  <a:srgbClr val="0B0060"/>
                </a:solidFill>
                <a:latin typeface="华文楷体" pitchFamily="2" charset="-122"/>
                <a:ea typeface="华文楷体" pitchFamily="2" charset="-122"/>
              </a:rPr>
              <a:t>70</a:t>
            </a:r>
            <a:r>
              <a:rPr lang="zh-CN" altLang="en-US" b="1">
                <a:solidFill>
                  <a:srgbClr val="0B0060"/>
                </a:solidFill>
                <a:latin typeface="华文楷体" pitchFamily="2" charset="-122"/>
                <a:ea typeface="华文楷体" pitchFamily="2" charset="-122"/>
              </a:rPr>
              <a:t>年代</a:t>
            </a:r>
            <a:endParaRPr lang="en-US" altLang="zh-CN" b="1">
              <a:solidFill>
                <a:srgbClr val="0B006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0070C0"/>
                </a:solidFill>
              </a:rPr>
              <a:t>中国学习管理的必要性</a:t>
            </a:r>
            <a:endParaRPr lang="en-US" altLang="zh-CN" b="1">
              <a:solidFill>
                <a:srgbClr val="0070C0"/>
              </a:solidFill>
            </a:endParaRPr>
          </a:p>
          <a:p>
            <a:pPr lvl="1">
              <a:buFont typeface="Wingdings" pitchFamily="2" charset="2"/>
              <a:buChar char="Ø"/>
              <a:defRPr/>
            </a:pPr>
            <a:r>
              <a:rPr lang="zh-CN" altLang="en-US" b="1">
                <a:solidFill>
                  <a:srgbClr val="0B0060"/>
                </a:solidFill>
                <a:latin typeface="华文楷体" pitchFamily="2" charset="-122"/>
                <a:ea typeface="华文楷体" pitchFamily="2" charset="-122"/>
              </a:rPr>
              <a:t>资源短缺</a:t>
            </a:r>
            <a:endParaRPr lang="en-US" altLang="zh-CN" b="1">
              <a:solidFill>
                <a:srgbClr val="0B0060"/>
              </a:solidFill>
              <a:latin typeface="华文楷体" pitchFamily="2" charset="-122"/>
              <a:ea typeface="华文楷体" pitchFamily="2" charset="-122"/>
            </a:endParaRPr>
          </a:p>
          <a:p>
            <a:pPr lvl="1">
              <a:buFont typeface="Wingdings" pitchFamily="2" charset="2"/>
              <a:buChar char="Ø"/>
              <a:defRPr/>
            </a:pPr>
            <a:r>
              <a:rPr lang="zh-CN" altLang="en-US" b="1">
                <a:solidFill>
                  <a:srgbClr val="0B0060"/>
                </a:solidFill>
                <a:latin typeface="华文楷体" pitchFamily="2" charset="-122"/>
                <a:ea typeface="华文楷体" pitchFamily="2" charset="-122"/>
              </a:rPr>
              <a:t>科技落后</a:t>
            </a:r>
            <a:endParaRPr lang="en-US" altLang="zh-CN" b="1">
              <a:solidFill>
                <a:srgbClr val="0B0060"/>
              </a:solidFill>
              <a:latin typeface="华文楷体" pitchFamily="2" charset="-122"/>
              <a:ea typeface="华文楷体" pitchFamily="2" charset="-122"/>
            </a:endParaRPr>
          </a:p>
          <a:p>
            <a:pPr lvl="1">
              <a:buFont typeface="Wingdings" pitchFamily="2" charset="2"/>
              <a:buChar char="Ø"/>
              <a:defRPr/>
            </a:pPr>
            <a:r>
              <a:rPr lang="zh-CN" altLang="en-US" b="1">
                <a:solidFill>
                  <a:srgbClr val="0B0060"/>
                </a:solidFill>
                <a:latin typeface="华文楷体" pitchFamily="2" charset="-122"/>
                <a:ea typeface="华文楷体" pitchFamily="2" charset="-122"/>
              </a:rPr>
              <a:t>专业化社会分工</a:t>
            </a:r>
            <a:endParaRPr lang="en-US" altLang="zh-CN" b="1">
              <a:solidFill>
                <a:srgbClr val="0B0060"/>
              </a:solidFill>
              <a:latin typeface="华文楷体" pitchFamily="2" charset="-122"/>
              <a:ea typeface="华文楷体" pitchFamily="2" charset="-122"/>
            </a:endParaRPr>
          </a:p>
          <a:p>
            <a:pPr lvl="1">
              <a:buFont typeface="Wingdings" pitchFamily="2" charset="2"/>
              <a:buChar char="Ø"/>
              <a:defRPr/>
            </a:pPr>
            <a:r>
              <a:rPr lang="en-US" altLang="zh-CN" b="1">
                <a:solidFill>
                  <a:srgbClr val="0B0060"/>
                </a:solidFill>
                <a:latin typeface="华文楷体" pitchFamily="2" charset="-122"/>
                <a:ea typeface="华文楷体" pitchFamily="2" charset="-122"/>
              </a:rPr>
              <a:t> </a:t>
            </a:r>
            <a:r>
              <a:rPr lang="zh-CN" altLang="en-US" b="1">
                <a:solidFill>
                  <a:srgbClr val="0B0060"/>
                </a:solidFill>
                <a:latin typeface="华文楷体" pitchFamily="2" charset="-122"/>
                <a:ea typeface="华文楷体" pitchFamily="2" charset="-122"/>
              </a:rPr>
              <a:t>凝结全体成员力量的需要</a:t>
            </a:r>
            <a:endParaRPr lang="en-US" altLang="zh-CN" b="1">
              <a:solidFill>
                <a:srgbClr val="0B0060"/>
              </a:solidFill>
              <a:latin typeface="华文楷体" pitchFamily="2" charset="-122"/>
              <a:ea typeface="华文楷体" pitchFamily="2" charset="-122"/>
            </a:endParaRPr>
          </a:p>
          <a:p>
            <a:pPr lvl="1">
              <a:buFont typeface="Wingdings" pitchFamily="2" charset="2"/>
              <a:buChar char="Ø"/>
              <a:defRPr/>
            </a:pPr>
            <a:r>
              <a:rPr lang="zh-CN" altLang="en-US" b="1">
                <a:solidFill>
                  <a:srgbClr val="0B0060"/>
                </a:solidFill>
                <a:latin typeface="华文楷体" pitchFamily="2" charset="-122"/>
                <a:ea typeface="华文楷体" pitchFamily="2" charset="-122"/>
              </a:rPr>
              <a:t>信息技术的发展</a:t>
            </a: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管理的必要性</a:t>
            </a:r>
          </a:p>
        </p:txBody>
      </p:sp>
    </p:spTree>
  </p:cSld>
  <p:clrMapOvr>
    <a:masterClrMapping/>
  </p:clrMapOvr>
  <p:transition>
    <p:wipe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4</a:t>
            </a:fld>
            <a:endParaRPr lang="zh-CN" altLang="en-US"/>
          </a:p>
        </p:txBody>
      </p:sp>
      <p:sp>
        <p:nvSpPr>
          <p:cNvPr id="13" name="内容占位符 2"/>
          <p:cNvSpPr>
            <a:spLocks noGrp="1"/>
          </p:cNvSpPr>
          <p:nvPr>
            <p:ph sz="quarter" idx="1"/>
          </p:nvPr>
        </p:nvSpPr>
        <p:spPr>
          <a:xfrm>
            <a:off x="1714500" y="928688"/>
            <a:ext cx="7072313" cy="5143500"/>
          </a:xfrm>
        </p:spPr>
        <p:txBody>
          <a:bodyPr rtlCol="0">
            <a:normAutofit/>
          </a:bodyPr>
          <a:lstStyle/>
          <a:p>
            <a:pPr fontAlgn="auto">
              <a:spcAft>
                <a:spcPct val="0"/>
              </a:spcAft>
              <a:buFont typeface="Wingdings" pitchFamily="2" charset="2"/>
              <a:buChar char="p"/>
              <a:defRPr/>
            </a:pPr>
            <a:r>
              <a:rPr lang="zh-CN" altLang="en-US" b="1">
                <a:solidFill>
                  <a:srgbClr val="0070C0"/>
                </a:solidFill>
              </a:rPr>
              <a:t>管理是由计划、组织、指挥、协调及控制等职能为要素组成的活动过程</a:t>
            </a:r>
            <a:endParaRPr lang="en-US" altLang="zh-CN" b="1">
              <a:solidFill>
                <a:srgbClr val="0070C0"/>
              </a:solidFill>
            </a:endParaRPr>
          </a:p>
          <a:p>
            <a:pPr lvl="1" algn="r">
              <a:buNone/>
              <a:defRPr/>
            </a:pPr>
            <a:r>
              <a:rPr lang="en-US" altLang="zh-CN" sz="20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法约尔</a:t>
            </a:r>
            <a:endParaRPr lang="en-US" altLang="zh-CN" sz="2000" b="1">
              <a:solidFill>
                <a:srgbClr val="FF000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0070C0"/>
                </a:solidFill>
              </a:rPr>
              <a:t>管理就是通过其他人来完成工作</a:t>
            </a:r>
            <a:endParaRPr lang="en-US" altLang="zh-CN" b="1">
              <a:solidFill>
                <a:srgbClr val="0070C0"/>
              </a:solidFill>
            </a:endParaRPr>
          </a:p>
          <a:p>
            <a:pPr lvl="1" algn="r">
              <a:buNone/>
              <a:defRPr/>
            </a:pPr>
            <a:r>
              <a:rPr lang="zh-CN" altLang="en-US" sz="2400" b="1">
                <a:solidFill>
                  <a:srgbClr val="FF0000"/>
                </a:solidFill>
                <a:latin typeface="华文楷体" pitchFamily="2" charset="-122"/>
                <a:ea typeface="华文楷体" pitchFamily="2" charset="-122"/>
              </a:rPr>
              <a:t>  </a:t>
            </a: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福莱特</a:t>
            </a:r>
            <a:endParaRPr lang="en-US" altLang="zh-CN" sz="2400" b="1">
              <a:solidFill>
                <a:srgbClr val="FF000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0070C0"/>
                </a:solidFill>
              </a:rPr>
              <a:t>管理是一种实践</a:t>
            </a:r>
            <a:endParaRPr lang="en-US" altLang="zh-CN" b="1">
              <a:solidFill>
                <a:srgbClr val="0070C0"/>
              </a:solidFill>
            </a:endParaRPr>
          </a:p>
          <a:p>
            <a:pPr lvl="1" algn="r">
              <a:buNone/>
              <a:defRPr/>
            </a:pP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彼得</a:t>
            </a: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德鲁克</a:t>
            </a:r>
            <a:endParaRPr lang="en-US" altLang="zh-CN" sz="2400" b="1">
              <a:solidFill>
                <a:srgbClr val="FF000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0070C0"/>
                </a:solidFill>
              </a:rPr>
              <a:t>管理就是决策</a:t>
            </a:r>
            <a:endParaRPr lang="en-US" altLang="zh-CN" b="1">
              <a:solidFill>
                <a:srgbClr val="0070C0"/>
              </a:solidFill>
            </a:endParaRPr>
          </a:p>
          <a:p>
            <a:pPr lvl="1" algn="r">
              <a:buNone/>
              <a:defRPr/>
            </a:pP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赫伯特</a:t>
            </a: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西蒙</a:t>
            </a:r>
            <a:endParaRPr lang="en-US" altLang="zh-CN" sz="2400" b="1">
              <a:solidFill>
                <a:srgbClr val="FF0000"/>
              </a:solidFill>
              <a:latin typeface="华文楷体" pitchFamily="2" charset="-122"/>
              <a:ea typeface="华文楷体" pitchFamily="2" charset="-122"/>
            </a:endParaRP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管理的定义</a:t>
            </a:r>
          </a:p>
        </p:txBody>
      </p:sp>
    </p:spTree>
  </p:cSld>
  <p:clrMapOvr>
    <a:masterClrMapping/>
  </p:clrMapOvr>
  <p:transition>
    <p:wipe dir="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5</a:t>
            </a:fld>
            <a:endParaRPr lang="zh-CN" altLang="en-US"/>
          </a:p>
        </p:txBody>
      </p:sp>
      <p:sp>
        <p:nvSpPr>
          <p:cNvPr id="13" name="内容占位符 2"/>
          <p:cNvSpPr>
            <a:spLocks noGrp="1"/>
          </p:cNvSpPr>
          <p:nvPr>
            <p:ph sz="quarter" idx="1"/>
          </p:nvPr>
        </p:nvSpPr>
        <p:spPr>
          <a:xfrm>
            <a:off x="1714500" y="928688"/>
            <a:ext cx="7072313" cy="5143500"/>
          </a:xfrm>
        </p:spPr>
        <p:txBody>
          <a:bodyPr rtlCol="0">
            <a:normAutofit lnSpcReduction="10000"/>
          </a:bodyPr>
          <a:lstStyle/>
          <a:p>
            <a:pPr fontAlgn="auto">
              <a:spcAft>
                <a:spcPct val="0"/>
              </a:spcAft>
              <a:buFont typeface="Wingdings" pitchFamily="2" charset="2"/>
              <a:buChar char="p"/>
              <a:defRPr/>
            </a:pPr>
            <a:r>
              <a:rPr lang="zh-CN" altLang="en-US" b="1">
                <a:solidFill>
                  <a:srgbClr val="0070C0"/>
                </a:solidFill>
              </a:rPr>
              <a:t>管理就是设计并保持一种良好环境，使人在群体里高效率地完成既定目标的过程</a:t>
            </a:r>
            <a:endParaRPr lang="en-US" altLang="zh-CN" b="1">
              <a:solidFill>
                <a:srgbClr val="0070C0"/>
              </a:solidFill>
            </a:endParaRPr>
          </a:p>
          <a:p>
            <a:pPr lvl="1" algn="r">
              <a:buNone/>
              <a:defRPr/>
            </a:pP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哈罗德</a:t>
            </a: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孔茨 ＆ 海因茨</a:t>
            </a: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韦里克</a:t>
            </a:r>
            <a:endParaRPr lang="en-US" altLang="zh-CN" sz="2400" b="1">
              <a:solidFill>
                <a:srgbClr val="FF000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0070C0"/>
                </a:solidFill>
              </a:rPr>
              <a:t>管理是对资源进行计划、组织、领导和控制以快速有效地达到组织目标的过程</a:t>
            </a:r>
            <a:endParaRPr lang="en-US" altLang="zh-CN" b="1">
              <a:solidFill>
                <a:srgbClr val="0070C0"/>
              </a:solidFill>
            </a:endParaRPr>
          </a:p>
          <a:p>
            <a:pPr lvl="1" algn="r">
              <a:buNone/>
              <a:defRPr/>
            </a:pP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加雷思</a:t>
            </a: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琼斯</a:t>
            </a:r>
            <a:endParaRPr lang="en-US" altLang="zh-CN" sz="2400" b="1">
              <a:solidFill>
                <a:srgbClr val="FF000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0070C0"/>
                </a:solidFill>
              </a:rPr>
              <a:t>管理是通过协调其他人的工作有效率和有效果地实现组织目标的过程</a:t>
            </a:r>
            <a:endParaRPr lang="en-US" altLang="zh-CN" b="1">
              <a:solidFill>
                <a:srgbClr val="0070C0"/>
              </a:solidFill>
            </a:endParaRPr>
          </a:p>
          <a:p>
            <a:pPr lvl="1" algn="r">
              <a:buNone/>
              <a:defRPr/>
            </a:pP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斯蒂芬</a:t>
            </a:r>
            <a:r>
              <a:rPr lang="en-US" altLang="zh-CN" sz="2400" b="1">
                <a:solidFill>
                  <a:srgbClr val="FF0000"/>
                </a:solidFill>
                <a:latin typeface="华文楷体" pitchFamily="2" charset="-122"/>
                <a:ea typeface="华文楷体" pitchFamily="2" charset="-122"/>
              </a:rPr>
              <a:t>·</a:t>
            </a:r>
            <a:r>
              <a:rPr lang="zh-CN" altLang="en-US" sz="2400" b="1">
                <a:solidFill>
                  <a:srgbClr val="FF0000"/>
                </a:solidFill>
                <a:latin typeface="华文楷体" pitchFamily="2" charset="-122"/>
                <a:ea typeface="华文楷体" pitchFamily="2" charset="-122"/>
              </a:rPr>
              <a:t>罗宾斯</a:t>
            </a: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管理的定义（续）</a:t>
            </a:r>
          </a:p>
        </p:txBody>
      </p:sp>
    </p:spTree>
  </p:cSld>
  <p:clrMapOvr>
    <a:masterClrMapping/>
  </p:clrMapOvr>
  <p:transition>
    <p:wipe dir="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6</a:t>
            </a:fld>
            <a:endParaRPr lang="zh-CN" altLang="en-US"/>
          </a:p>
        </p:txBody>
      </p:sp>
      <p:sp>
        <p:nvSpPr>
          <p:cNvPr id="13" name="内容占位符 2"/>
          <p:cNvSpPr>
            <a:spLocks noGrp="1"/>
          </p:cNvSpPr>
          <p:nvPr>
            <p:ph sz="quarter" idx="1"/>
          </p:nvPr>
        </p:nvSpPr>
        <p:spPr>
          <a:xfrm>
            <a:off x="1714500" y="928688"/>
            <a:ext cx="7072313" cy="5143500"/>
          </a:xfrm>
        </p:spPr>
        <p:txBody>
          <a:bodyPr rtlCol="0">
            <a:normAutofit/>
          </a:bodyPr>
          <a:lstStyle/>
          <a:p>
            <a:pPr fontAlgn="auto">
              <a:spcAft>
                <a:spcPct val="0"/>
              </a:spcAft>
              <a:buFont typeface="Wingdings" pitchFamily="2" charset="2"/>
              <a:buChar char="p"/>
              <a:defRPr/>
            </a:pPr>
            <a:r>
              <a:rPr lang="zh-CN" altLang="en-US" b="1">
                <a:solidFill>
                  <a:srgbClr val="0070C0"/>
                </a:solidFill>
              </a:rPr>
              <a:t>讲义定义：管理是管理者为了有效地实现组织目标、个人发展和社会责任，运用管理职能进行协调的过程</a:t>
            </a:r>
            <a:endParaRPr lang="en-US" altLang="zh-CN" b="1">
              <a:solidFill>
                <a:srgbClr val="0070C0"/>
              </a:solidFill>
            </a:endParaRPr>
          </a:p>
          <a:p>
            <a:pPr lvl="1">
              <a:buFont typeface="Wingdings" pitchFamily="2" charset="2"/>
              <a:buChar char="Ø"/>
              <a:defRPr/>
            </a:pPr>
            <a:r>
              <a:rPr lang="zh-CN" altLang="en-US" b="1">
                <a:solidFill>
                  <a:srgbClr val="003366"/>
                </a:solidFill>
              </a:rPr>
              <a:t>管理是人类有意识有目的的活动</a:t>
            </a:r>
            <a:endParaRPr lang="en-US" altLang="zh-CN" b="1">
              <a:solidFill>
                <a:srgbClr val="003366"/>
              </a:solidFill>
            </a:endParaRPr>
          </a:p>
          <a:p>
            <a:pPr lvl="1">
              <a:buFont typeface="Wingdings" pitchFamily="2" charset="2"/>
              <a:buChar char="Ø"/>
              <a:defRPr/>
            </a:pPr>
            <a:r>
              <a:rPr lang="zh-CN" altLang="en-US" b="1">
                <a:solidFill>
                  <a:srgbClr val="003366"/>
                </a:solidFill>
              </a:rPr>
              <a:t>管理应当是有效的</a:t>
            </a:r>
            <a:endParaRPr lang="en-US" altLang="zh-CN" b="1">
              <a:solidFill>
                <a:srgbClr val="003366"/>
              </a:solidFill>
            </a:endParaRPr>
          </a:p>
          <a:p>
            <a:pPr lvl="1">
              <a:buFont typeface="Wingdings" pitchFamily="2" charset="2"/>
              <a:buChar char="Ø"/>
              <a:defRPr/>
            </a:pPr>
            <a:r>
              <a:rPr lang="zh-CN" altLang="en-US" b="1">
                <a:solidFill>
                  <a:srgbClr val="003366"/>
                </a:solidFill>
              </a:rPr>
              <a:t>管理的本质是协调</a:t>
            </a:r>
            <a:endParaRPr lang="en-US" altLang="zh-CN" b="1">
              <a:solidFill>
                <a:srgbClr val="003366"/>
              </a:solidFill>
            </a:endParaRPr>
          </a:p>
          <a:p>
            <a:pPr lvl="1">
              <a:buFont typeface="Wingdings" pitchFamily="2" charset="2"/>
              <a:buChar char="Ø"/>
              <a:defRPr/>
            </a:pPr>
            <a:r>
              <a:rPr lang="zh-CN" altLang="en-US" b="1">
                <a:solidFill>
                  <a:srgbClr val="003366"/>
                </a:solidFill>
              </a:rPr>
              <a:t>协调是运用各种管理职能的过程</a:t>
            </a: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管理的定义（续）</a:t>
            </a:r>
          </a:p>
        </p:txBody>
      </p:sp>
    </p:spTree>
  </p:cSld>
  <p:clrMapOvr>
    <a:masterClrMapping/>
  </p:clrMapOvr>
  <p:transition>
    <p:wipe dir="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7</a:t>
            </a:fld>
            <a:endParaRPr lang="zh-CN" altLang="en-US"/>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管理的职能</a:t>
            </a:r>
          </a:p>
        </p:txBody>
      </p:sp>
      <p:graphicFrame>
        <p:nvGraphicFramePr>
          <p:cNvPr id="6" name="表格 5"/>
          <p:cNvGraphicFramePr>
            <a:graphicFrameLocks noGrp="1"/>
          </p:cNvGraphicFramePr>
          <p:nvPr/>
        </p:nvGraphicFramePr>
        <p:xfrm>
          <a:off x="1643042" y="785794"/>
          <a:ext cx="7072369" cy="5896965"/>
        </p:xfrm>
        <a:graphic>
          <a:graphicData uri="http://schemas.openxmlformats.org/drawingml/2006/table">
            <a:tbl>
              <a:tblPr firstRow="1" bandRow="1">
                <a:tableStyleId>{7DF18680-E054-41AD-8BC1-D1AEF772440D}</a:tableStyleId>
              </a:tblPr>
              <a:tblGrid>
                <a:gridCol w="2357456">
                  <a:extLst>
                    <a:ext uri="{9D8B030D-6E8A-4147-A177-3AD203B41FA5}">
                      <a16:colId xmlns:a16="http://schemas.microsoft.com/office/drawing/2014/main" val="20000"/>
                    </a:ext>
                  </a:extLst>
                </a:gridCol>
                <a:gridCol w="1428760">
                  <a:extLst>
                    <a:ext uri="{9D8B030D-6E8A-4147-A177-3AD203B41FA5}">
                      <a16:colId xmlns:a16="http://schemas.microsoft.com/office/drawing/2014/main" val="20001"/>
                    </a:ext>
                  </a:extLst>
                </a:gridCol>
                <a:gridCol w="1518062">
                  <a:extLst>
                    <a:ext uri="{9D8B030D-6E8A-4147-A177-3AD203B41FA5}">
                      <a16:colId xmlns:a16="http://schemas.microsoft.com/office/drawing/2014/main" val="20002"/>
                    </a:ext>
                  </a:extLst>
                </a:gridCol>
                <a:gridCol w="1768091">
                  <a:extLst>
                    <a:ext uri="{9D8B030D-6E8A-4147-A177-3AD203B41FA5}">
                      <a16:colId xmlns:a16="http://schemas.microsoft.com/office/drawing/2014/main" val="20003"/>
                    </a:ext>
                  </a:extLst>
                </a:gridCol>
              </a:tblGrid>
              <a:tr h="366715">
                <a:tc gridSpan="4">
                  <a:txBody>
                    <a:bodyPr vert="horz" wrap="square"/>
                    <a:lstStyle/>
                    <a:p>
                      <a:pPr algn="ctr"/>
                      <a:r>
                        <a:rPr lang="zh-CN" altLang="en-US" sz="2000" b="1">
                          <a:solidFill>
                            <a:schemeClr val="bg1"/>
                          </a:solidFill>
                        </a:rPr>
                        <a:t>管理职能表</a:t>
                      </a:r>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extLst>
                  <a:ext uri="{0D108BD9-81ED-4DB2-BD59-A6C34878D82A}">
                    <a16:rowId xmlns:a16="http://schemas.microsoft.com/office/drawing/2014/main" val="10000"/>
                  </a:ext>
                </a:extLst>
              </a:tr>
              <a:tr h="366715">
                <a:tc>
                  <a:txBody>
                    <a:bodyPr vert="horz" wrap="square"/>
                    <a:lstStyle/>
                    <a:p>
                      <a:pPr algn="ctr"/>
                      <a:r>
                        <a:rPr lang="zh-CN" altLang="en-US" b="1">
                          <a:solidFill>
                            <a:srgbClr val="0070C0"/>
                          </a:solidFill>
                        </a:rPr>
                        <a:t>管理职能</a:t>
                      </a:r>
                    </a:p>
                  </a:txBody>
                  <a:tcPr/>
                </a:tc>
                <a:tc>
                  <a:txBody>
                    <a:bodyPr vert="horz" wrap="square"/>
                    <a:lstStyle/>
                    <a:p>
                      <a:pPr algn="ctr"/>
                      <a:r>
                        <a:rPr lang="zh-CN" altLang="en-US" b="1">
                          <a:solidFill>
                            <a:srgbClr val="0070C0"/>
                          </a:solidFill>
                        </a:rPr>
                        <a:t>古典的提法</a:t>
                      </a:r>
                    </a:p>
                  </a:txBody>
                  <a:tcPr/>
                </a:tc>
                <a:tc>
                  <a:txBody>
                    <a:bodyPr vert="horz" wrap="square"/>
                    <a:lstStyle/>
                    <a:p>
                      <a:pPr algn="ctr"/>
                      <a:r>
                        <a:rPr lang="zh-CN" altLang="en-US" b="1">
                          <a:solidFill>
                            <a:srgbClr val="0070C0"/>
                          </a:solidFill>
                        </a:rPr>
                        <a:t>常见的提法</a:t>
                      </a:r>
                    </a:p>
                  </a:txBody>
                  <a:tcPr/>
                </a:tc>
                <a:tc>
                  <a:txBody>
                    <a:bodyPr vert="horz" wrap="square"/>
                    <a:lstStyle/>
                    <a:p>
                      <a:pPr algn="ctr"/>
                      <a:r>
                        <a:rPr lang="zh-CN" altLang="en-US" b="1">
                          <a:solidFill>
                            <a:srgbClr val="0070C0"/>
                          </a:solidFill>
                        </a:rPr>
                        <a:t>讲义的提法</a:t>
                      </a:r>
                    </a:p>
                  </a:txBody>
                  <a:tcPr/>
                </a:tc>
                <a:extLst>
                  <a:ext uri="{0D108BD9-81ED-4DB2-BD59-A6C34878D82A}">
                    <a16:rowId xmlns:a16="http://schemas.microsoft.com/office/drawing/2014/main" val="10001"/>
                  </a:ext>
                </a:extLst>
              </a:tr>
              <a:tr h="366715">
                <a:tc>
                  <a:txBody>
                    <a:bodyPr vert="horz" wrap="square"/>
                    <a:lstStyle/>
                    <a:p>
                      <a:r>
                        <a:rPr lang="zh-CN" altLang="en-US" sz="1800" b="1" kern="1200">
                          <a:solidFill>
                            <a:srgbClr val="0070C0"/>
                          </a:solidFill>
                        </a:rPr>
                        <a:t>计划   </a:t>
                      </a:r>
                      <a:r>
                        <a:rPr lang="en-US" sz="1800" b="1" kern="1200">
                          <a:solidFill>
                            <a:srgbClr val="0070C0"/>
                          </a:solidFill>
                        </a:rPr>
                        <a:t>planning</a:t>
                      </a:r>
                      <a:endParaRPr lang="zh-CN" altLang="en-US" b="1">
                        <a:solidFill>
                          <a:srgbClr val="0070C0"/>
                        </a:solidFill>
                      </a:endParaRPr>
                    </a:p>
                  </a:txBody>
                  <a:tcPr/>
                </a:tc>
                <a:tc>
                  <a:txBody>
                    <a:bodyPr vert="horz" wrap="square"/>
                    <a:lstStyle/>
                    <a:p>
                      <a:r>
                        <a:rPr lang="en-US" altLang="zh-CN" b="1">
                          <a:solidFill>
                            <a:srgbClr val="0070C0"/>
                          </a:solidFill>
                        </a:rPr>
                        <a:t>O</a:t>
                      </a:r>
                      <a:endParaRPr lang="zh-CN" altLang="en-US" b="1">
                        <a:solidFill>
                          <a:srgbClr val="0070C0"/>
                        </a:solidFill>
                      </a:endParaRPr>
                    </a:p>
                  </a:txBody>
                  <a:tcPr/>
                </a:tc>
                <a:tc>
                  <a:txBody>
                    <a:bodyPr vert="horz" wrap="square"/>
                    <a:lstStyle/>
                    <a:p>
                      <a:r>
                        <a:rPr lang="az-Cyrl-AZ" altLang="zh-CN" b="1">
                          <a:solidFill>
                            <a:srgbClr val="0070C0"/>
                          </a:solidFill>
                        </a:rPr>
                        <a:t>О</a:t>
                      </a:r>
                      <a:endParaRPr lang="zh-CN" altLang="en-US" b="1">
                        <a:solidFill>
                          <a:srgbClr val="0070C0"/>
                        </a:solidFill>
                      </a:endParaRPr>
                    </a:p>
                  </a:txBody>
                  <a:tcPr/>
                </a:tc>
                <a:tc>
                  <a:txBody>
                    <a:bodyPr vert="horz" wrap="square"/>
                    <a:lstStyle/>
                    <a:p>
                      <a:pPr algn="ctr"/>
                      <a:r>
                        <a:rPr lang="zh-CN" altLang="en-US" b="1">
                          <a:solidFill>
                            <a:srgbClr val="0070C0"/>
                          </a:solidFill>
                        </a:rPr>
                        <a:t>计划</a:t>
                      </a:r>
                    </a:p>
                  </a:txBody>
                  <a:tcPr/>
                </a:tc>
                <a:extLst>
                  <a:ext uri="{0D108BD9-81ED-4DB2-BD59-A6C34878D82A}">
                    <a16:rowId xmlns:a16="http://schemas.microsoft.com/office/drawing/2014/main" val="10002"/>
                  </a:ext>
                </a:extLst>
              </a:tr>
              <a:tr h="366715">
                <a:tc>
                  <a:txBody>
                    <a:bodyPr vert="horz" wrap="square"/>
                    <a:lstStyle/>
                    <a:p>
                      <a:r>
                        <a:rPr lang="zh-CN" altLang="en-US" sz="1800" b="1" kern="1200">
                          <a:solidFill>
                            <a:srgbClr val="0070C0"/>
                          </a:solidFill>
                        </a:rPr>
                        <a:t>组织   </a:t>
                      </a:r>
                      <a:r>
                        <a:rPr lang="en-US" sz="1800" b="1" kern="1200">
                          <a:solidFill>
                            <a:srgbClr val="0070C0"/>
                          </a:solidFill>
                        </a:rPr>
                        <a:t>organizing</a:t>
                      </a:r>
                      <a:endParaRPr lang="zh-CN" altLang="en-US" b="1">
                        <a:solidFill>
                          <a:srgbClr val="0070C0"/>
                        </a:solidFill>
                      </a:endParaRPr>
                    </a:p>
                  </a:txBody>
                  <a:tcPr/>
                </a:tc>
                <a:tc>
                  <a:txBody>
                    <a:bodyPr vert="horz" wrap="square"/>
                    <a:lstStyle/>
                    <a:p>
                      <a:r>
                        <a:rPr lang="en-US" altLang="zh-CN" b="1">
                          <a:solidFill>
                            <a:srgbClr val="0070C0"/>
                          </a:solidFill>
                        </a:rPr>
                        <a:t>O</a:t>
                      </a:r>
                      <a:endParaRPr lang="zh-CN" altLang="en-US" b="1">
                        <a:solidFill>
                          <a:srgbClr val="0070C0"/>
                        </a:solidFill>
                      </a:endParaRPr>
                    </a:p>
                  </a:txBody>
                  <a:tcPr/>
                </a:tc>
                <a:tc>
                  <a:txBody>
                    <a:bodyPr vert="horz" wrap="square"/>
                    <a:lstStyle/>
                    <a:p>
                      <a:r>
                        <a:rPr lang="az-Cyrl-AZ" altLang="zh-CN" b="1">
                          <a:solidFill>
                            <a:srgbClr val="0070C0"/>
                          </a:solidFill>
                        </a:rPr>
                        <a:t>О</a:t>
                      </a:r>
                      <a:endParaRPr lang="zh-CN" altLang="en-US" b="1">
                        <a:solidFill>
                          <a:srgbClr val="0070C0"/>
                        </a:solidFill>
                      </a:endParaRPr>
                    </a:p>
                  </a:txBody>
                  <a:tcPr/>
                </a:tc>
                <a:tc rowSpan="2">
                  <a:txBody>
                    <a:bodyPr vert="horz" wrap="square"/>
                    <a:lstStyle/>
                    <a:p>
                      <a:pPr algn="ctr"/>
                      <a:endParaRPr lang="en-US" altLang="zh-CN" b="1">
                        <a:solidFill>
                          <a:srgbClr val="0070C0"/>
                        </a:solidFill>
                      </a:endParaRPr>
                    </a:p>
                    <a:p>
                      <a:pPr algn="ctr"/>
                      <a:r>
                        <a:rPr lang="zh-CN" altLang="en-US" b="1">
                          <a:solidFill>
                            <a:srgbClr val="0070C0"/>
                          </a:solidFill>
                        </a:rPr>
                        <a:t>组织</a:t>
                      </a:r>
                    </a:p>
                  </a:txBody>
                  <a:tcPr/>
                </a:tc>
                <a:extLst>
                  <a:ext uri="{0D108BD9-81ED-4DB2-BD59-A6C34878D82A}">
                    <a16:rowId xmlns:a16="http://schemas.microsoft.com/office/drawing/2014/main" val="10003"/>
                  </a:ext>
                </a:extLst>
              </a:tr>
              <a:tr h="366715">
                <a:tc>
                  <a:txBody>
                    <a:bodyPr vert="horz" wrap="square"/>
                    <a:lstStyle/>
                    <a:p>
                      <a:r>
                        <a:rPr lang="zh-CN" altLang="en-US" sz="1800" b="1" kern="1200">
                          <a:solidFill>
                            <a:srgbClr val="0070C0"/>
                          </a:solidFill>
                        </a:rPr>
                        <a:t>用人   </a:t>
                      </a:r>
                      <a:r>
                        <a:rPr lang="en-US" sz="1800" b="1" kern="1200">
                          <a:solidFill>
                            <a:srgbClr val="0070C0"/>
                          </a:solidFill>
                        </a:rPr>
                        <a:t>staffing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04"/>
                  </a:ext>
                </a:extLst>
              </a:tr>
              <a:tr h="366715">
                <a:tc>
                  <a:txBody>
                    <a:bodyPr vert="horz" wrap="square"/>
                    <a:lstStyle/>
                    <a:p>
                      <a:r>
                        <a:rPr lang="zh-CN" altLang="en-US" sz="1800" b="1" kern="1200">
                          <a:solidFill>
                            <a:srgbClr val="0070C0"/>
                          </a:solidFill>
                        </a:rPr>
                        <a:t>指导   </a:t>
                      </a:r>
                      <a:r>
                        <a:rPr lang="en-US" sz="1800" b="1" kern="1200">
                          <a:solidFill>
                            <a:srgbClr val="0070C0"/>
                          </a:solidFill>
                        </a:rPr>
                        <a:t>directing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rowSpan="7">
                  <a:txBody>
                    <a:bodyPr vert="horz" wrap="square"/>
                    <a:lstStyle/>
                    <a:p>
                      <a:pPr algn="ctr"/>
                      <a:endParaRPr lang="en-US" altLang="zh-CN" b="1">
                        <a:solidFill>
                          <a:srgbClr val="0070C0"/>
                        </a:solidFill>
                      </a:endParaRPr>
                    </a:p>
                    <a:p>
                      <a:pPr algn="ctr"/>
                      <a:endParaRPr lang="en-US" altLang="zh-CN" b="1">
                        <a:solidFill>
                          <a:srgbClr val="0070C0"/>
                        </a:solidFill>
                      </a:endParaRPr>
                    </a:p>
                    <a:p>
                      <a:pPr algn="ctr"/>
                      <a:endParaRPr lang="en-US" altLang="zh-CN" b="1">
                        <a:solidFill>
                          <a:srgbClr val="0070C0"/>
                        </a:solidFill>
                      </a:endParaRPr>
                    </a:p>
                    <a:p>
                      <a:pPr algn="ctr"/>
                      <a:endParaRPr lang="en-US" altLang="zh-CN" b="1">
                        <a:solidFill>
                          <a:srgbClr val="0070C0"/>
                        </a:solidFill>
                      </a:endParaRPr>
                    </a:p>
                    <a:p>
                      <a:pPr algn="ctr"/>
                      <a:r>
                        <a:rPr lang="zh-CN" altLang="en-US" b="1">
                          <a:solidFill>
                            <a:srgbClr val="0070C0"/>
                          </a:solidFill>
                        </a:rPr>
                        <a:t>领导</a:t>
                      </a:r>
                    </a:p>
                  </a:txBody>
                  <a:tcPr/>
                </a:tc>
                <a:extLst>
                  <a:ext uri="{0D108BD9-81ED-4DB2-BD59-A6C34878D82A}">
                    <a16:rowId xmlns:a16="http://schemas.microsoft.com/office/drawing/2014/main" val="10005"/>
                  </a:ext>
                </a:extLst>
              </a:tr>
              <a:tr h="366715">
                <a:tc>
                  <a:txBody>
                    <a:bodyPr vert="horz" wrap="square"/>
                    <a:lstStyle/>
                    <a:p>
                      <a:r>
                        <a:rPr lang="zh-CN" altLang="en-US" sz="1800" b="1" kern="1200">
                          <a:solidFill>
                            <a:srgbClr val="0070C0"/>
                          </a:solidFill>
                        </a:rPr>
                        <a:t>指挥   </a:t>
                      </a:r>
                      <a:r>
                        <a:rPr lang="en-US" sz="1800" b="1" kern="1200">
                          <a:solidFill>
                            <a:srgbClr val="0070C0"/>
                          </a:solidFill>
                        </a:rPr>
                        <a:t>commanding</a:t>
                      </a:r>
                      <a:endParaRPr lang="zh-CN" altLang="en-US" b="1">
                        <a:solidFill>
                          <a:srgbClr val="0070C0"/>
                        </a:solidFill>
                      </a:endParaRPr>
                    </a:p>
                  </a:txBody>
                  <a:tcPr/>
                </a:tc>
                <a:tc>
                  <a:txBody>
                    <a:bodyPr vert="horz" wrap="square"/>
                    <a:lstStyle/>
                    <a:p>
                      <a:r>
                        <a:rPr lang="en-US" altLang="zh-CN" b="1">
                          <a:solidFill>
                            <a:srgbClr val="0070C0"/>
                          </a:solidFill>
                        </a:rPr>
                        <a:t>O</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06"/>
                  </a:ext>
                </a:extLst>
              </a:tr>
              <a:tr h="366715">
                <a:tc>
                  <a:txBody>
                    <a:bodyPr vert="horz" wrap="square"/>
                    <a:lstStyle/>
                    <a:p>
                      <a:r>
                        <a:rPr lang="zh-CN" altLang="en-US" sz="1800" b="1" kern="1200">
                          <a:solidFill>
                            <a:srgbClr val="0070C0"/>
                          </a:solidFill>
                        </a:rPr>
                        <a:t>领导   </a:t>
                      </a:r>
                      <a:r>
                        <a:rPr lang="en-US" sz="1800" b="1" kern="1200">
                          <a:solidFill>
                            <a:srgbClr val="0070C0"/>
                          </a:solidFill>
                        </a:rPr>
                        <a:t>leading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r>
                        <a:rPr lang="az-Cyrl-AZ" altLang="zh-CN" b="1">
                          <a:solidFill>
                            <a:srgbClr val="0070C0"/>
                          </a:solidFill>
                        </a:rPr>
                        <a:t>О</a:t>
                      </a:r>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07"/>
                  </a:ext>
                </a:extLst>
              </a:tr>
              <a:tr h="366715">
                <a:tc>
                  <a:txBody>
                    <a:bodyPr vert="horz" wrap="square"/>
                    <a:lstStyle/>
                    <a:p>
                      <a:r>
                        <a:rPr lang="zh-CN" altLang="en-US" sz="1800" b="1" kern="1200">
                          <a:solidFill>
                            <a:srgbClr val="0070C0"/>
                          </a:solidFill>
                        </a:rPr>
                        <a:t>协调   </a:t>
                      </a:r>
                      <a:r>
                        <a:rPr lang="en-US" sz="1800" b="1" kern="1200">
                          <a:solidFill>
                            <a:srgbClr val="0070C0"/>
                          </a:solidFill>
                        </a:rPr>
                        <a:t>coordinating</a:t>
                      </a:r>
                      <a:endParaRPr lang="zh-CN" altLang="en-US" b="1">
                        <a:solidFill>
                          <a:srgbClr val="0070C0"/>
                        </a:solidFill>
                      </a:endParaRPr>
                    </a:p>
                  </a:txBody>
                  <a:tcPr/>
                </a:tc>
                <a:tc>
                  <a:txBody>
                    <a:bodyPr vert="horz" wrap="square"/>
                    <a:lstStyle/>
                    <a:p>
                      <a:r>
                        <a:rPr lang="az-Cyrl-AZ" altLang="zh-CN" b="1">
                          <a:solidFill>
                            <a:srgbClr val="0070C0"/>
                          </a:solidFill>
                        </a:rPr>
                        <a:t>О</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08"/>
                  </a:ext>
                </a:extLst>
              </a:tr>
              <a:tr h="366715">
                <a:tc>
                  <a:txBody>
                    <a:bodyPr vert="horz" wrap="square"/>
                    <a:lstStyle/>
                    <a:p>
                      <a:r>
                        <a:rPr lang="zh-CN" altLang="en-US" sz="1800" b="1" kern="1200">
                          <a:solidFill>
                            <a:srgbClr val="0070C0"/>
                          </a:solidFill>
                        </a:rPr>
                        <a:t>沟通   </a:t>
                      </a:r>
                      <a:r>
                        <a:rPr lang="en-US" sz="1800" b="1" kern="1200">
                          <a:solidFill>
                            <a:srgbClr val="0070C0"/>
                          </a:solidFill>
                        </a:rPr>
                        <a:t>communicating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09"/>
                  </a:ext>
                </a:extLst>
              </a:tr>
              <a:tr h="366715">
                <a:tc>
                  <a:txBody>
                    <a:bodyPr vert="horz" wrap="square"/>
                    <a:lstStyle/>
                    <a:p>
                      <a:r>
                        <a:rPr lang="zh-CN" altLang="en-US" sz="1800" b="1" kern="1200">
                          <a:solidFill>
                            <a:srgbClr val="0070C0"/>
                          </a:solidFill>
                        </a:rPr>
                        <a:t>激励   </a:t>
                      </a:r>
                      <a:r>
                        <a:rPr lang="en-US" sz="1800" b="1" kern="1200">
                          <a:solidFill>
                            <a:srgbClr val="0070C0"/>
                          </a:solidFill>
                        </a:rPr>
                        <a:t>motivating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10"/>
                  </a:ext>
                </a:extLst>
              </a:tr>
              <a:tr h="366715">
                <a:tc>
                  <a:txBody>
                    <a:bodyPr vert="horz" wrap="square"/>
                    <a:lstStyle/>
                    <a:p>
                      <a:r>
                        <a:rPr lang="zh-CN" altLang="en-US" sz="1800" b="1" kern="1200">
                          <a:solidFill>
                            <a:srgbClr val="0070C0"/>
                          </a:solidFill>
                        </a:rPr>
                        <a:t>代表   </a:t>
                      </a:r>
                      <a:r>
                        <a:rPr lang="en-US" sz="1800" b="1" kern="1200">
                          <a:solidFill>
                            <a:srgbClr val="0070C0"/>
                          </a:solidFill>
                        </a:rPr>
                        <a:t>representing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11"/>
                  </a:ext>
                </a:extLst>
              </a:tr>
              <a:tr h="366715">
                <a:tc>
                  <a:txBody>
                    <a:bodyPr vert="horz" wrap="square"/>
                    <a:lstStyle/>
                    <a:p>
                      <a:r>
                        <a:rPr lang="zh-CN" altLang="en-US" sz="1800" b="1" kern="1200">
                          <a:solidFill>
                            <a:srgbClr val="0070C0"/>
                          </a:solidFill>
                        </a:rPr>
                        <a:t>监督   </a:t>
                      </a:r>
                      <a:r>
                        <a:rPr lang="en-US" sz="1800" b="1" kern="1200">
                          <a:solidFill>
                            <a:srgbClr val="0070C0"/>
                          </a:solidFill>
                        </a:rPr>
                        <a:t>supervising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rowSpan="3">
                  <a:txBody>
                    <a:bodyPr vert="horz" wrap="square"/>
                    <a:lstStyle/>
                    <a:p>
                      <a:pPr algn="ctr"/>
                      <a:endParaRPr lang="en-US" altLang="zh-CN" b="1">
                        <a:solidFill>
                          <a:srgbClr val="0070C0"/>
                        </a:solidFill>
                      </a:endParaRPr>
                    </a:p>
                    <a:p>
                      <a:pPr algn="ctr"/>
                      <a:r>
                        <a:rPr lang="zh-CN" altLang="en-US" b="1">
                          <a:solidFill>
                            <a:srgbClr val="0070C0"/>
                          </a:solidFill>
                        </a:rPr>
                        <a:t>控制</a:t>
                      </a:r>
                    </a:p>
                  </a:txBody>
                  <a:tcPr/>
                </a:tc>
                <a:extLst>
                  <a:ext uri="{0D108BD9-81ED-4DB2-BD59-A6C34878D82A}">
                    <a16:rowId xmlns:a16="http://schemas.microsoft.com/office/drawing/2014/main" val="10012"/>
                  </a:ext>
                </a:extLst>
              </a:tr>
              <a:tr h="366715">
                <a:tc>
                  <a:txBody>
                    <a:bodyPr vert="horz" wrap="square"/>
                    <a:lstStyle/>
                    <a:p>
                      <a:r>
                        <a:rPr lang="zh-CN" altLang="en-US" sz="1800" b="1" kern="1200">
                          <a:solidFill>
                            <a:srgbClr val="0070C0"/>
                          </a:solidFill>
                        </a:rPr>
                        <a:t>检查   </a:t>
                      </a:r>
                      <a:r>
                        <a:rPr lang="en-US" sz="1800" b="1" kern="1200">
                          <a:solidFill>
                            <a:srgbClr val="0070C0"/>
                          </a:solidFill>
                        </a:rPr>
                        <a:t>checking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13"/>
                  </a:ext>
                </a:extLst>
              </a:tr>
              <a:tr h="366715">
                <a:tc>
                  <a:txBody>
                    <a:bodyPr vert="horz" wrap="square"/>
                    <a:lstStyle/>
                    <a:p>
                      <a:r>
                        <a:rPr lang="zh-CN" altLang="en-US" sz="1800" b="1" kern="1200">
                          <a:solidFill>
                            <a:srgbClr val="0070C0"/>
                          </a:solidFill>
                        </a:rPr>
                        <a:t>控制   </a:t>
                      </a:r>
                      <a:r>
                        <a:rPr lang="en-US" sz="1800" b="1" kern="1200">
                          <a:solidFill>
                            <a:srgbClr val="0070C0"/>
                          </a:solidFill>
                        </a:rPr>
                        <a:t>controlling</a:t>
                      </a:r>
                      <a:endParaRPr lang="zh-CN" altLang="en-US" b="1">
                        <a:solidFill>
                          <a:srgbClr val="0070C0"/>
                        </a:solidFill>
                      </a:endParaRPr>
                    </a:p>
                  </a:txBody>
                  <a:tcPr/>
                </a:tc>
                <a:tc>
                  <a:txBody>
                    <a:bodyPr vert="horz" wrap="square"/>
                    <a:lstStyle/>
                    <a:p>
                      <a:r>
                        <a:rPr lang="az-Cyrl-AZ" altLang="zh-CN" b="1">
                          <a:solidFill>
                            <a:srgbClr val="0070C0"/>
                          </a:solidFill>
                        </a:rPr>
                        <a:t>О</a:t>
                      </a:r>
                      <a:endParaRPr lang="zh-CN" altLang="en-US" b="1">
                        <a:solidFill>
                          <a:srgbClr val="0070C0"/>
                        </a:solidFill>
                      </a:endParaRPr>
                    </a:p>
                  </a:txBody>
                  <a:tcPr/>
                </a:tc>
                <a:tc>
                  <a:txBody>
                    <a:bodyPr vert="horz" wrap="square"/>
                    <a:lstStyle/>
                    <a:p>
                      <a:r>
                        <a:rPr lang="az-Cyrl-AZ" altLang="zh-CN" b="1">
                          <a:solidFill>
                            <a:srgbClr val="0070C0"/>
                          </a:solidFill>
                        </a:rPr>
                        <a:t>О</a:t>
                      </a:r>
                      <a:endParaRPr lang="zh-CN" altLang="en-US" b="1">
                        <a:solidFill>
                          <a:srgbClr val="0070C0"/>
                        </a:solidFill>
                      </a:endParaRPr>
                    </a:p>
                  </a:txBody>
                  <a:tcPr/>
                </a:tc>
                <a:tc vMerge="1">
                  <a:txBody>
                    <a:bodyPr vert="horz" wrap="square"/>
                    <a:lstStyle/>
                    <a:p>
                      <a:endParaRPr lang="zh-CN" altLang="en-US"/>
                    </a:p>
                  </a:txBody>
                  <a:tcPr/>
                </a:tc>
                <a:extLst>
                  <a:ext uri="{0D108BD9-81ED-4DB2-BD59-A6C34878D82A}">
                    <a16:rowId xmlns:a16="http://schemas.microsoft.com/office/drawing/2014/main" val="10014"/>
                  </a:ext>
                </a:extLst>
              </a:tr>
              <a:tr h="366715">
                <a:tc>
                  <a:txBody>
                    <a:bodyPr vert="horz" wrap="square"/>
                    <a:lstStyle/>
                    <a:p>
                      <a:r>
                        <a:rPr lang="zh-CN" altLang="en-US" sz="1800" b="1" kern="1200">
                          <a:solidFill>
                            <a:srgbClr val="0070C0"/>
                          </a:solidFill>
                        </a:rPr>
                        <a:t>创新   </a:t>
                      </a:r>
                      <a:r>
                        <a:rPr lang="en-US" sz="1800" b="1" kern="1200">
                          <a:solidFill>
                            <a:srgbClr val="0070C0"/>
                          </a:solidFill>
                        </a:rPr>
                        <a:t>innovating</a:t>
                      </a:r>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endParaRPr lang="zh-CN" altLang="en-US" b="1">
                        <a:solidFill>
                          <a:srgbClr val="0070C0"/>
                        </a:solidFill>
                      </a:endParaRPr>
                    </a:p>
                  </a:txBody>
                  <a:tcPr/>
                </a:tc>
                <a:tc>
                  <a:txBody>
                    <a:bodyPr vert="horz" wrap="square"/>
                    <a:lstStyle/>
                    <a:p>
                      <a:pPr algn="ctr"/>
                      <a:r>
                        <a:rPr lang="zh-CN" altLang="en-US" b="1">
                          <a:solidFill>
                            <a:srgbClr val="0070C0"/>
                          </a:solidFill>
                        </a:rPr>
                        <a:t>创新</a:t>
                      </a:r>
                    </a:p>
                  </a:txBody>
                  <a:tcPr/>
                </a:tc>
                <a:extLst>
                  <a:ext uri="{0D108BD9-81ED-4DB2-BD59-A6C34878D82A}">
                    <a16:rowId xmlns:a16="http://schemas.microsoft.com/office/drawing/2014/main" val="10015"/>
                  </a:ext>
                </a:extLst>
              </a:tr>
            </a:tbl>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8</a:t>
            </a:fld>
            <a:endParaRPr lang="zh-CN" altLang="en-US"/>
          </a:p>
        </p:txBody>
      </p:sp>
      <p:sp>
        <p:nvSpPr>
          <p:cNvPr id="13" name="内容占位符 2"/>
          <p:cNvSpPr>
            <a:spLocks noGrp="1"/>
          </p:cNvSpPr>
          <p:nvPr>
            <p:ph sz="quarter" idx="1"/>
          </p:nvPr>
        </p:nvSpPr>
        <p:spPr>
          <a:xfrm>
            <a:off x="1714500" y="928688"/>
            <a:ext cx="7072313" cy="5143500"/>
          </a:xfrm>
        </p:spPr>
        <p:txBody>
          <a:bodyPr rtlCol="0">
            <a:normAutofit/>
          </a:bodyPr>
          <a:lstStyle/>
          <a:p>
            <a:pPr fontAlgn="auto">
              <a:spcAft>
                <a:spcPct val="0"/>
              </a:spcAft>
              <a:buFont typeface="Wingdings" pitchFamily="2" charset="2"/>
              <a:buChar char="p"/>
              <a:defRPr/>
            </a:pPr>
            <a:r>
              <a:rPr lang="zh-CN" altLang="en-US" b="1">
                <a:solidFill>
                  <a:srgbClr val="FF0000"/>
                </a:solidFill>
              </a:rPr>
              <a:t>决策：</a:t>
            </a:r>
            <a:r>
              <a:rPr lang="zh-CN" altLang="en-US" b="1">
                <a:solidFill>
                  <a:srgbClr val="002060"/>
                </a:solidFill>
                <a:latin typeface="华文楷体" pitchFamily="2" charset="-122"/>
                <a:ea typeface="华文楷体" pitchFamily="2" charset="-122"/>
              </a:rPr>
              <a:t>制定目标并确定为达成这些目标所必需的行动</a:t>
            </a:r>
            <a:endParaRPr lang="en-US" altLang="zh-CN" b="1">
              <a:solidFill>
                <a:srgbClr val="00206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FF0000"/>
                </a:solidFill>
              </a:rPr>
              <a:t>组织：</a:t>
            </a:r>
            <a:r>
              <a:rPr lang="zh-CN" altLang="en-US" b="1">
                <a:solidFill>
                  <a:srgbClr val="002060"/>
                </a:solidFill>
                <a:latin typeface="华文楷体" pitchFamily="2" charset="-122"/>
                <a:ea typeface="华文楷体" pitchFamily="2" charset="-122"/>
              </a:rPr>
              <a:t>管理活动的根本职能，是其它一切活动的保证和依托</a:t>
            </a:r>
            <a:endParaRPr lang="en-US" altLang="zh-CN" b="1">
              <a:solidFill>
                <a:srgbClr val="00206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FF0000"/>
                </a:solidFill>
              </a:rPr>
              <a:t>领导：</a:t>
            </a:r>
            <a:r>
              <a:rPr lang="zh-CN" altLang="en-US" b="1">
                <a:solidFill>
                  <a:srgbClr val="002060"/>
                </a:solidFill>
                <a:latin typeface="华文楷体" pitchFamily="2" charset="-122"/>
                <a:ea typeface="华文楷体" pitchFamily="2" charset="-122"/>
              </a:rPr>
              <a:t>指导行为、增进了解、统一思想、激励成员</a:t>
            </a:r>
            <a:endParaRPr lang="en-US" altLang="zh-CN" b="1">
              <a:solidFill>
                <a:srgbClr val="00206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FF0000"/>
                </a:solidFill>
              </a:rPr>
              <a:t>控制：</a:t>
            </a:r>
            <a:r>
              <a:rPr lang="zh-CN" altLang="en-US" b="1">
                <a:solidFill>
                  <a:srgbClr val="002060"/>
                </a:solidFill>
                <a:latin typeface="华文楷体" pitchFamily="2" charset="-122"/>
                <a:ea typeface="华文楷体" pitchFamily="2" charset="-122"/>
              </a:rPr>
              <a:t>使实践活动符合计划</a:t>
            </a:r>
            <a:endParaRPr lang="en-US" altLang="zh-CN" b="1">
              <a:solidFill>
                <a:srgbClr val="002060"/>
              </a:solidFill>
              <a:latin typeface="华文楷体" pitchFamily="2" charset="-122"/>
              <a:ea typeface="华文楷体" pitchFamily="2" charset="-122"/>
            </a:endParaRPr>
          </a:p>
          <a:p>
            <a:pPr fontAlgn="auto">
              <a:spcAft>
                <a:spcPct val="0"/>
              </a:spcAft>
              <a:buFont typeface="Wingdings" pitchFamily="2" charset="2"/>
              <a:buChar char="p"/>
              <a:defRPr/>
            </a:pPr>
            <a:r>
              <a:rPr lang="zh-CN" altLang="en-US" b="1">
                <a:solidFill>
                  <a:srgbClr val="FF0000"/>
                </a:solidFill>
              </a:rPr>
              <a:t>创新：</a:t>
            </a:r>
            <a:r>
              <a:rPr lang="zh-CN" altLang="en-US" b="1">
                <a:solidFill>
                  <a:srgbClr val="002060"/>
                </a:solidFill>
                <a:latin typeface="华文楷体" pitchFamily="2" charset="-122"/>
                <a:ea typeface="华文楷体" pitchFamily="2" charset="-122"/>
              </a:rPr>
              <a:t>在管理循环中处于轴心的地位，成为推动管理循环的原动力</a:t>
            </a: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管理的职能（续）</a:t>
            </a:r>
          </a:p>
        </p:txBody>
      </p:sp>
    </p:spTree>
  </p:cSld>
  <p:clrMapOvr>
    <a:masterClrMapping/>
  </p:clrMapOvr>
  <p:transition>
    <p:wipe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9</a:t>
            </a:fld>
            <a:endParaRPr lang="zh-CN" altLang="en-US"/>
          </a:p>
        </p:txBody>
      </p:sp>
      <p:sp>
        <p:nvSpPr>
          <p:cNvPr id="13" name="内容占位符 2"/>
          <p:cNvSpPr>
            <a:spLocks noGrp="1"/>
          </p:cNvSpPr>
          <p:nvPr>
            <p:ph sz="quarter" idx="1"/>
          </p:nvPr>
        </p:nvSpPr>
        <p:spPr>
          <a:xfrm>
            <a:off x="1714500" y="928688"/>
            <a:ext cx="7072313" cy="642924"/>
          </a:xfrm>
        </p:spPr>
        <p:txBody>
          <a:bodyPr rtlCol="0">
            <a:normAutofit/>
          </a:bodyPr>
          <a:lstStyle/>
          <a:p>
            <a:pPr fontAlgn="auto">
              <a:spcAft>
                <a:spcPct val="0"/>
              </a:spcAft>
              <a:buFont typeface="Wingdings" pitchFamily="2" charset="2"/>
              <a:buChar char="p"/>
              <a:defRPr/>
            </a:pPr>
            <a:r>
              <a:rPr lang="zh-CN" altLang="en-US" b="1">
                <a:solidFill>
                  <a:srgbClr val="0070C0"/>
                </a:solidFill>
              </a:rPr>
              <a:t>管理职能循环图</a:t>
            </a: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管理的职能（续）</a:t>
            </a:r>
          </a:p>
        </p:txBody>
      </p:sp>
      <p:grpSp>
        <p:nvGrpSpPr>
          <p:cNvPr id="71" name="组合 70"/>
          <p:cNvGrpSpPr/>
          <p:nvPr/>
        </p:nvGrpSpPr>
        <p:grpSpPr>
          <a:xfrm>
            <a:off x="2928926" y="1823644"/>
            <a:ext cx="4320000" cy="4320000"/>
            <a:chOff x="3428992" y="1785927"/>
            <a:chExt cx="3429028" cy="3430611"/>
          </a:xfrm>
        </p:grpSpPr>
        <p:sp>
          <p:nvSpPr>
            <p:cNvPr id="6" name="椭圆 5"/>
            <p:cNvSpPr/>
            <p:nvPr/>
          </p:nvSpPr>
          <p:spPr>
            <a:xfrm>
              <a:off x="3428995" y="1794950"/>
              <a:ext cx="3420001" cy="3420000"/>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en-US" altLang="zh-CN" sz="3200"/>
            </a:p>
          </p:txBody>
        </p:sp>
        <p:sp>
          <p:nvSpPr>
            <p:cNvPr id="7" name="椭圆 6"/>
            <p:cNvSpPr/>
            <p:nvPr/>
          </p:nvSpPr>
          <p:spPr>
            <a:xfrm>
              <a:off x="4417322" y="2714620"/>
              <a:ext cx="1512000" cy="15120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200" b="1">
                  <a:latin typeface="华文行楷" pitchFamily="2" charset="-122"/>
                  <a:ea typeface="华文行楷" pitchFamily="2" charset="-122"/>
                </a:rPr>
                <a:t>创新</a:t>
              </a:r>
            </a:p>
          </p:txBody>
        </p:sp>
        <p:sp>
          <p:nvSpPr>
            <p:cNvPr id="8" name="TextBox 7"/>
            <p:cNvSpPr txBox="1"/>
            <p:nvPr/>
          </p:nvSpPr>
          <p:spPr>
            <a:xfrm>
              <a:off x="3714744" y="2500306"/>
              <a:ext cx="1000132"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华文楷体" pitchFamily="2" charset="-122"/>
                  <a:ea typeface="华文楷体" pitchFamily="2" charset="-122"/>
                </a:rPr>
                <a:t>决策</a:t>
              </a:r>
            </a:p>
          </p:txBody>
        </p:sp>
        <p:sp>
          <p:nvSpPr>
            <p:cNvPr id="9" name="TextBox 8"/>
            <p:cNvSpPr txBox="1"/>
            <p:nvPr/>
          </p:nvSpPr>
          <p:spPr>
            <a:xfrm>
              <a:off x="5572132" y="2405714"/>
              <a:ext cx="1143008"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华文楷体" pitchFamily="2" charset="-122"/>
                  <a:ea typeface="华文楷体" pitchFamily="2" charset="-122"/>
                </a:rPr>
                <a:t>控制</a:t>
              </a:r>
            </a:p>
          </p:txBody>
        </p:sp>
        <p:sp>
          <p:nvSpPr>
            <p:cNvPr id="10" name="TextBox 9"/>
            <p:cNvSpPr txBox="1"/>
            <p:nvPr/>
          </p:nvSpPr>
          <p:spPr>
            <a:xfrm>
              <a:off x="5572132" y="4071942"/>
              <a:ext cx="107157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华文楷体" pitchFamily="2" charset="-122"/>
                  <a:ea typeface="华文楷体" pitchFamily="2" charset="-122"/>
                </a:rPr>
                <a:t>领导</a:t>
              </a:r>
            </a:p>
          </p:txBody>
        </p:sp>
        <p:sp>
          <p:nvSpPr>
            <p:cNvPr id="12" name="TextBox 11"/>
            <p:cNvSpPr txBox="1"/>
            <p:nvPr/>
          </p:nvSpPr>
          <p:spPr>
            <a:xfrm>
              <a:off x="3857620" y="4000504"/>
              <a:ext cx="1214446"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华文楷体" pitchFamily="2" charset="-122"/>
                  <a:ea typeface="华文楷体" pitchFamily="2" charset="-122"/>
                </a:rPr>
                <a:t>组织</a:t>
              </a:r>
            </a:p>
          </p:txBody>
        </p:sp>
        <p:cxnSp>
          <p:nvCxnSpPr>
            <p:cNvPr id="19" name="直接连接符 18"/>
            <p:cNvCxnSpPr>
              <a:stCxn id="6" idx="2"/>
            </p:cNvCxnSpPr>
            <p:nvPr/>
          </p:nvCxnSpPr>
          <p:spPr>
            <a:xfrm rot="10800000" flipH="1" flipV="1">
              <a:off x="3428995" y="3504950"/>
              <a:ext cx="1000132" cy="6100"/>
            </a:xfrm>
            <a:prstGeom prst="line">
              <a:avLst/>
            </a:prstGeom>
            <a:ln>
              <a:solidFill>
                <a:srgbClr val="002060"/>
              </a:solidFill>
            </a:ln>
          </p:spPr>
          <p:style>
            <a:lnRef idx="2">
              <a:schemeClr val="accent4"/>
            </a:lnRef>
            <a:fillRef idx="0">
              <a:schemeClr val="accent4"/>
            </a:fillRef>
            <a:effectRef idx="1">
              <a:schemeClr val="accent4"/>
            </a:effectRef>
            <a:fontRef idx="minor">
              <a:schemeClr val="tx1"/>
            </a:fontRef>
          </p:style>
        </p:cxnSp>
        <p:cxnSp>
          <p:nvCxnSpPr>
            <p:cNvPr id="23" name="直接连接符 22"/>
            <p:cNvCxnSpPr>
              <a:stCxn id="7" idx="6"/>
              <a:endCxn id="6" idx="6"/>
            </p:cNvCxnSpPr>
            <p:nvPr/>
          </p:nvCxnSpPr>
          <p:spPr>
            <a:xfrm>
              <a:off x="5929322" y="3470620"/>
              <a:ext cx="919670" cy="34330"/>
            </a:xfrm>
            <a:prstGeom prst="line">
              <a:avLst/>
            </a:prstGeom>
            <a:ln>
              <a:solidFill>
                <a:srgbClr val="002060"/>
              </a:solidFill>
            </a:ln>
          </p:spPr>
          <p:style>
            <a:lnRef idx="2">
              <a:schemeClr val="accent4"/>
            </a:lnRef>
            <a:fillRef idx="0">
              <a:schemeClr val="accent4"/>
            </a:fillRef>
            <a:effectRef idx="1">
              <a:schemeClr val="accent4"/>
            </a:effectRef>
            <a:fontRef idx="minor">
              <a:schemeClr val="tx1"/>
            </a:fontRef>
          </p:style>
        </p:cxnSp>
        <p:cxnSp>
          <p:nvCxnSpPr>
            <p:cNvPr id="25" name="直接连接符 24"/>
            <p:cNvCxnSpPr>
              <a:stCxn id="6" idx="0"/>
              <a:endCxn id="7" idx="0"/>
            </p:cNvCxnSpPr>
            <p:nvPr/>
          </p:nvCxnSpPr>
          <p:spPr>
            <a:xfrm rot="16200000" flipH="1">
              <a:off x="4696322" y="2237620"/>
              <a:ext cx="919670" cy="34330"/>
            </a:xfrm>
            <a:prstGeom prst="line">
              <a:avLst/>
            </a:prstGeom>
            <a:ln>
              <a:solidFill>
                <a:srgbClr val="002060"/>
              </a:solidFill>
            </a:ln>
          </p:spPr>
          <p:style>
            <a:lnRef idx="2">
              <a:schemeClr val="accent4"/>
            </a:lnRef>
            <a:fillRef idx="0">
              <a:schemeClr val="accent4"/>
            </a:fillRef>
            <a:effectRef idx="1">
              <a:schemeClr val="accent4"/>
            </a:effectRef>
            <a:fontRef idx="minor">
              <a:schemeClr val="tx1"/>
            </a:fontRef>
          </p:style>
        </p:cxnSp>
        <p:cxnSp>
          <p:nvCxnSpPr>
            <p:cNvPr id="27" name="直接连接符 26"/>
            <p:cNvCxnSpPr>
              <a:stCxn id="7" idx="4"/>
              <a:endCxn id="6" idx="4"/>
            </p:cNvCxnSpPr>
            <p:nvPr/>
          </p:nvCxnSpPr>
          <p:spPr>
            <a:xfrm rot="5400000">
              <a:off x="4661992" y="4703620"/>
              <a:ext cx="988330" cy="34330"/>
            </a:xfrm>
            <a:prstGeom prst="line">
              <a:avLst/>
            </a:prstGeom>
            <a:ln>
              <a:solidFill>
                <a:srgbClr val="002060"/>
              </a:solidFill>
            </a:ln>
          </p:spPr>
          <p:style>
            <a:lnRef idx="2">
              <a:schemeClr val="accent4"/>
            </a:lnRef>
            <a:fillRef idx="0">
              <a:schemeClr val="accent4"/>
            </a:fillRef>
            <a:effectRef idx="1">
              <a:schemeClr val="accent4"/>
            </a:effectRef>
            <a:fontRef idx="minor">
              <a:schemeClr val="tx1"/>
            </a:fontRef>
          </p:style>
        </p:cxnSp>
        <p:cxnSp>
          <p:nvCxnSpPr>
            <p:cNvPr id="34" name="曲线连接符 33"/>
            <p:cNvCxnSpPr/>
            <p:nvPr/>
          </p:nvCxnSpPr>
          <p:spPr>
            <a:xfrm rot="5400000">
              <a:off x="3394067" y="3463925"/>
              <a:ext cx="71438" cy="1588"/>
            </a:xfrm>
            <a:prstGeom prst="curvedConnector3">
              <a:avLst>
                <a:gd name="adj1" fmla="val 50000"/>
              </a:avLst>
            </a:prstGeom>
            <a:ln>
              <a:tailEnd type="arrow"/>
            </a:ln>
          </p:spPr>
          <p:style>
            <a:lnRef idx="2">
              <a:schemeClr val="accent2"/>
            </a:lnRef>
            <a:fillRef idx="0">
              <a:schemeClr val="accent2"/>
            </a:fillRef>
            <a:effectRef idx="1">
              <a:schemeClr val="accent2"/>
            </a:effectRef>
            <a:fontRef idx="minor">
              <a:schemeClr val="tx1"/>
            </a:fontRef>
          </p:style>
        </p:cxnSp>
        <p:cxnSp>
          <p:nvCxnSpPr>
            <p:cNvPr id="55" name="直接箭头连接符 54"/>
            <p:cNvCxnSpPr>
              <a:stCxn id="6" idx="6"/>
            </p:cNvCxnSpPr>
            <p:nvPr/>
          </p:nvCxnSpPr>
          <p:spPr>
            <a:xfrm flipV="1">
              <a:off x="6848996" y="3357562"/>
              <a:ext cx="9024" cy="147388"/>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58" name="直接箭头连接符 57"/>
            <p:cNvCxnSpPr>
              <a:stCxn id="6" idx="0"/>
            </p:cNvCxnSpPr>
            <p:nvPr/>
          </p:nvCxnSpPr>
          <p:spPr>
            <a:xfrm rot="16200000" flipV="1">
              <a:off x="5101022" y="1756976"/>
              <a:ext cx="9023" cy="66926"/>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60" name="直接箭头连接符 59"/>
            <p:cNvCxnSpPr/>
            <p:nvPr/>
          </p:nvCxnSpPr>
          <p:spPr>
            <a:xfrm>
              <a:off x="5072066" y="5214950"/>
              <a:ext cx="142876" cy="1588"/>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64" name="直接箭头连接符 63"/>
            <p:cNvCxnSpPr/>
            <p:nvPr/>
          </p:nvCxnSpPr>
          <p:spPr>
            <a:xfrm rot="5400000">
              <a:off x="4356892" y="3500438"/>
              <a:ext cx="143670" cy="794"/>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67" name="直接箭头连接符 66"/>
            <p:cNvCxnSpPr/>
            <p:nvPr/>
          </p:nvCxnSpPr>
          <p:spPr>
            <a:xfrm>
              <a:off x="5143504" y="4214818"/>
              <a:ext cx="142876" cy="1588"/>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68" name="直接箭头连接符 67"/>
            <p:cNvCxnSpPr/>
            <p:nvPr/>
          </p:nvCxnSpPr>
          <p:spPr>
            <a:xfrm flipV="1">
              <a:off x="5920298" y="3357562"/>
              <a:ext cx="9024" cy="147388"/>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70" name="直接箭头连接符 69"/>
            <p:cNvCxnSpPr/>
            <p:nvPr/>
          </p:nvCxnSpPr>
          <p:spPr>
            <a:xfrm rot="10800000">
              <a:off x="5143504" y="2713031"/>
              <a:ext cx="71438" cy="1588"/>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checkerboard(across)">
                                      <p:cBhvr>
                                        <p:cTn id="7"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10</a:t>
            </a:fld>
            <a:endParaRPr lang="zh-CN" altLang="en-US"/>
          </a:p>
        </p:txBody>
      </p:sp>
      <p:sp>
        <p:nvSpPr>
          <p:cNvPr id="13" name="内容占位符 2"/>
          <p:cNvSpPr>
            <a:spLocks noGrp="1"/>
          </p:cNvSpPr>
          <p:nvPr>
            <p:ph sz="quarter" idx="1"/>
          </p:nvPr>
        </p:nvSpPr>
        <p:spPr>
          <a:xfrm>
            <a:off x="1714500" y="928688"/>
            <a:ext cx="7072313" cy="2000246"/>
          </a:xfrm>
        </p:spPr>
        <p:txBody>
          <a:bodyPr rtlCol="0">
            <a:noAutofit/>
          </a:bodyPr>
          <a:lstStyle/>
          <a:p>
            <a:pPr fontAlgn="auto">
              <a:spcAft>
                <a:spcPct val="0"/>
              </a:spcAft>
              <a:buFont typeface="Wingdings" pitchFamily="2" charset="2"/>
              <a:buChar char="p"/>
              <a:defRPr/>
            </a:pPr>
            <a:r>
              <a:rPr lang="zh-CN" altLang="en-US" sz="3000" b="1">
                <a:solidFill>
                  <a:srgbClr val="0070C0"/>
                </a:solidFill>
              </a:rPr>
              <a:t>管理的出现是由人类活动的特点决定的</a:t>
            </a:r>
            <a:endParaRPr lang="en-US" altLang="zh-CN" sz="3000" b="1">
              <a:solidFill>
                <a:srgbClr val="0070C0"/>
              </a:solidFill>
            </a:endParaRPr>
          </a:p>
          <a:p>
            <a:pPr fontAlgn="auto">
              <a:spcAft>
                <a:spcPct val="0"/>
              </a:spcAft>
              <a:buFont typeface="Wingdings" pitchFamily="2" charset="2"/>
              <a:buChar char="p"/>
              <a:defRPr/>
            </a:pPr>
            <a:r>
              <a:rPr lang="zh-CN" altLang="en-US" sz="3000" b="1">
                <a:solidFill>
                  <a:srgbClr val="0070C0"/>
                </a:solidFill>
              </a:rPr>
              <a:t>管理也是社会劳动中的一项特殊职能</a:t>
            </a:r>
            <a:endParaRPr lang="en-US" altLang="zh-CN" sz="3000" b="1">
              <a:solidFill>
                <a:srgbClr val="0070C0"/>
              </a:solidFill>
            </a:endParaRPr>
          </a:p>
          <a:p>
            <a:pPr fontAlgn="auto">
              <a:spcAft>
                <a:spcPct val="0"/>
              </a:spcAft>
              <a:buFont typeface="Wingdings" pitchFamily="2" charset="2"/>
              <a:buChar char="p"/>
              <a:defRPr/>
            </a:pPr>
            <a:r>
              <a:rPr lang="zh-CN" altLang="en-US" sz="3000" b="1">
                <a:solidFill>
                  <a:srgbClr val="0070C0"/>
                </a:solidFill>
              </a:rPr>
              <a:t>管理也是生产力</a:t>
            </a:r>
            <a:endParaRPr lang="en-US" altLang="zh-CN" sz="3000" b="1">
              <a:solidFill>
                <a:srgbClr val="0070C0"/>
              </a:solidFill>
            </a:endParaRP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管理的自然属性</a:t>
            </a:r>
          </a:p>
        </p:txBody>
      </p:sp>
      <p:sp>
        <p:nvSpPr>
          <p:cNvPr id="7" name="横卷形 6"/>
          <p:cNvSpPr/>
          <p:nvPr/>
        </p:nvSpPr>
        <p:spPr>
          <a:xfrm>
            <a:off x="1857356" y="3071810"/>
            <a:ext cx="6643734" cy="2500330"/>
          </a:xfrm>
          <a:prstGeom prst="horizontalScroll">
            <a:avLst/>
          </a:prstGeom>
          <a:ln w="38100"/>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z="2600" b="1">
                <a:solidFill>
                  <a:srgbClr val="0B0060"/>
                </a:solidFill>
                <a:latin typeface="华文楷体" pitchFamily="2" charset="-122"/>
                <a:ea typeface="华文楷体" pitchFamily="2" charset="-122"/>
              </a:rPr>
              <a:t> </a:t>
            </a:r>
            <a:endParaRPr lang="en-US" altLang="zh-CN" sz="2600" b="1">
              <a:solidFill>
                <a:srgbClr val="0B0060"/>
              </a:solidFill>
              <a:latin typeface="华文楷体" pitchFamily="2" charset="-122"/>
              <a:ea typeface="华文楷体" pitchFamily="2" charset="-122"/>
            </a:endParaRPr>
          </a:p>
          <a:p>
            <a:r>
              <a:rPr lang="zh-CN" altLang="en-US" sz="2600" b="1">
                <a:solidFill>
                  <a:srgbClr val="0B0060"/>
                </a:solidFill>
                <a:latin typeface="华文楷体" pitchFamily="2" charset="-122"/>
                <a:ea typeface="华文楷体" pitchFamily="2" charset="-122"/>
              </a:rPr>
              <a:t>        管理的上述性质并不以人的意志为转移，也不因社会制度意识形态的不同而有所改变，这完全是一种客观存在，所以，我们称之为管理的自然属性</a:t>
            </a:r>
          </a:p>
          <a:p>
            <a:pPr algn="ctr"/>
            <a:endParaRPr lang="zh-CN" altLang="en-US"/>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11</a:t>
            </a:fld>
            <a:endParaRPr lang="zh-CN" altLang="en-US"/>
          </a:p>
        </p:txBody>
      </p:sp>
      <p:sp>
        <p:nvSpPr>
          <p:cNvPr id="13" name="内容占位符 2"/>
          <p:cNvSpPr>
            <a:spLocks noGrp="1"/>
          </p:cNvSpPr>
          <p:nvPr>
            <p:ph sz="quarter" idx="1"/>
          </p:nvPr>
        </p:nvSpPr>
        <p:spPr>
          <a:xfrm>
            <a:off x="1714500" y="928688"/>
            <a:ext cx="7072313" cy="5143500"/>
          </a:xfrm>
        </p:spPr>
        <p:txBody>
          <a:bodyPr rtlCol="0">
            <a:normAutofit/>
          </a:bodyPr>
          <a:lstStyle/>
          <a:p>
            <a:pPr fontAlgn="auto">
              <a:spcAft>
                <a:spcPct val="0"/>
              </a:spcAft>
              <a:buFont typeface="Wingdings" pitchFamily="2" charset="2"/>
              <a:buChar char="p"/>
              <a:defRPr/>
            </a:pPr>
            <a:r>
              <a:rPr lang="zh-CN" altLang="en-US" b="1">
                <a:solidFill>
                  <a:srgbClr val="0070C0"/>
                </a:solidFill>
              </a:rPr>
              <a:t>管理从来就是为统治阶级、为生产资料所有者服务的</a:t>
            </a:r>
            <a:endParaRPr lang="en-US" altLang="zh-CN" b="1">
              <a:solidFill>
                <a:srgbClr val="0070C0"/>
              </a:solidFill>
            </a:endParaRPr>
          </a:p>
          <a:p>
            <a:pPr fontAlgn="auto">
              <a:spcAft>
                <a:spcPct val="0"/>
              </a:spcAft>
              <a:buFont typeface="Wingdings" pitchFamily="2" charset="2"/>
              <a:buChar char="p"/>
              <a:defRPr/>
            </a:pPr>
            <a:endParaRPr lang="en-US" altLang="zh-CN" b="1">
              <a:solidFill>
                <a:srgbClr val="0070C0"/>
              </a:solidFill>
            </a:endParaRPr>
          </a:p>
          <a:p>
            <a:pPr fontAlgn="auto">
              <a:spcAft>
                <a:spcPct val="0"/>
              </a:spcAft>
              <a:buFont typeface="Wingdings" pitchFamily="2" charset="2"/>
              <a:buChar char="p"/>
              <a:defRPr/>
            </a:pPr>
            <a:r>
              <a:rPr lang="zh-CN" altLang="en-US" b="1">
                <a:solidFill>
                  <a:srgbClr val="0070C0"/>
                </a:solidFill>
              </a:rPr>
              <a:t>企业管理的社会属性已经多元化</a:t>
            </a:r>
          </a:p>
        </p:txBody>
      </p:sp>
      <p:sp>
        <p:nvSpPr>
          <p:cNvPr id="410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管理的社会属性</a:t>
            </a:r>
          </a:p>
        </p:txBody>
      </p:sp>
    </p:spTree>
  </p:cSld>
  <p:clrMapOvr>
    <a:masterClrMapping/>
  </p:clrMapOvr>
  <p:transition>
    <p:wipe dir="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内容占位符 2"/>
          <p:cNvSpPr>
            <a:spLocks noGrp="1"/>
          </p:cNvSpPr>
          <p:nvPr>
            <p:ph sz="quarter" idx="1"/>
          </p:nvPr>
        </p:nvSpPr>
        <p:spPr>
          <a:xfrm>
            <a:off x="1714500" y="862013"/>
            <a:ext cx="7143750" cy="1638300"/>
          </a:xfrm>
        </p:spPr>
        <p:txBody>
          <a:bodyPr rtlCol="0">
            <a:normAutofit/>
          </a:bodyPr>
          <a:lstStyle/>
          <a:p>
            <a:pPr fontAlgn="auto">
              <a:spcAft>
                <a:spcPct val="0"/>
              </a:spcAft>
              <a:buFont typeface="Wingdings" pitchFamily="2" charset="2"/>
              <a:buChar char="p"/>
              <a:defRPr/>
            </a:pPr>
            <a:r>
              <a:rPr lang="zh-CN" altLang="en-US" sz="2800" b="1">
                <a:solidFill>
                  <a:srgbClr val="0070C0"/>
                </a:solidFill>
                <a:latin typeface="+mn-ea"/>
              </a:rPr>
              <a:t>亨利</a:t>
            </a:r>
            <a:r>
              <a:rPr lang="en-US" altLang="zh-CN" sz="2800" b="1">
                <a:solidFill>
                  <a:srgbClr val="0070C0"/>
                </a:solidFill>
                <a:latin typeface="+mn-ea"/>
              </a:rPr>
              <a:t>·</a:t>
            </a:r>
            <a:r>
              <a:rPr lang="zh-CN" altLang="en-US" sz="2800" b="1">
                <a:solidFill>
                  <a:srgbClr val="0070C0"/>
                </a:solidFill>
                <a:latin typeface="+mn-ea"/>
              </a:rPr>
              <a:t>明茨伯格研究发现管理者扮演着十种角色，这十种角色可被归入三大类：</a:t>
            </a:r>
            <a:r>
              <a:rPr lang="zh-CN" altLang="en-US" sz="2800" b="1">
                <a:solidFill>
                  <a:srgbClr val="FF0000"/>
                </a:solidFill>
                <a:latin typeface="+mn-ea"/>
              </a:rPr>
              <a:t>人际角色、信息角色和决策角色</a:t>
            </a:r>
            <a:endParaRPr lang="zh-CN" altLang="en-US" sz="2800">
              <a:latin typeface="+mn-ea"/>
            </a:endParaRPr>
          </a:p>
        </p:txBody>
      </p:sp>
      <p:sp>
        <p:nvSpPr>
          <p:cNvPr id="14" name="灯片编号占位符 13"/>
          <p:cNvSpPr>
            <a:spLocks noGrp="1"/>
          </p:cNvSpPr>
          <p:nvPr>
            <p:ph type="sldNum" sz="quarter" idx="12"/>
          </p:nvPr>
        </p:nvSpPr>
        <p:spPr/>
        <p:txBody>
          <a:bodyPr/>
          <a:lstStyle/>
          <a:p>
            <a:pPr>
              <a:defRPr/>
            </a:pPr>
            <a:fld id="{7352ACDB-B2EC-481D-AD18-B0C2CB118C9A}" type="slidenum">
              <a:rPr lang="zh-CN" altLang="en-US"/>
              <a:pPr>
                <a:defRPr/>
              </a:pPr>
              <a:t>12</a:t>
            </a:fld>
            <a:endParaRPr lang="zh-CN" altLang="en-US"/>
          </a:p>
        </p:txBody>
      </p:sp>
      <p:sp>
        <p:nvSpPr>
          <p:cNvPr id="9223" name="内容占位符 2"/>
          <p:cNvSpPr txBox="1"/>
          <p:nvPr/>
        </p:nvSpPr>
        <p:spPr bwMode="auto">
          <a:xfrm>
            <a:off x="1500188" y="71438"/>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4000" b="1">
                <a:solidFill>
                  <a:srgbClr val="0070C0"/>
                </a:solidFill>
                <a:latin typeface="隶书" pitchFamily="49" charset="-122"/>
                <a:ea typeface="隶书" pitchFamily="49" charset="-122"/>
              </a:rPr>
              <a:t>管理者的角色</a:t>
            </a:r>
          </a:p>
        </p:txBody>
      </p:sp>
      <p:grpSp>
        <p:nvGrpSpPr>
          <p:cNvPr id="2" name="组合 12"/>
          <p:cNvGrpSpPr/>
          <p:nvPr/>
        </p:nvGrpSpPr>
        <p:grpSpPr>
          <a:xfrm>
            <a:off x="2000250" y="2714620"/>
            <a:ext cx="6786563" cy="3071812"/>
            <a:chOff x="2000232" y="2357430"/>
            <a:chExt cx="6786610" cy="3071834"/>
          </a:xfrm>
        </p:grpSpPr>
        <p:sp>
          <p:nvSpPr>
            <p:cNvPr id="7" name="矩形 6"/>
            <p:cNvSpPr/>
            <p:nvPr/>
          </p:nvSpPr>
          <p:spPr>
            <a:xfrm>
              <a:off x="2000232" y="2357430"/>
              <a:ext cx="1785950" cy="785819"/>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r>
                <a:rPr lang="zh-CN" altLang="en-US" sz="2000" b="1">
                  <a:solidFill>
                    <a:srgbClr val="FFFF00"/>
                  </a:solidFill>
                </a:rPr>
                <a:t>正式权力</a:t>
              </a:r>
              <a:endParaRPr lang="en-US" altLang="zh-CN" sz="2000" b="1">
                <a:solidFill>
                  <a:srgbClr val="FFFF00"/>
                </a:solidFill>
              </a:endParaRPr>
            </a:p>
            <a:p>
              <a:pPr algn="ctr" fontAlgn="auto">
                <a:spcBef>
                  <a:spcPct val="0"/>
                </a:spcBef>
                <a:spcAft>
                  <a:spcPct val="0"/>
                </a:spcAft>
                <a:defRPr/>
              </a:pPr>
              <a:r>
                <a:rPr lang="zh-CN" altLang="en-US" sz="2000" b="1">
                  <a:solidFill>
                    <a:srgbClr val="FFFF00"/>
                  </a:solidFill>
                </a:rPr>
                <a:t>和地位</a:t>
              </a:r>
            </a:p>
          </p:txBody>
        </p:sp>
        <p:sp>
          <p:nvSpPr>
            <p:cNvPr id="8" name="矩形 7"/>
            <p:cNvSpPr/>
            <p:nvPr/>
          </p:nvSpPr>
          <p:spPr>
            <a:xfrm>
              <a:off x="2000232" y="3786186"/>
              <a:ext cx="1857378" cy="1643078"/>
            </a:xfrm>
            <a:prstGeom prst="rect">
              <a:avLst/>
            </a:prstGeom>
            <a:solidFill>
              <a:srgbClr val="00B050"/>
            </a:solidFill>
          </p:spPr>
          <p:style>
            <a:lnRef idx="0">
              <a:schemeClr val="accent6"/>
            </a:lnRef>
            <a:fillRef idx="3">
              <a:schemeClr val="accent6"/>
            </a:fillRef>
            <a:effectRef idx="3">
              <a:schemeClr val="accent6"/>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fontAlgn="auto">
                <a:spcBef>
                  <a:spcPct val="0"/>
                </a:spcBef>
                <a:spcAft>
                  <a:spcPct val="0"/>
                </a:spcAft>
                <a:defRPr/>
              </a:pPr>
              <a:r>
                <a:rPr lang="zh-CN" altLang="en-US" sz="2000" b="1" u="sng">
                  <a:solidFill>
                    <a:srgbClr val="FFFF00"/>
                  </a:solidFill>
                </a:rPr>
                <a:t>人际角色</a:t>
              </a:r>
              <a:endParaRPr lang="en-US" altLang="zh-CN" sz="2000" b="1" u="sng">
                <a:solidFill>
                  <a:srgbClr val="FFFF00"/>
                </a:solidFill>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代表人</a:t>
              </a:r>
              <a:endParaRPr lang="en-US" altLang="zh-CN" sz="2000" b="1">
                <a:latin typeface="华文楷体" pitchFamily="2" charset="-122"/>
                <a:ea typeface="华文楷体" pitchFamily="2" charset="-122"/>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领导者</a:t>
              </a:r>
              <a:endParaRPr lang="en-US" altLang="zh-CN" sz="2000" b="1">
                <a:latin typeface="华文楷体" pitchFamily="2" charset="-122"/>
                <a:ea typeface="华文楷体" pitchFamily="2" charset="-122"/>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联络者</a:t>
              </a:r>
            </a:p>
          </p:txBody>
        </p:sp>
        <p:sp>
          <p:nvSpPr>
            <p:cNvPr id="9" name="矩形 8"/>
            <p:cNvSpPr/>
            <p:nvPr/>
          </p:nvSpPr>
          <p:spPr>
            <a:xfrm>
              <a:off x="4572000" y="3786186"/>
              <a:ext cx="1714512" cy="1643078"/>
            </a:xfrm>
            <a:prstGeom prst="rect">
              <a:avLst/>
            </a:prstGeom>
          </p:spPr>
          <p:style>
            <a:lnRef idx="0">
              <a:schemeClr val="accent5"/>
            </a:lnRef>
            <a:fillRef idx="3">
              <a:schemeClr val="accent5"/>
            </a:fillRef>
            <a:effectRef idx="3">
              <a:schemeClr val="accent5"/>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fontAlgn="auto">
                <a:spcBef>
                  <a:spcPct val="0"/>
                </a:spcBef>
                <a:spcAft>
                  <a:spcPct val="0"/>
                </a:spcAft>
                <a:defRPr/>
              </a:pPr>
              <a:r>
                <a:rPr lang="zh-CN" altLang="en-US" sz="2000" b="1" u="sng">
                  <a:solidFill>
                    <a:srgbClr val="FFFF00"/>
                  </a:solidFill>
                </a:rPr>
                <a:t>信息角色</a:t>
              </a:r>
              <a:endParaRPr lang="en-US" altLang="zh-CN" sz="2000" b="1" u="sng">
                <a:solidFill>
                  <a:srgbClr val="FFFF00"/>
                </a:solidFill>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监督人</a:t>
              </a:r>
              <a:endParaRPr lang="en-US" altLang="zh-CN" sz="2000" b="1">
                <a:latin typeface="华文楷体" pitchFamily="2" charset="-122"/>
                <a:ea typeface="华文楷体" pitchFamily="2" charset="-122"/>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传播者</a:t>
              </a:r>
              <a:endParaRPr lang="en-US" altLang="zh-CN" sz="2000" b="1">
                <a:latin typeface="华文楷体" pitchFamily="2" charset="-122"/>
                <a:ea typeface="华文楷体" pitchFamily="2" charset="-122"/>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发言人</a:t>
              </a:r>
            </a:p>
          </p:txBody>
        </p:sp>
        <p:sp>
          <p:nvSpPr>
            <p:cNvPr id="10" name="矩形 9"/>
            <p:cNvSpPr/>
            <p:nvPr/>
          </p:nvSpPr>
          <p:spPr>
            <a:xfrm>
              <a:off x="7000892" y="3786190"/>
              <a:ext cx="1785950" cy="164307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fontAlgn="auto">
                <a:spcBef>
                  <a:spcPct val="0"/>
                </a:spcBef>
                <a:spcAft>
                  <a:spcPct val="0"/>
                </a:spcAft>
                <a:defRPr/>
              </a:pPr>
              <a:r>
                <a:rPr lang="zh-CN" altLang="en-US" sz="2000" b="1" u="sng">
                  <a:solidFill>
                    <a:srgbClr val="FFFF00"/>
                  </a:solidFill>
                </a:rPr>
                <a:t>决策角色</a:t>
              </a:r>
              <a:endParaRPr lang="en-US" altLang="zh-CN" sz="2000" b="1" u="sng">
                <a:solidFill>
                  <a:srgbClr val="FFFF00"/>
                </a:solidFill>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企业家   </a:t>
              </a:r>
              <a:endParaRPr lang="en-US" altLang="zh-CN" sz="2000" b="1">
                <a:latin typeface="华文楷体" pitchFamily="2" charset="-122"/>
                <a:ea typeface="华文楷体" pitchFamily="2" charset="-122"/>
              </a:endParaRPr>
            </a:p>
            <a:p>
              <a:pPr fontAlgn="auto">
                <a:spcBef>
                  <a:spcPct val="0"/>
                </a:spcBef>
                <a:spcAft>
                  <a:spcPct val="0"/>
                </a:spcAft>
                <a:defRPr/>
              </a:pPr>
              <a:r>
                <a:rPr lang="zh-CN" altLang="en-US" sz="2000" b="1">
                  <a:latin typeface="华文楷体" pitchFamily="2" charset="-122"/>
                  <a:ea typeface="华文楷体" pitchFamily="2" charset="-122"/>
                </a:rPr>
                <a:t>干扰应对者</a:t>
              </a:r>
              <a:endParaRPr lang="en-US" altLang="zh-CN" sz="2000" b="1">
                <a:latin typeface="华文楷体" pitchFamily="2" charset="-122"/>
                <a:ea typeface="华文楷体" pitchFamily="2" charset="-122"/>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资源分配者</a:t>
              </a:r>
              <a:endParaRPr lang="en-US" altLang="zh-CN" sz="2000" b="1">
                <a:latin typeface="华文楷体" pitchFamily="2" charset="-122"/>
                <a:ea typeface="华文楷体" pitchFamily="2" charset="-122"/>
              </a:endParaRPr>
            </a:p>
            <a:p>
              <a:pPr fontAlgn="auto">
                <a:spcBef>
                  <a:spcPct val="0"/>
                </a:spcBef>
                <a:spcAft>
                  <a:spcPct val="0"/>
                </a:spcAft>
                <a:buFont typeface="Arial" pitchFamily="34" charset="0"/>
                <a:buChar char="•"/>
                <a:defRPr/>
              </a:pPr>
              <a:r>
                <a:rPr lang="zh-CN" altLang="en-US" sz="2000" b="1">
                  <a:latin typeface="华文楷体" pitchFamily="2" charset="-122"/>
                  <a:ea typeface="华文楷体" pitchFamily="2" charset="-122"/>
                </a:rPr>
                <a:t>谈判者</a:t>
              </a:r>
            </a:p>
          </p:txBody>
        </p:sp>
        <p:cxnSp>
          <p:nvCxnSpPr>
            <p:cNvPr id="11" name="直接箭头连接符 10"/>
            <p:cNvCxnSpPr/>
            <p:nvPr/>
          </p:nvCxnSpPr>
          <p:spPr>
            <a:xfrm rot="5400000">
              <a:off x="2535224" y="3463925"/>
              <a:ext cx="642943" cy="1587"/>
            </a:xfrm>
            <a:prstGeom prst="straightConnector1">
              <a:avLst/>
            </a:prstGeom>
            <a:ln w="254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2" name="直接箭头连接符 11"/>
            <p:cNvCxnSpPr/>
            <p:nvPr/>
          </p:nvCxnSpPr>
          <p:spPr>
            <a:xfrm>
              <a:off x="3857620" y="4606933"/>
              <a:ext cx="714380" cy="1588"/>
            </a:xfrm>
            <a:prstGeom prst="straightConnector1">
              <a:avLst/>
            </a:prstGeom>
            <a:ln w="254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a:off x="6286512" y="4570421"/>
              <a:ext cx="642942" cy="1587"/>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63" name="Rectangle 3"/>
          <p:cNvSpPr>
            <a:spLocks noGrp="1" noChangeArrowheads="1"/>
          </p:cNvSpPr>
          <p:nvPr>
            <p:ph type="body" idx="4294967295"/>
          </p:nvPr>
        </p:nvSpPr>
        <p:spPr>
          <a:xfrm>
            <a:off x="1692275" y="333375"/>
            <a:ext cx="3240088" cy="792163"/>
          </a:xfrm>
          <a:ln w="57150" cmpd="thinThick">
            <a:solidFill>
              <a:srgbClr val="EF939C"/>
            </a:solidFill>
          </a:ln>
        </p:spPr>
        <p:txBody>
          <a:bodyPr/>
          <a:lstStyle/>
          <a:p>
            <a:pPr eaLnBrk="1" hangingPunct="1">
              <a:buFont typeface="Wingdings" pitchFamily="2" charset="2"/>
              <a:buNone/>
              <a:defRPr/>
            </a:pPr>
            <a:r>
              <a:rPr lang="zh-CN" altLang="en-US">
                <a:solidFill>
                  <a:srgbClr val="FF0000"/>
                </a:solidFill>
                <a:effectLst>
                  <a:outerShdw blurRad="38100" dist="38100" dir="2700000" algn="tl">
                    <a:srgbClr val="C0C0C0"/>
                  </a:outerShdw>
                </a:effectLst>
              </a:rPr>
              <a:t>管理者的角色</a:t>
            </a:r>
            <a:r>
              <a:rPr lang="en-US" altLang="zh-CN">
                <a:solidFill>
                  <a:srgbClr val="FF0000"/>
                </a:solidFill>
                <a:effectLst>
                  <a:outerShdw blurRad="38100" dist="38100" dir="2700000" algn="tl">
                    <a:srgbClr val="C0C0C0"/>
                  </a:outerShdw>
                </a:effectLst>
              </a:rPr>
              <a:t>:</a:t>
            </a:r>
            <a:r>
              <a:rPr lang="en-US" altLang="zh-CN">
                <a:solidFill>
                  <a:srgbClr val="FF0000"/>
                </a:solidFill>
                <a:effectLst>
                  <a:outerShdw blurRad="38100" dist="38100" dir="2700000" algn="tl">
                    <a:srgbClr val="C0C0C0"/>
                  </a:outerShdw>
                </a:effectLst>
                <a:latin typeface="隶书" pitchFamily="49" charset="-122"/>
              </a:rPr>
              <a:t>   </a:t>
            </a:r>
            <a:endParaRPr lang="en-US" altLang="zh-CN" sz="2600">
              <a:solidFill>
                <a:srgbClr val="FF0000"/>
              </a:solidFill>
              <a:latin typeface="宋体" pitchFamily="2" charset="-122"/>
            </a:endParaRPr>
          </a:p>
        </p:txBody>
      </p:sp>
      <p:grpSp>
        <p:nvGrpSpPr>
          <p:cNvPr id="2" name="Group 5"/>
          <p:cNvGrpSpPr/>
          <p:nvPr/>
        </p:nvGrpSpPr>
        <p:grpSpPr>
          <a:xfrm>
            <a:off x="971550" y="1557338"/>
            <a:ext cx="2089150" cy="4824412"/>
            <a:chOff x="521" y="1616"/>
            <a:chExt cx="1316" cy="2132"/>
          </a:xfrm>
        </p:grpSpPr>
        <p:sp>
          <p:nvSpPr>
            <p:cNvPr id="296966" name="Rectangle 6"/>
            <p:cNvSpPr>
              <a:spLocks noChangeArrowheads="1"/>
            </p:cNvSpPr>
            <p:nvPr/>
          </p:nvSpPr>
          <p:spPr bwMode="auto">
            <a:xfrm>
              <a:off x="521" y="1616"/>
              <a:ext cx="1316" cy="408"/>
            </a:xfrm>
            <a:prstGeom prst="rect">
              <a:avLst/>
            </a:prstGeom>
            <a:solidFill>
              <a:srgbClr val="FF9900"/>
            </a:soli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b="1">
                  <a:solidFill>
                    <a:schemeClr val="folHlink"/>
                  </a:solidFill>
                  <a:effectLst>
                    <a:outerShdw blurRad="38100" dist="38100" dir="2700000" algn="tl">
                      <a:srgbClr val="000000"/>
                    </a:outerShdw>
                  </a:effectLst>
                  <a:ea typeface="宋体" pitchFamily="2" charset="-122"/>
                </a:rPr>
                <a:t>人际方面</a:t>
              </a:r>
            </a:p>
          </p:txBody>
        </p:sp>
        <p:sp>
          <p:nvSpPr>
            <p:cNvPr id="5131" name="Rectangle 7"/>
            <p:cNvSpPr>
              <a:spLocks noChangeArrowheads="1"/>
            </p:cNvSpPr>
            <p:nvPr/>
          </p:nvSpPr>
          <p:spPr bwMode="auto">
            <a:xfrm>
              <a:off x="521" y="2024"/>
              <a:ext cx="1316" cy="1724"/>
            </a:xfrm>
            <a:prstGeom prst="rect">
              <a:avLst/>
            </a:prstGeom>
            <a:solidFill>
              <a:srgbClr val="C0C0C0"/>
            </a:soli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rPr>
                <a:t>挂名首脑； </a:t>
              </a:r>
            </a:p>
            <a:p>
              <a:r>
                <a:rPr lang="zh-CN" altLang="en-US" b="1">
                  <a:solidFill>
                    <a:srgbClr val="FF0000"/>
                  </a:solidFill>
                </a:rPr>
                <a:t>联络者；</a:t>
              </a:r>
            </a:p>
            <a:p>
              <a:r>
                <a:rPr lang="zh-CN" altLang="en-US" b="1">
                  <a:solidFill>
                    <a:srgbClr val="FF0000"/>
                  </a:solidFill>
                </a:rPr>
                <a:t>管理者</a:t>
              </a:r>
            </a:p>
          </p:txBody>
        </p:sp>
      </p:grpSp>
      <p:grpSp>
        <p:nvGrpSpPr>
          <p:cNvPr id="3" name="Group 8"/>
          <p:cNvGrpSpPr/>
          <p:nvPr/>
        </p:nvGrpSpPr>
        <p:grpSpPr>
          <a:xfrm>
            <a:off x="6011863" y="1557338"/>
            <a:ext cx="2089150" cy="4752975"/>
            <a:chOff x="521" y="1616"/>
            <a:chExt cx="1316" cy="2132"/>
          </a:xfrm>
        </p:grpSpPr>
        <p:sp>
          <p:nvSpPr>
            <p:cNvPr id="296969" name="Rectangle 9"/>
            <p:cNvSpPr>
              <a:spLocks noChangeArrowheads="1"/>
            </p:cNvSpPr>
            <p:nvPr/>
          </p:nvSpPr>
          <p:spPr bwMode="auto">
            <a:xfrm>
              <a:off x="521" y="1616"/>
              <a:ext cx="1316" cy="408"/>
            </a:xfrm>
            <a:prstGeom prst="rect">
              <a:avLst/>
            </a:prstGeom>
            <a:solidFill>
              <a:srgbClr val="FF9900"/>
            </a:soli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b="1">
                  <a:solidFill>
                    <a:schemeClr val="folHlink"/>
                  </a:solidFill>
                  <a:effectLst>
                    <a:outerShdw blurRad="38100" dist="38100" dir="2700000" algn="tl">
                      <a:srgbClr val="000000"/>
                    </a:outerShdw>
                  </a:effectLst>
                  <a:ea typeface="宋体" pitchFamily="2" charset="-122"/>
                </a:rPr>
                <a:t>决策制订方面</a:t>
              </a:r>
            </a:p>
          </p:txBody>
        </p:sp>
        <p:sp>
          <p:nvSpPr>
            <p:cNvPr id="5129" name="Rectangle 10"/>
            <p:cNvSpPr>
              <a:spLocks noChangeArrowheads="1"/>
            </p:cNvSpPr>
            <p:nvPr/>
          </p:nvSpPr>
          <p:spPr bwMode="auto">
            <a:xfrm>
              <a:off x="521" y="2024"/>
              <a:ext cx="1316" cy="1724"/>
            </a:xfrm>
            <a:prstGeom prst="rect">
              <a:avLst/>
            </a:prstGeom>
            <a:solidFill>
              <a:srgbClr val="C0C0C0"/>
            </a:soli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rPr>
                <a:t>企业家；</a:t>
              </a:r>
            </a:p>
            <a:p>
              <a:r>
                <a:rPr lang="zh-CN" altLang="en-US" b="1">
                  <a:solidFill>
                    <a:srgbClr val="FF0000"/>
                  </a:solidFill>
                </a:rPr>
                <a:t>故障排除者；</a:t>
              </a:r>
            </a:p>
            <a:p>
              <a:r>
                <a:rPr lang="zh-CN" altLang="en-US" b="1">
                  <a:solidFill>
                    <a:srgbClr val="FF0000"/>
                  </a:solidFill>
                </a:rPr>
                <a:t>资源分配者；</a:t>
              </a:r>
            </a:p>
            <a:p>
              <a:r>
                <a:rPr lang="zh-CN" altLang="en-US" b="1">
                  <a:solidFill>
                    <a:srgbClr val="FF0000"/>
                  </a:solidFill>
                </a:rPr>
                <a:t>谈判者</a:t>
              </a:r>
            </a:p>
          </p:txBody>
        </p:sp>
      </p:grpSp>
      <p:grpSp>
        <p:nvGrpSpPr>
          <p:cNvPr id="4" name="Group 11"/>
          <p:cNvGrpSpPr/>
          <p:nvPr/>
        </p:nvGrpSpPr>
        <p:grpSpPr>
          <a:xfrm>
            <a:off x="3492500" y="1484313"/>
            <a:ext cx="2089150" cy="4681537"/>
            <a:chOff x="521" y="799"/>
            <a:chExt cx="1316" cy="2949"/>
          </a:xfrm>
        </p:grpSpPr>
        <p:sp>
          <p:nvSpPr>
            <p:cNvPr id="296972" name="Rectangle 12"/>
            <p:cNvSpPr>
              <a:spLocks noChangeArrowheads="1"/>
            </p:cNvSpPr>
            <p:nvPr/>
          </p:nvSpPr>
          <p:spPr bwMode="auto">
            <a:xfrm>
              <a:off x="521" y="799"/>
              <a:ext cx="1316" cy="1225"/>
            </a:xfrm>
            <a:prstGeom prst="rect">
              <a:avLst/>
            </a:prstGeom>
            <a:solidFill>
              <a:srgbClr val="FF9900"/>
            </a:soli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b="1">
                  <a:solidFill>
                    <a:schemeClr val="folHlink"/>
                  </a:solidFill>
                  <a:effectLst>
                    <a:outerShdw blurRad="38100" dist="38100" dir="2700000" algn="tl">
                      <a:srgbClr val="000000"/>
                    </a:outerShdw>
                  </a:effectLst>
                  <a:ea typeface="宋体" pitchFamily="2" charset="-122"/>
                </a:rPr>
                <a:t>信息传递方面</a:t>
              </a:r>
            </a:p>
          </p:txBody>
        </p:sp>
        <p:sp>
          <p:nvSpPr>
            <p:cNvPr id="5127" name="Rectangle 13"/>
            <p:cNvSpPr>
              <a:spLocks noChangeArrowheads="1"/>
            </p:cNvSpPr>
            <p:nvPr/>
          </p:nvSpPr>
          <p:spPr bwMode="auto">
            <a:xfrm>
              <a:off x="521" y="2024"/>
              <a:ext cx="1316" cy="1724"/>
            </a:xfrm>
            <a:prstGeom prst="rect">
              <a:avLst/>
            </a:prstGeom>
            <a:solidFill>
              <a:srgbClr val="C0C0C0"/>
            </a:soli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rPr>
                <a:t>监听者；</a:t>
              </a:r>
            </a:p>
            <a:p>
              <a:r>
                <a:rPr lang="zh-CN" altLang="en-US" b="1">
                  <a:solidFill>
                    <a:srgbClr val="FF0000"/>
                  </a:solidFill>
                </a:rPr>
                <a:t>传播者 ；</a:t>
              </a:r>
            </a:p>
            <a:p>
              <a:r>
                <a:rPr lang="zh-CN" altLang="en-US" b="1">
                  <a:solidFill>
                    <a:srgbClr val="FF0000"/>
                  </a:solidFill>
                </a:rPr>
                <a:t>发言人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3826" name="Rectangle 2"/>
          <p:cNvSpPr>
            <a:spLocks noGrp="1" noChangeArrowheads="1"/>
          </p:cNvSpPr>
          <p:nvPr>
            <p:ph type="body" idx="4294967295"/>
          </p:nvPr>
        </p:nvSpPr>
        <p:spPr>
          <a:xfrm>
            <a:off x="179388" y="1341438"/>
            <a:ext cx="8785225" cy="4114800"/>
          </a:xfrm>
        </p:spPr>
        <p:txBody>
          <a:bodyPr/>
          <a:lstStyle/>
          <a:p>
            <a:pPr>
              <a:buFontTx/>
              <a:buNone/>
              <a:defRPr/>
            </a:pPr>
            <a:r>
              <a:rPr lang="zh-CN" altLang="en-US" sz="2800">
                <a:effectLst>
                  <a:outerShdw blurRad="38100" dist="38100" dir="2700000" algn="tl">
                    <a:srgbClr val="C0C0C0"/>
                  </a:outerShdw>
                </a:effectLst>
              </a:rPr>
              <a:t>明茨伯格的管理角色理论</a:t>
            </a:r>
            <a:br>
              <a:rPr lang="zh-CN" altLang="en-US" sz="2800">
                <a:effectLst>
                  <a:outerShdw blurRad="38100" dist="38100" dir="2700000" algn="tl">
                    <a:srgbClr val="C0C0C0"/>
                  </a:outerShdw>
                </a:effectLst>
              </a:rPr>
            </a:br>
            <a:r>
              <a:rPr lang="zh-CN" altLang="en-US" sz="1800">
                <a:effectLst>
                  <a:outerShdw blurRad="38100" dist="38100" dir="2700000" algn="tl">
                    <a:srgbClr val="C0C0C0"/>
                  </a:outerShdw>
                </a:effectLst>
              </a:rPr>
              <a:t>人际关系角色</a:t>
            </a:r>
            <a:br>
              <a:rPr lang="zh-CN" altLang="en-US" sz="1800">
                <a:effectLst>
                  <a:outerShdw blurRad="38100" dist="38100" dir="2700000" algn="tl">
                    <a:srgbClr val="C0C0C0"/>
                  </a:outerShdw>
                </a:effectLst>
              </a:rPr>
            </a:br>
            <a:r>
              <a:rPr lang="en-US" altLang="zh-CN" sz="1800">
                <a:effectLst>
                  <a:outerShdw blurRad="38100" dist="38100" dir="2700000" algn="tl">
                    <a:srgbClr val="C0C0C0"/>
                  </a:outerShdw>
                </a:effectLst>
              </a:rPr>
              <a:t>1.</a:t>
            </a:r>
            <a:r>
              <a:rPr lang="zh-CN" altLang="en-US" sz="1800">
                <a:effectLst>
                  <a:outerShdw blurRad="38100" dist="38100" dir="2700000" algn="tl">
                    <a:srgbClr val="C0C0C0"/>
                  </a:outerShdw>
                </a:effectLst>
              </a:rPr>
              <a:t>挂名首脑：象征性首脑；必须履行许多法律性和社会性的例行义务。</a:t>
            </a:r>
            <a:endParaRPr lang="en-US" altLang="zh-CN" sz="1800">
              <a:effectLst>
                <a:outerShdw blurRad="38100" dist="38100" dir="2700000" algn="tl">
                  <a:srgbClr val="C0C0C0"/>
                </a:outerShdw>
              </a:effectLst>
            </a:endParaRPr>
          </a:p>
          <a:p>
            <a:pPr>
              <a:buFontTx/>
              <a:buNone/>
              <a:defRPr/>
            </a:pPr>
            <a:r>
              <a:rPr lang="en-US" altLang="zh-CN" sz="1800">
                <a:effectLst>
                  <a:outerShdw blurRad="38100" dist="38100" dir="2700000" algn="tl">
                    <a:srgbClr val="C0C0C0"/>
                  </a:outerShdw>
                </a:effectLst>
              </a:rPr>
              <a:t>      </a:t>
            </a:r>
            <a:r>
              <a:rPr lang="zh-CN" altLang="en-US" sz="1800">
                <a:effectLst>
                  <a:outerShdw blurRad="38100" dist="38100" dir="2700000" algn="tl">
                    <a:srgbClr val="C0C0C0"/>
                  </a:outerShdw>
                </a:effectLst>
              </a:rPr>
              <a:t>也称代表人。</a:t>
            </a:r>
            <a:br>
              <a:rPr lang="zh-CN" altLang="en-US" sz="1800">
                <a:effectLst>
                  <a:outerShdw blurRad="38100" dist="38100" dir="2700000" algn="tl">
                    <a:srgbClr val="C0C0C0"/>
                  </a:outerShdw>
                </a:effectLst>
              </a:rPr>
            </a:br>
            <a:r>
              <a:rPr lang="zh-CN" altLang="en-US" sz="1800">
                <a:effectLst>
                  <a:outerShdw blurRad="38100" dist="38100" dir="2700000" algn="tl">
                    <a:srgbClr val="C0C0C0"/>
                  </a:outerShdw>
                </a:effectLst>
              </a:rPr>
              <a:t>特征活动</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迎接来访者；签署法律文件。</a:t>
            </a:r>
            <a:br>
              <a:rPr lang="zh-CN" altLang="en-US" sz="1800">
                <a:effectLst>
                  <a:outerShdw blurRad="38100" dist="38100" dir="2700000" algn="tl">
                    <a:srgbClr val="C0C0C0"/>
                  </a:outerShdw>
                </a:effectLst>
              </a:rPr>
            </a:br>
            <a:r>
              <a:rPr lang="en-US" altLang="zh-CN" sz="1800">
                <a:effectLst>
                  <a:outerShdw blurRad="38100" dist="38100" dir="2700000" algn="tl">
                    <a:srgbClr val="C0C0C0"/>
                  </a:outerShdw>
                </a:effectLst>
              </a:rPr>
              <a:t>2.</a:t>
            </a:r>
            <a:r>
              <a:rPr lang="zh-CN" altLang="en-US" sz="1800">
                <a:effectLst>
                  <a:outerShdw blurRad="38100" dist="38100" dir="2700000" algn="tl">
                    <a:srgbClr val="C0C0C0"/>
                  </a:outerShdw>
                </a:effectLst>
              </a:rPr>
              <a:t>领导者：负责激励下属；负责人员配备、培训以及有关的职责。</a:t>
            </a:r>
            <a:br>
              <a:rPr lang="zh-CN" altLang="en-US" sz="1800">
                <a:effectLst>
                  <a:outerShdw blurRad="38100" dist="38100" dir="2700000" algn="tl">
                    <a:srgbClr val="C0C0C0"/>
                  </a:outerShdw>
                </a:effectLst>
              </a:rPr>
            </a:br>
            <a:r>
              <a:rPr lang="zh-CN" altLang="en-US" sz="1800">
                <a:effectLst>
                  <a:outerShdw blurRad="38100" dist="38100" dir="2700000" algn="tl">
                    <a:srgbClr val="C0C0C0"/>
                  </a:outerShdw>
                </a:effectLst>
              </a:rPr>
              <a:t>特征活动</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实际上从事所有的有下级参与的活动。</a:t>
            </a:r>
            <a:br>
              <a:rPr lang="zh-CN" altLang="en-US" sz="1800">
                <a:effectLst>
                  <a:outerShdw blurRad="38100" dist="38100" dir="2700000" algn="tl">
                    <a:srgbClr val="C0C0C0"/>
                  </a:outerShdw>
                </a:effectLst>
              </a:rPr>
            </a:br>
            <a:r>
              <a:rPr lang="en-US" altLang="zh-CN" sz="1800">
                <a:effectLst>
                  <a:outerShdw blurRad="38100" dist="38100" dir="2700000" algn="tl">
                    <a:srgbClr val="C0C0C0"/>
                  </a:outerShdw>
                </a:effectLst>
              </a:rPr>
              <a:t>3.</a:t>
            </a:r>
            <a:r>
              <a:rPr lang="zh-CN" altLang="en-US" sz="1800">
                <a:effectLst>
                  <a:outerShdw blurRad="38100" dist="38100" dir="2700000" algn="tl">
                    <a:srgbClr val="C0C0C0"/>
                  </a:outerShdw>
                </a:effectLst>
              </a:rPr>
              <a:t>联络者：维护自行发展起来的外部关系和消息来源，从中得到帮助和信息。</a:t>
            </a:r>
            <a:br>
              <a:rPr lang="zh-CN" altLang="en-US" sz="1800">
                <a:effectLst>
                  <a:outerShdw blurRad="38100" dist="38100" dir="2700000" algn="tl">
                    <a:srgbClr val="C0C0C0"/>
                  </a:outerShdw>
                </a:effectLst>
              </a:rPr>
            </a:br>
            <a:r>
              <a:rPr lang="zh-CN" altLang="en-US" sz="1800">
                <a:effectLst>
                  <a:outerShdw blurRad="38100" dist="38100" dir="2700000" algn="tl">
                    <a:srgbClr val="C0C0C0"/>
                  </a:outerShdw>
                </a:effectLst>
              </a:rPr>
              <a:t>特征活动</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发感谢信；从事外部委员会的工作；从事其他有外部人员参与的活动。 	</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5874" name="Rectangle 2"/>
          <p:cNvSpPr>
            <a:spLocks noGrp="1" noChangeArrowheads="1"/>
          </p:cNvSpPr>
          <p:nvPr>
            <p:ph type="body" idx="4294967295"/>
          </p:nvPr>
        </p:nvSpPr>
        <p:spPr>
          <a:xfrm>
            <a:off x="457200" y="404813"/>
            <a:ext cx="8229600" cy="4395787"/>
          </a:xfrm>
        </p:spPr>
        <p:txBody>
          <a:bodyPr/>
          <a:lstStyle/>
          <a:p>
            <a:pPr>
              <a:buFontTx/>
              <a:buNone/>
              <a:defRPr/>
            </a:pPr>
            <a:r>
              <a:rPr lang="zh-CN" altLang="en-US" sz="2800">
                <a:effectLst>
                  <a:outerShdw blurRad="38100" dist="38100" dir="2700000" algn="tl">
                    <a:srgbClr val="C0C0C0"/>
                  </a:outerShdw>
                </a:effectLst>
              </a:rPr>
              <a:t>信息传递角色</a:t>
            </a:r>
          </a:p>
          <a:p>
            <a:pPr>
              <a:buFontTx/>
              <a:buNone/>
              <a:defRPr/>
            </a:pPr>
            <a:r>
              <a:rPr lang="zh-CN" altLang="en-US" sz="2800">
                <a:effectLst>
                  <a:outerShdw blurRad="38100" dist="38100" dir="2700000" algn="tl">
                    <a:srgbClr val="C0C0C0"/>
                  </a:outerShdw>
                </a:effectLst>
              </a:rPr>
              <a:t>　</a:t>
            </a:r>
            <a:r>
              <a:rPr lang="en-US" altLang="zh-CN" sz="2000">
                <a:effectLst>
                  <a:outerShdw blurRad="38100" dist="38100" dir="2700000" algn="tl">
                    <a:srgbClr val="C0C0C0"/>
                  </a:outerShdw>
                </a:effectLst>
              </a:rPr>
              <a:t>4.</a:t>
            </a:r>
            <a:r>
              <a:rPr lang="zh-CN" altLang="en-US" sz="2000">
                <a:effectLst>
                  <a:outerShdw blurRad="38100" dist="38100" dir="2700000" algn="tl">
                    <a:srgbClr val="C0C0C0"/>
                  </a:outerShdw>
                </a:effectLst>
              </a:rPr>
              <a:t>监听者：寻求和获取各种内部和外部的信息，以便透彻地理解组织与环境。也称监督者。</a:t>
            </a:r>
            <a:br>
              <a:rPr lang="zh-CN" altLang="en-US" sz="2000">
                <a:effectLst>
                  <a:outerShdw blurRad="38100" dist="38100" dir="2700000" algn="tl">
                    <a:srgbClr val="C0C0C0"/>
                  </a:outerShdw>
                </a:effectLst>
              </a:rPr>
            </a:br>
            <a:r>
              <a:rPr lang="zh-CN" altLang="en-US" sz="2000">
                <a:effectLst>
                  <a:outerShdw blurRad="38100" dist="38100" dir="2700000" algn="tl">
                    <a:srgbClr val="C0C0C0"/>
                  </a:outerShdw>
                </a:effectLst>
              </a:rPr>
              <a:t>特征活动</a:t>
            </a:r>
            <a:r>
              <a:rPr lang="en-US" altLang="zh-CN" sz="2000">
                <a:effectLst>
                  <a:outerShdw blurRad="38100" dist="38100" dir="2700000" algn="tl">
                    <a:srgbClr val="C0C0C0"/>
                  </a:outerShdw>
                </a:effectLst>
              </a:rPr>
              <a:t>--</a:t>
            </a:r>
            <a:r>
              <a:rPr lang="zh-CN" altLang="en-US" sz="2000">
                <a:effectLst>
                  <a:outerShdw blurRad="38100" dist="38100" dir="2700000" algn="tl">
                    <a:srgbClr val="C0C0C0"/>
                  </a:outerShdw>
                </a:effectLst>
              </a:rPr>
              <a:t>阅读期刊和报告；与有关人员保持私人接触。</a:t>
            </a:r>
            <a:br>
              <a:rPr lang="zh-CN" altLang="en-US" sz="2000">
                <a:effectLst>
                  <a:outerShdw blurRad="38100" dist="38100" dir="2700000" algn="tl">
                    <a:srgbClr val="C0C0C0"/>
                  </a:outerShdw>
                </a:effectLst>
              </a:rPr>
            </a:br>
            <a:r>
              <a:rPr lang="en-US" altLang="zh-CN" sz="2000">
                <a:effectLst>
                  <a:outerShdw blurRad="38100" dist="38100" dir="2700000" algn="tl">
                    <a:srgbClr val="C0C0C0"/>
                  </a:outerShdw>
                </a:effectLst>
              </a:rPr>
              <a:t>5.</a:t>
            </a:r>
            <a:r>
              <a:rPr lang="zh-CN" altLang="en-US" sz="2000">
                <a:effectLst>
                  <a:outerShdw blurRad="38100" dist="38100" dir="2700000" algn="tl">
                    <a:srgbClr val="C0C0C0"/>
                  </a:outerShdw>
                </a:effectLst>
              </a:rPr>
              <a:t>传播者：将从外部人员和下级那里获取的信息传递给组织的其他成员。</a:t>
            </a:r>
            <a:br>
              <a:rPr lang="zh-CN" altLang="en-US" sz="2000">
                <a:effectLst>
                  <a:outerShdw blurRad="38100" dist="38100" dir="2700000" algn="tl">
                    <a:srgbClr val="C0C0C0"/>
                  </a:outerShdw>
                </a:effectLst>
              </a:rPr>
            </a:br>
            <a:r>
              <a:rPr lang="zh-CN" altLang="en-US" sz="2000">
                <a:effectLst>
                  <a:outerShdw blurRad="38100" dist="38100" dir="2700000" algn="tl">
                    <a:srgbClr val="C0C0C0"/>
                  </a:outerShdw>
                </a:effectLst>
              </a:rPr>
              <a:t>特征活动</a:t>
            </a:r>
            <a:r>
              <a:rPr lang="en-US" altLang="zh-CN" sz="2000">
                <a:effectLst>
                  <a:outerShdw blurRad="38100" dist="38100" dir="2700000" algn="tl">
                    <a:srgbClr val="C0C0C0"/>
                  </a:outerShdw>
                </a:effectLst>
              </a:rPr>
              <a:t>--</a:t>
            </a:r>
            <a:r>
              <a:rPr lang="zh-CN" altLang="en-US" sz="2000">
                <a:effectLst>
                  <a:outerShdw blurRad="38100" dist="38100" dir="2700000" algn="tl">
                    <a:srgbClr val="C0C0C0"/>
                  </a:outerShdw>
                </a:effectLst>
              </a:rPr>
              <a:t>举行信息交流会；用打电话的方式转达信息。</a:t>
            </a:r>
            <a:br>
              <a:rPr lang="zh-CN" altLang="en-US" sz="2000">
                <a:effectLst>
                  <a:outerShdw blurRad="38100" dist="38100" dir="2700000" algn="tl">
                    <a:srgbClr val="C0C0C0"/>
                  </a:outerShdw>
                </a:effectLst>
              </a:rPr>
            </a:br>
            <a:r>
              <a:rPr lang="en-US" altLang="zh-CN" sz="2000">
                <a:effectLst>
                  <a:outerShdw blurRad="38100" dist="38100" dir="2700000" algn="tl">
                    <a:srgbClr val="C0C0C0"/>
                  </a:outerShdw>
                </a:effectLst>
              </a:rPr>
              <a:t>6.</a:t>
            </a:r>
            <a:r>
              <a:rPr lang="zh-CN" altLang="en-US" sz="2000">
                <a:effectLst>
                  <a:outerShdw blurRad="38100" dist="38100" dir="2700000" algn="tl">
                    <a:srgbClr val="C0C0C0"/>
                  </a:outerShdw>
                </a:effectLst>
              </a:rPr>
              <a:t>发言人：向外界发布组织的计划、政策、行动、结果等。</a:t>
            </a:r>
            <a:br>
              <a:rPr lang="zh-CN" altLang="en-US" sz="2000">
                <a:effectLst>
                  <a:outerShdw blurRad="38100" dist="38100" dir="2700000" algn="tl">
                    <a:srgbClr val="C0C0C0"/>
                  </a:outerShdw>
                </a:effectLst>
              </a:rPr>
            </a:br>
            <a:r>
              <a:rPr lang="zh-CN" altLang="en-US" sz="2000">
                <a:effectLst>
                  <a:outerShdw blurRad="38100" dist="38100" dir="2700000" algn="tl">
                    <a:srgbClr val="C0C0C0"/>
                  </a:outerShdw>
                </a:effectLst>
              </a:rPr>
              <a:t>特征活动</a:t>
            </a:r>
            <a:r>
              <a:rPr lang="en-US" altLang="zh-CN" sz="2000">
                <a:effectLst>
                  <a:outerShdw blurRad="38100" dist="38100" dir="2700000" algn="tl">
                    <a:srgbClr val="C0C0C0"/>
                  </a:outerShdw>
                </a:effectLst>
              </a:rPr>
              <a:t>--</a:t>
            </a:r>
            <a:r>
              <a:rPr lang="zh-CN" altLang="en-US" sz="2000">
                <a:effectLst>
                  <a:outerShdw blurRad="38100" dist="38100" dir="2700000" algn="tl">
                    <a:srgbClr val="C0C0C0"/>
                  </a:outerShdw>
                </a:effectLst>
              </a:rPr>
              <a:t>召开董事会；向媒体发布信息。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22" name="Rectangle 2"/>
          <p:cNvSpPr>
            <a:spLocks noGrp="1" noChangeArrowheads="1"/>
          </p:cNvSpPr>
          <p:nvPr>
            <p:ph type="body" idx="4294967295"/>
          </p:nvPr>
        </p:nvSpPr>
        <p:spPr>
          <a:xfrm>
            <a:off x="539750" y="620713"/>
            <a:ext cx="8353425" cy="3794125"/>
          </a:xfrm>
        </p:spPr>
        <p:txBody>
          <a:bodyPr>
            <a:normAutofit fontScale="77500" lnSpcReduction="20000"/>
          </a:bodyPr>
          <a:lstStyle/>
          <a:p>
            <a:pPr>
              <a:buFontTx/>
              <a:buNone/>
              <a:defRPr/>
            </a:pPr>
            <a:r>
              <a:rPr lang="zh-CN" altLang="en-US" sz="2800">
                <a:effectLst>
                  <a:outerShdw blurRad="38100" dist="38100" dir="2700000" algn="tl">
                    <a:srgbClr val="C0C0C0"/>
                  </a:outerShdw>
                </a:effectLst>
              </a:rPr>
              <a:t>决策制订角色</a:t>
            </a:r>
            <a:endParaRPr lang="en-US" altLang="zh-CN" sz="2800">
              <a:effectLst>
                <a:outerShdw blurRad="38100" dist="38100" dir="2700000" algn="tl">
                  <a:srgbClr val="C0C0C0"/>
                </a:outerShdw>
              </a:effectLst>
            </a:endParaRPr>
          </a:p>
          <a:p>
            <a:pPr>
              <a:lnSpc>
                <a:spcPct val="180000"/>
              </a:lnSpc>
              <a:buFontTx/>
              <a:buNone/>
              <a:defRPr/>
            </a:pPr>
            <a:br>
              <a:rPr lang="zh-CN" altLang="en-US" sz="2800">
                <a:effectLst>
                  <a:outerShdw blurRad="38100" dist="38100" dir="2700000" algn="tl">
                    <a:srgbClr val="C0C0C0"/>
                  </a:outerShdw>
                </a:effectLst>
              </a:rPr>
            </a:br>
            <a:r>
              <a:rPr lang="en-US" altLang="zh-CN" sz="1800">
                <a:effectLst>
                  <a:outerShdw blurRad="38100" dist="38100" dir="2700000" algn="tl">
                    <a:srgbClr val="C0C0C0"/>
                  </a:outerShdw>
                </a:effectLst>
              </a:rPr>
              <a:t>7.</a:t>
            </a:r>
            <a:r>
              <a:rPr lang="zh-CN" altLang="en-US" sz="1800">
                <a:effectLst>
                  <a:outerShdw blurRad="38100" dist="38100" dir="2700000" algn="tl">
                    <a:srgbClr val="C0C0C0"/>
                  </a:outerShdw>
                </a:effectLst>
              </a:rPr>
              <a:t>企业家：寻求组织和环境中的机会，制定“改进方案”以发起变革。</a:t>
            </a:r>
            <a:br>
              <a:rPr lang="zh-CN" altLang="en-US" sz="1800">
                <a:effectLst>
                  <a:outerShdw blurRad="38100" dist="38100" dir="2700000" algn="tl">
                    <a:srgbClr val="C0C0C0"/>
                  </a:outerShdw>
                </a:effectLst>
              </a:rPr>
            </a:br>
            <a:r>
              <a:rPr lang="zh-CN" altLang="en-US" sz="1800">
                <a:effectLst>
                  <a:outerShdw blurRad="38100" dist="38100" dir="2700000" algn="tl">
                    <a:srgbClr val="C0C0C0"/>
                  </a:outerShdw>
                </a:effectLst>
              </a:rPr>
              <a:t>特征活动</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组织战略制定和检查会议，以开发新项目。</a:t>
            </a:r>
            <a:br>
              <a:rPr lang="zh-CN" altLang="en-US" sz="1800">
                <a:effectLst>
                  <a:outerShdw blurRad="38100" dist="38100" dir="2700000" algn="tl">
                    <a:srgbClr val="C0C0C0"/>
                  </a:outerShdw>
                </a:effectLst>
              </a:rPr>
            </a:br>
            <a:r>
              <a:rPr lang="en-US" altLang="zh-CN" sz="1800">
                <a:effectLst>
                  <a:outerShdw blurRad="38100" dist="38100" dir="2700000" algn="tl">
                    <a:srgbClr val="C0C0C0"/>
                  </a:outerShdw>
                </a:effectLst>
              </a:rPr>
              <a:t>8.</a:t>
            </a:r>
            <a:r>
              <a:rPr lang="zh-CN" altLang="en-US" sz="1800">
                <a:effectLst>
                  <a:outerShdw blurRad="38100" dist="38100" dir="2700000" algn="tl">
                    <a:srgbClr val="C0C0C0"/>
                  </a:outerShdw>
                </a:effectLst>
              </a:rPr>
              <a:t>混乱驾驭者：当组织面临重点的、意外的混乱时，负责采取纠正行动。</a:t>
            </a:r>
            <a:br>
              <a:rPr lang="zh-CN" altLang="en-US" sz="1800">
                <a:effectLst>
                  <a:outerShdw blurRad="38100" dist="38100" dir="2700000" algn="tl">
                    <a:srgbClr val="C0C0C0"/>
                  </a:outerShdw>
                </a:effectLst>
              </a:rPr>
            </a:br>
            <a:r>
              <a:rPr lang="zh-CN" altLang="en-US" sz="1800">
                <a:effectLst>
                  <a:outerShdw blurRad="38100" dist="38100" dir="2700000" algn="tl">
                    <a:srgbClr val="C0C0C0"/>
                  </a:outerShdw>
                </a:effectLst>
              </a:rPr>
              <a:t>特征活动</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组织应当混乱和危机的战略制定和检查会议。</a:t>
            </a:r>
            <a:br>
              <a:rPr lang="zh-CN" altLang="en-US" sz="1800">
                <a:effectLst>
                  <a:outerShdw blurRad="38100" dist="38100" dir="2700000" algn="tl">
                    <a:srgbClr val="C0C0C0"/>
                  </a:outerShdw>
                </a:effectLst>
              </a:rPr>
            </a:br>
            <a:r>
              <a:rPr lang="en-US" altLang="zh-CN" sz="1800">
                <a:effectLst>
                  <a:outerShdw blurRad="38100" dist="38100" dir="2700000" algn="tl">
                    <a:srgbClr val="C0C0C0"/>
                  </a:outerShdw>
                </a:effectLst>
              </a:rPr>
              <a:t>9.</a:t>
            </a:r>
            <a:r>
              <a:rPr lang="zh-CN" altLang="en-US" sz="1800">
                <a:effectLst>
                  <a:outerShdw blurRad="38100" dist="38100" dir="2700000" algn="tl">
                    <a:srgbClr val="C0C0C0"/>
                  </a:outerShdw>
                </a:effectLst>
              </a:rPr>
              <a:t>资源分配者：负责分配组织的各种资源</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制定和批准所有有关的组织决策。</a:t>
            </a:r>
            <a:br>
              <a:rPr lang="zh-CN" altLang="en-US" sz="1800">
                <a:effectLst>
                  <a:outerShdw blurRad="38100" dist="38100" dir="2700000" algn="tl">
                    <a:srgbClr val="C0C0C0"/>
                  </a:outerShdw>
                </a:effectLst>
              </a:rPr>
            </a:br>
            <a:r>
              <a:rPr lang="zh-CN" altLang="en-US" sz="1800">
                <a:effectLst>
                  <a:outerShdw blurRad="38100" dist="38100" dir="2700000" algn="tl">
                    <a:srgbClr val="C0C0C0"/>
                  </a:outerShdw>
                </a:effectLst>
              </a:rPr>
              <a:t>特征活动</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调度、授权、开展预算活动、安排下级的工作。</a:t>
            </a:r>
            <a:br>
              <a:rPr lang="zh-CN" altLang="en-US" sz="1800">
                <a:effectLst>
                  <a:outerShdw blurRad="38100" dist="38100" dir="2700000" algn="tl">
                    <a:srgbClr val="C0C0C0"/>
                  </a:outerShdw>
                </a:effectLst>
              </a:rPr>
            </a:br>
            <a:r>
              <a:rPr lang="en-US" altLang="zh-CN" sz="1800">
                <a:effectLst>
                  <a:outerShdw blurRad="38100" dist="38100" dir="2700000" algn="tl">
                    <a:srgbClr val="C0C0C0"/>
                  </a:outerShdw>
                </a:effectLst>
              </a:rPr>
              <a:t>10.</a:t>
            </a:r>
            <a:r>
              <a:rPr lang="zh-CN" altLang="en-US" sz="1800">
                <a:effectLst>
                  <a:outerShdw blurRad="38100" dist="38100" dir="2700000" algn="tl">
                    <a:srgbClr val="C0C0C0"/>
                  </a:outerShdw>
                </a:effectLst>
              </a:rPr>
              <a:t>谈判者：在主要的谈判中作为组织的代表。</a:t>
            </a:r>
            <a:br>
              <a:rPr lang="zh-CN" altLang="en-US" sz="1800">
                <a:effectLst>
                  <a:outerShdw blurRad="38100" dist="38100" dir="2700000" algn="tl">
                    <a:srgbClr val="C0C0C0"/>
                  </a:outerShdw>
                </a:effectLst>
              </a:rPr>
            </a:br>
            <a:r>
              <a:rPr lang="zh-CN" altLang="en-US" sz="1800">
                <a:effectLst>
                  <a:outerShdw blurRad="38100" dist="38100" dir="2700000" algn="tl">
                    <a:srgbClr val="C0C0C0"/>
                  </a:outerShdw>
                </a:effectLst>
              </a:rPr>
              <a:t>特征活动</a:t>
            </a:r>
            <a:r>
              <a:rPr lang="en-US" altLang="zh-CN" sz="1800">
                <a:effectLst>
                  <a:outerShdw blurRad="38100" dist="38100" dir="2700000" algn="tl">
                    <a:srgbClr val="C0C0C0"/>
                  </a:outerShdw>
                </a:effectLst>
              </a:rPr>
              <a:t>--</a:t>
            </a:r>
            <a:r>
              <a:rPr lang="zh-CN" altLang="en-US" sz="1800">
                <a:effectLst>
                  <a:outerShdw blurRad="38100" dist="38100" dir="2700000" algn="tl">
                    <a:srgbClr val="C0C0C0"/>
                  </a:outerShdw>
                </a:effectLst>
              </a:rPr>
              <a:t>参加与工会的合同谈判。 </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9970" name="Rectangle 2"/>
          <p:cNvSpPr>
            <a:spLocks noGrp="1" noChangeArrowheads="1"/>
          </p:cNvSpPr>
          <p:nvPr>
            <p:ph type="body" idx="4294967295"/>
          </p:nvPr>
        </p:nvSpPr>
        <p:spPr>
          <a:xfrm>
            <a:off x="457200" y="1371600"/>
            <a:ext cx="8229600" cy="4114800"/>
          </a:xfrm>
        </p:spPr>
        <p:txBody>
          <a:bodyPr/>
          <a:lstStyle/>
          <a:p>
            <a:pPr>
              <a:buFontTx/>
              <a:buNone/>
              <a:defRPr/>
            </a:pPr>
            <a:r>
              <a:rPr lang="zh-CN" altLang="en-US" sz="2800">
                <a:effectLst>
                  <a:outerShdw blurRad="38100" dist="38100" dir="2700000" algn="tl">
                    <a:srgbClr val="C0C0C0"/>
                  </a:outerShdw>
                </a:effectLst>
              </a:rPr>
              <a:t>  管理者的角色的变动</a:t>
            </a:r>
          </a:p>
          <a:p>
            <a:pPr>
              <a:buFontTx/>
              <a:buNone/>
              <a:defRPr/>
            </a:pPr>
            <a:r>
              <a:rPr lang="zh-CN" altLang="en-US" sz="2800">
                <a:effectLst>
                  <a:outerShdw blurRad="38100" dist="38100" dir="2700000" algn="tl">
                    <a:srgbClr val="C0C0C0"/>
                  </a:outerShdw>
                </a:effectLst>
              </a:rPr>
              <a:t>	一般而言，管理者有十种角色，现实中由于组织的类型不同，组织内处于不同层次的管理者，其扮演这十种角色的侧重点是不同的，这就是管理者角色的变动。</a:t>
            </a:r>
          </a:p>
          <a:p>
            <a:pPr>
              <a:buFontTx/>
              <a:buNone/>
              <a:defRPr/>
            </a:pPr>
            <a:r>
              <a:rPr lang="zh-CN" altLang="en-US" sz="2800">
                <a:effectLst>
                  <a:outerShdw blurRad="38100" dist="38100" dir="2700000" algn="tl">
                    <a:srgbClr val="C0C0C0"/>
                  </a:outerShdw>
                </a:effectLst>
              </a:rPr>
              <a:t>	</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TextBox 1"/>
          <p:cNvSpPr txBox="1">
            <a:spLocks noChangeArrowheads="1"/>
          </p:cNvSpPr>
          <p:nvPr/>
        </p:nvSpPr>
        <p:spPr bwMode="auto">
          <a:xfrm>
            <a:off x="900113" y="549275"/>
            <a:ext cx="5416550" cy="460375"/>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rPr>
              <a:t>一个有效的领导者需要扮演那些角色？</a:t>
            </a:r>
          </a:p>
        </p:txBody>
      </p:sp>
      <p:pic>
        <p:nvPicPr>
          <p:cNvPr id="10243" name="图片 2" descr="99.png"/>
          <p:cNvPicPr>
            <a:picLocks noChangeAspect="1"/>
          </p:cNvPicPr>
          <p:nvPr/>
        </p:nvPicPr>
        <p:blipFill>
          <a:blip r:embed="rId2"/>
          <a:stretch>
            <a:fillRect/>
          </a:stretch>
        </p:blipFill>
        <p:spPr bwMode="auto">
          <a:xfrm>
            <a:off x="611188" y="1484313"/>
            <a:ext cx="8064500" cy="4105275"/>
          </a:xfrm>
          <a:prstGeom prst="rect">
            <a:avLst/>
          </a:prstGeom>
          <a:noFill/>
          <a:ln w="9525">
            <a:noFill/>
            <a:miter lim="800000"/>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https://d.book118.com/085242231341011124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FFFFFF"/>
      </a:folHlink>
    </a:clrScheme>
    <a:fontScheme name="Office">
      <a:majorFont>
        <a:latin typeface="Calibri"/>
        <a:ea typeface="宋体" charset="-122"/>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charset="-122"/>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19</Slides>
  <Notes>4</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宋体</vt:lpstr>
      <vt:lpstr>隶书</vt:lpstr>
      <vt:lpstr>Wingdings 3</vt:lpstr>
      <vt:lpstr>黑体</vt:lpstr>
      <vt:lpstr>Wingdings</vt:lpstr>
      <vt:lpstr>华文楷体</vt:lpstr>
      <vt:lpstr>华文行楷</vt:lpstr>
      <vt:lpstr>Office Theme</vt:lpstr>
      <vt:lpstr>第一章  管理与管理学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2024-09-29T10:06:01.644</cp:lastPrinted>
  <dcterms:created xsi:type="dcterms:W3CDTF">2024-09-29T02:06:01Z</dcterms:created>
  <dcterms:modified xsi:type="dcterms:W3CDTF">2024-09-29T02:06:03Z</dcterms:modified>
</cp:coreProperties>
</file>