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9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1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.xml" /><Relationship Id="rId3" Type="http://schemas.openxmlformats.org/officeDocument/2006/relationships/tags" Target="../tags/tag6.xml" /><Relationship Id="rId4" Type="http://schemas.openxmlformats.org/officeDocument/2006/relationships/tags" Target="../tags/tag7.xml" /><Relationship Id="rId5" Type="http://schemas.openxmlformats.org/officeDocument/2006/relationships/tags" Target="../tags/tag8.xml" /><Relationship Id="rId6" Type="http://schemas.openxmlformats.org/officeDocument/2006/relationships/tags" Target="../tags/tag9.xml" /><Relationship Id="rId7" Type="http://schemas.openxmlformats.org/officeDocument/2006/relationships/tags" Target="../tags/tag10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jpeg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tags" Target="../tags/tag50.xml" /><Relationship Id="rId7" Type="http://schemas.openxmlformats.org/officeDocument/2006/relationships/tags" Target="../tags/tag51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4B753-0492-4F9D-9101-362616FE3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A4128-2A59-4244-B84A-34CB7F613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CB749-DE12-445C-BC8C-3E61EF6BB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6D74FC-7187-4624-A059-277CF2D1B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CCC2D1-7EB1-4E70-8A11-C9AF9F399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807CAD-7755-42D4-B89C-664E9B9C8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1B8EBC-9071-4268-8615-21F2AF1B0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5EA146-2513-492F-AE55-1BDF2EE3D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1D2565-3DEB-41BA-AB27-E25246034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A7F85-3ED7-4B05-8EFB-2FF652570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FA473-87A1-4857-B508-DC01FE2D9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r="-36" b="27"/>
          <a:stretch>
            <a:fillRect/>
          </a:stretch>
        </p:blipFill>
        <p:spPr>
          <a:xfrm>
            <a:off x="0" y="-14831"/>
            <a:ext cx="12192000" cy="6872831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2162810"/>
            <a:ext cx="7202805" cy="1266190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1164371"/>
            <a:ext cx="10515600" cy="97200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署名占位符 10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838200" y="3435631"/>
            <a:ext cx="2743200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429"/>
            <a:ext cx="12192000" cy="6857142"/>
          </a:xfrm>
          <a:prstGeom prst="rect">
            <a:avLst/>
          </a:prstGeom>
        </p:spPr>
      </p:pic>
      <p:sp>
        <p:nvSpPr>
          <p:cNvPr id="104867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/>
        <p:txBody>
          <a:bodyPr/>
          <a:lstStyle>
            <a:lvl1pPr>
              <a:defRPr sz="1800">
                <a:solidFill>
                  <a:schemeClr val="lt1">
                    <a:lumMod val="100000"/>
                  </a:schemeClr>
                </a:solidFill>
              </a:defRPr>
            </a:lvl1pPr>
            <a:lvl2pPr>
              <a:defRPr sz="1600">
                <a:solidFill>
                  <a:schemeClr val="lt1">
                    <a:lumMod val="100000"/>
                  </a:schemeClr>
                </a:solidFill>
              </a:defRPr>
            </a:lvl2pPr>
            <a:lvl3pPr>
              <a:defRPr sz="1400">
                <a:solidFill>
                  <a:schemeClr val="lt1">
                    <a:lumMod val="100000"/>
                  </a:schemeClr>
                </a:solidFill>
              </a:defRPr>
            </a:lvl3pPr>
            <a:lvl4pPr>
              <a:defRPr sz="1200">
                <a:solidFill>
                  <a:schemeClr val="lt1">
                    <a:lumMod val="100000"/>
                  </a:schemeClr>
                </a:solidFill>
              </a:defRPr>
            </a:lvl4pPr>
            <a:lvl5pPr>
              <a:defRPr sz="1200">
                <a:solidFill>
                  <a:schemeClr val="lt1">
                    <a:lumMod val="100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" y="14287"/>
            <a:ext cx="12158662" cy="6843713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788" y="755699"/>
            <a:ext cx="2880000" cy="5563619"/>
          </a:xfrm>
        </p:spPr>
        <p:txBody>
          <a:bodyPr anchor="t">
            <a:normAutofit/>
          </a:bodyPr>
          <a:lstStyle>
            <a:lvl1pPr>
              <a:defRPr sz="4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r="-31" b="24"/>
          <a:stretch>
            <a:fillRect/>
          </a:stretch>
        </p:blipFill>
        <p:spPr>
          <a:xfrm>
            <a:off x="1" y="0"/>
            <a:ext cx="12191999" cy="684371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2047240" y="2228215"/>
            <a:ext cx="9144000" cy="1931670"/>
          </a:xfrm>
        </p:spPr>
        <p:txBody>
          <a:bodyPr anchor="t" anchorCtr="0">
            <a:normAutofit/>
          </a:bodyPr>
          <a:lstStyle>
            <a:lvl1pPr algn="r">
              <a:defRPr sz="40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2045335" y="803275"/>
            <a:ext cx="9144000" cy="1405890"/>
          </a:xfrm>
        </p:spPr>
        <p:txBody>
          <a:bodyPr tIns="0" rIns="0" bIns="0" anchor="b" anchorCtr="0">
            <a:noAutofit/>
          </a:bodyPr>
          <a:lstStyle>
            <a:lvl1pPr marL="0" indent="0" algn="r">
              <a:buNone/>
              <a:defRPr sz="8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 sz="1800">
                <a:solidFill>
                  <a:schemeClr val="lt1">
                    <a:lumMod val="100000"/>
                  </a:schemeClr>
                </a:solidFill>
              </a:defRPr>
            </a:lvl1pPr>
            <a:lvl2pPr>
              <a:defRPr sz="1600">
                <a:solidFill>
                  <a:schemeClr val="lt1">
                    <a:lumMod val="100000"/>
                  </a:schemeClr>
                </a:solidFill>
              </a:defRPr>
            </a:lvl2pPr>
            <a:lvl3pPr>
              <a:defRPr sz="1400">
                <a:solidFill>
                  <a:schemeClr val="lt1">
                    <a:lumMod val="100000"/>
                  </a:schemeClr>
                </a:solidFill>
              </a:defRPr>
            </a:lvl3pPr>
            <a:lvl4pPr>
              <a:defRPr sz="1200">
                <a:solidFill>
                  <a:schemeClr val="lt1">
                    <a:lumMod val="100000"/>
                  </a:schemeClr>
                </a:solidFill>
              </a:defRPr>
            </a:lvl4pPr>
            <a:lvl5pPr>
              <a:defRPr sz="1200">
                <a:solidFill>
                  <a:schemeClr val="lt1">
                    <a:lumMod val="100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 sz="1800">
                <a:solidFill>
                  <a:schemeClr val="lt1">
                    <a:lumMod val="100000"/>
                  </a:schemeClr>
                </a:solidFill>
              </a:defRPr>
            </a:lvl1pPr>
            <a:lvl2pPr>
              <a:defRPr sz="1600">
                <a:solidFill>
                  <a:schemeClr val="lt1">
                    <a:lumMod val="100000"/>
                  </a:schemeClr>
                </a:solidFill>
              </a:defRPr>
            </a:lvl2pPr>
            <a:lvl3pPr>
              <a:defRPr sz="1400">
                <a:solidFill>
                  <a:schemeClr val="lt1">
                    <a:lumMod val="100000"/>
                  </a:schemeClr>
                </a:solidFill>
              </a:defRPr>
            </a:lvl3pPr>
            <a:lvl4pPr>
              <a:defRPr sz="1200">
                <a:solidFill>
                  <a:schemeClr val="lt1">
                    <a:lumMod val="100000"/>
                  </a:schemeClr>
                </a:solidFill>
              </a:defRPr>
            </a:lvl4pPr>
            <a:lvl5pPr>
              <a:defRPr sz="1200">
                <a:solidFill>
                  <a:schemeClr val="lt1">
                    <a:lumMod val="100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 sz="1800">
                <a:solidFill>
                  <a:schemeClr val="lt1">
                    <a:lumMod val="100000"/>
                  </a:schemeClr>
                </a:solidFill>
              </a:defRPr>
            </a:lvl1pPr>
            <a:lvl2pPr>
              <a:defRPr sz="1600">
                <a:solidFill>
                  <a:schemeClr val="lt1">
                    <a:lumMod val="100000"/>
                  </a:schemeClr>
                </a:solidFill>
              </a:defRPr>
            </a:lvl2pPr>
            <a:lvl3pPr>
              <a:defRPr sz="1400">
                <a:solidFill>
                  <a:schemeClr val="lt1">
                    <a:lumMod val="100000"/>
                  </a:schemeClr>
                </a:solidFill>
              </a:defRPr>
            </a:lvl3pPr>
            <a:lvl4pPr>
              <a:defRPr sz="1200">
                <a:solidFill>
                  <a:schemeClr val="lt1">
                    <a:lumMod val="100000"/>
                  </a:schemeClr>
                </a:solidFill>
              </a:defRPr>
            </a:lvl4pPr>
            <a:lvl5pPr>
              <a:defRPr sz="1200">
                <a:solidFill>
                  <a:schemeClr val="lt1">
                    <a:lumMod val="100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 sz="1800">
                <a:solidFill>
                  <a:schemeClr val="lt1">
                    <a:lumMod val="100000"/>
                  </a:schemeClr>
                </a:solidFill>
              </a:defRPr>
            </a:lvl1pPr>
            <a:lvl2pPr>
              <a:defRPr sz="1600">
                <a:solidFill>
                  <a:schemeClr val="lt1">
                    <a:lumMod val="100000"/>
                  </a:schemeClr>
                </a:solidFill>
              </a:defRPr>
            </a:lvl2pPr>
            <a:lvl3pPr>
              <a:defRPr sz="1400">
                <a:solidFill>
                  <a:schemeClr val="lt1">
                    <a:lumMod val="100000"/>
                  </a:schemeClr>
                </a:solidFill>
              </a:defRPr>
            </a:lvl3pPr>
            <a:lvl4pPr>
              <a:defRPr sz="1200">
                <a:solidFill>
                  <a:schemeClr val="lt1">
                    <a:lumMod val="100000"/>
                  </a:schemeClr>
                </a:solidFill>
              </a:defRPr>
            </a:lvl4pPr>
            <a:lvl5pPr>
              <a:defRPr sz="1200">
                <a:solidFill>
                  <a:schemeClr val="lt1">
                    <a:lumMod val="100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>
            <a:lvl1pPr>
              <a:defRPr sz="1800">
                <a:solidFill>
                  <a:schemeClr val="lt1">
                    <a:lumMod val="100000"/>
                  </a:schemeClr>
                </a:solidFill>
              </a:defRPr>
            </a:lvl1pPr>
            <a:lvl2pPr>
              <a:defRPr sz="1600">
                <a:solidFill>
                  <a:schemeClr val="lt1">
                    <a:lumMod val="100000"/>
                  </a:schemeClr>
                </a:solidFill>
              </a:defRPr>
            </a:lvl2pPr>
            <a:lvl3pPr>
              <a:defRPr sz="1400">
                <a:solidFill>
                  <a:schemeClr val="lt1">
                    <a:lumMod val="100000"/>
                  </a:schemeClr>
                </a:solidFill>
              </a:defRPr>
            </a:lvl3pPr>
            <a:lvl4pPr>
              <a:defRPr sz="1200">
                <a:solidFill>
                  <a:schemeClr val="lt1">
                    <a:lumMod val="100000"/>
                  </a:schemeClr>
                </a:solidFill>
              </a:defRPr>
            </a:lvl4pPr>
            <a:lvl5pPr>
              <a:defRPr sz="1200">
                <a:solidFill>
                  <a:schemeClr val="lt1">
                    <a:lumMod val="100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>
            <a:lvl1pPr>
              <a:defRPr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104874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216451"/>
            <a:ext cx="10515000" cy="1800000"/>
          </a:xfrm>
        </p:spPr>
        <p:txBody>
          <a:bodyPr anchor="b"/>
          <a:lstStyle>
            <a:lvl1pPr algn="ctr">
              <a:lnSpc>
                <a:spcPct val="100000"/>
              </a:lnSpc>
              <a:defRPr sz="60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65" y="3380249"/>
            <a:ext cx="10514400" cy="898647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6.jpeg" /><Relationship Id="rId13" Type="http://schemas.openxmlformats.org/officeDocument/2006/relationships/tags" Target="../tags/tag52.xml" /><Relationship Id="rId14" Type="http://schemas.openxmlformats.org/officeDocument/2006/relationships/tags" Target="../tags/tag53.xml" /><Relationship Id="rId15" Type="http://schemas.openxmlformats.org/officeDocument/2006/relationships/tags" Target="../tags/tag54.xml" /><Relationship Id="rId16" Type="http://schemas.openxmlformats.org/officeDocument/2006/relationships/tags" Target="../tags/tag55.xml" /><Relationship Id="rId17" Type="http://schemas.openxmlformats.org/officeDocument/2006/relationships/tags" Target="../tags/tag56.xml" /><Relationship Id="rId18" Type="http://schemas.openxmlformats.org/officeDocument/2006/relationships/tags" Target="../tags/tag57.xml" /><Relationship Id="rId19" Type="http://schemas.openxmlformats.org/officeDocument/2006/relationships/tags" Target="../tags/tag58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34187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928" r:id="rId2"/>
    <p:sldLayoutId id="2147488929" r:id="rId3"/>
    <p:sldLayoutId id="2147488930" r:id="rId4"/>
    <p:sldLayoutId id="2147488931" r:id="rId5"/>
    <p:sldLayoutId id="2147488932" r:id="rId6"/>
    <p:sldLayoutId id="2147488933" r:id="rId7"/>
    <p:sldLayoutId id="2147488934" r:id="rId8"/>
    <p:sldLayoutId id="2147488935" r:id="rId9"/>
    <p:sldLayoutId id="2147488936" r:id="rId10"/>
    <p:sldLayoutId id="214748893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lt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4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9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1.xml" /><Relationship Id="rId11" Type="http://schemas.openxmlformats.org/officeDocument/2006/relationships/tags" Target="../tags/tag72.xml" /><Relationship Id="rId12" Type="http://schemas.openxmlformats.org/officeDocument/2006/relationships/tags" Target="../tags/tag73.xml" /><Relationship Id="rId13" Type="http://schemas.openxmlformats.org/officeDocument/2006/relationships/tags" Target="../tags/tag74.xml" /><Relationship Id="rId14" Type="http://schemas.openxmlformats.org/officeDocument/2006/relationships/tags" Target="../tags/tag75.xml" /><Relationship Id="rId15" Type="http://schemas.openxmlformats.org/officeDocument/2006/relationships/tags" Target="../tags/tag76.xml" /><Relationship Id="rId16" Type="http://schemas.openxmlformats.org/officeDocument/2006/relationships/tags" Target="../tags/tag77.xml" /><Relationship Id="rId17" Type="http://schemas.openxmlformats.org/officeDocument/2006/relationships/tags" Target="../tags/tag78.xml" /><Relationship Id="rId18" Type="http://schemas.openxmlformats.org/officeDocument/2006/relationships/tags" Target="../tags/tag79.xml" /><Relationship Id="rId19" Type="http://schemas.openxmlformats.org/officeDocument/2006/relationships/tags" Target="../tags/tag80.xml" /><Relationship Id="rId2" Type="http://schemas.openxmlformats.org/officeDocument/2006/relationships/tags" Target="../tags/tag63.xml" /><Relationship Id="rId20" Type="http://schemas.openxmlformats.org/officeDocument/2006/relationships/tags" Target="../tags/tag81.xml" /><Relationship Id="rId21" Type="http://schemas.openxmlformats.org/officeDocument/2006/relationships/tags" Target="../tags/tag82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4.xml" /><Relationship Id="rId11" Type="http://schemas.openxmlformats.org/officeDocument/2006/relationships/tags" Target="../tags/tag95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20" Type="http://schemas.openxmlformats.org/officeDocument/2006/relationships/tags" Target="../tags/tag202.xml" /><Relationship Id="rId21" Type="http://schemas.openxmlformats.org/officeDocument/2006/relationships/tags" Target="../tags/tag203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30014302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62810"/>
            <a:ext cx="7202805" cy="1266190"/>
          </a:xfrm>
        </p:spPr>
        <p:txBody>
          <a:bodyPr/>
          <a:lstStyle/>
          <a:p>
            <a:r>
              <a:rPr lang="zh-CN" altLang="en-US"/>
              <a:t>技术创新实验室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1164371"/>
            <a:ext cx="10515600" cy="972000"/>
          </a:xfrm>
        </p:spPr>
        <p:txBody>
          <a:bodyPr/>
          <a:lstStyle/>
          <a:p>
            <a:r>
              <a:rPr lang="zh-CN" altLang="en-US"/>
              <a:t>单击此处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38200" y="3435631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755699"/>
            <a:ext cx="2880000" cy="5563619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6" name="序号"/>
          <p:cNvSpPr txBox="1"/>
          <p:nvPr>
            <p:custDataLst>
              <p:tags r:id="rId3"/>
            </p:custDataLst>
          </p:nvPr>
        </p:nvSpPr>
        <p:spPr>
          <a:xfrm>
            <a:off x="4340225" y="1228090"/>
            <a:ext cx="1101725" cy="7029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0"/>
              </a:rPr>
              <a:t>01</a:t>
            </a:r>
            <a:endParaRPr lang="en-US" sz="40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0"/>
            </a:endParaRPr>
          </a:p>
        </p:txBody>
      </p:sp>
      <p:sp>
        <p:nvSpPr>
          <p:cNvPr id="1048768" name="项标题"/>
          <p:cNvSpPr txBox="1"/>
          <p:nvPr>
            <p:custDataLst>
              <p:tags r:id="rId4"/>
            </p:custDataLst>
          </p:nvPr>
        </p:nvSpPr>
        <p:spPr>
          <a:xfrm>
            <a:off x="6745605" y="1327150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实验室的定位与目标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0" name="Line 1"/>
          <p:cNvSpPr/>
          <p:nvPr>
            <p:custDataLst>
              <p:tags r:id="rId5"/>
            </p:custDataLst>
          </p:nvPr>
        </p:nvSpPr>
        <p:spPr>
          <a:xfrm>
            <a:off x="4688840" y="1931035"/>
            <a:ext cx="6265545" cy="635"/>
          </a:xfrm>
          <a:prstGeom prst="line">
            <a:avLst/>
          </a:prstGeom>
          <a:noFill/>
          <a:ln w="12700">
            <a:solidFill>
              <a:schemeClr val="tx1">
                <a:alpha val="7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2" name="序号"/>
          <p:cNvSpPr txBox="1"/>
          <p:nvPr>
            <p:custDataLst>
              <p:tags r:id="rId6"/>
            </p:custDataLst>
          </p:nvPr>
        </p:nvSpPr>
        <p:spPr>
          <a:xfrm>
            <a:off x="4340225" y="2100580"/>
            <a:ext cx="1101725" cy="7029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0"/>
              </a:rPr>
              <a:t>02</a:t>
            </a:r>
            <a:endParaRPr lang="en-US" sz="40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0"/>
            </a:endParaRPr>
          </a:p>
        </p:txBody>
      </p:sp>
      <p:sp>
        <p:nvSpPr>
          <p:cNvPr id="1048774" name="项标题"/>
          <p:cNvSpPr txBox="1"/>
          <p:nvPr>
            <p:custDataLst>
              <p:tags r:id="rId7"/>
            </p:custDataLst>
          </p:nvPr>
        </p:nvSpPr>
        <p:spPr>
          <a:xfrm>
            <a:off x="6745605" y="2199640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实验室的研究内容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Line 1"/>
          <p:cNvSpPr/>
          <p:nvPr>
            <p:custDataLst>
              <p:tags r:id="rId8"/>
            </p:custDataLst>
          </p:nvPr>
        </p:nvSpPr>
        <p:spPr>
          <a:xfrm>
            <a:off x="4688840" y="2803525"/>
            <a:ext cx="6265545" cy="635"/>
          </a:xfrm>
          <a:prstGeom prst="line">
            <a:avLst/>
          </a:prstGeom>
          <a:noFill/>
          <a:ln w="12700">
            <a:solidFill>
              <a:schemeClr val="tx1">
                <a:alpha val="7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序号"/>
          <p:cNvSpPr txBox="1"/>
          <p:nvPr>
            <p:custDataLst>
              <p:tags r:id="rId9"/>
            </p:custDataLst>
          </p:nvPr>
        </p:nvSpPr>
        <p:spPr>
          <a:xfrm>
            <a:off x="4340225" y="2973070"/>
            <a:ext cx="1101725" cy="7029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0"/>
              </a:rPr>
              <a:t>03</a:t>
            </a:r>
            <a:endParaRPr lang="en-US" sz="40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0"/>
            </a:endParaRPr>
          </a:p>
        </p:txBody>
      </p:sp>
      <p:sp>
        <p:nvSpPr>
          <p:cNvPr id="1048780" name="项标题"/>
          <p:cNvSpPr txBox="1"/>
          <p:nvPr>
            <p:custDataLst>
              <p:tags r:id="rId10"/>
            </p:custDataLst>
          </p:nvPr>
        </p:nvSpPr>
        <p:spPr>
          <a:xfrm>
            <a:off x="6745605" y="3072130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实验室的研究成果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2" name="Line 1"/>
          <p:cNvSpPr/>
          <p:nvPr>
            <p:custDataLst>
              <p:tags r:id="rId11"/>
            </p:custDataLst>
          </p:nvPr>
        </p:nvSpPr>
        <p:spPr>
          <a:xfrm>
            <a:off x="4688840" y="3676015"/>
            <a:ext cx="6265545" cy="635"/>
          </a:xfrm>
          <a:prstGeom prst="line">
            <a:avLst/>
          </a:prstGeom>
          <a:noFill/>
          <a:ln w="12700">
            <a:solidFill>
              <a:schemeClr val="tx1">
                <a:alpha val="7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12"/>
            </p:custDataLst>
          </p:nvPr>
        </p:nvSpPr>
        <p:spPr>
          <a:xfrm>
            <a:off x="4340225" y="3845560"/>
            <a:ext cx="1101725" cy="7029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0"/>
              </a:rPr>
              <a:t>04</a:t>
            </a:r>
            <a:endParaRPr lang="en-US" sz="40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0"/>
            </a:endParaRPr>
          </a:p>
        </p:txBody>
      </p:sp>
      <p:sp>
        <p:nvSpPr>
          <p:cNvPr id="1048786" name="项标题"/>
          <p:cNvSpPr txBox="1"/>
          <p:nvPr>
            <p:custDataLst>
              <p:tags r:id="rId13"/>
            </p:custDataLst>
          </p:nvPr>
        </p:nvSpPr>
        <p:spPr>
          <a:xfrm>
            <a:off x="6745605" y="3944620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实验室的团队与人才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Line 1"/>
          <p:cNvSpPr/>
          <p:nvPr>
            <p:custDataLst>
              <p:tags r:id="rId14"/>
            </p:custDataLst>
          </p:nvPr>
        </p:nvSpPr>
        <p:spPr>
          <a:xfrm>
            <a:off x="4688840" y="4548505"/>
            <a:ext cx="6265545" cy="635"/>
          </a:xfrm>
          <a:prstGeom prst="line">
            <a:avLst/>
          </a:prstGeom>
          <a:noFill/>
          <a:ln w="12700">
            <a:solidFill>
              <a:schemeClr val="tx1">
                <a:alpha val="7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4340225" y="4718050"/>
            <a:ext cx="1101725" cy="7029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0"/>
              </a:rPr>
              <a:t>05</a:t>
            </a:r>
            <a:endParaRPr lang="en-US" sz="40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0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745605" y="4817110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实验室的设施与条件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4" name="Line 1"/>
          <p:cNvSpPr/>
          <p:nvPr>
            <p:custDataLst>
              <p:tags r:id="rId17"/>
            </p:custDataLst>
          </p:nvPr>
        </p:nvSpPr>
        <p:spPr>
          <a:xfrm>
            <a:off x="4688840" y="5420995"/>
            <a:ext cx="6265545" cy="635"/>
          </a:xfrm>
          <a:prstGeom prst="line">
            <a:avLst/>
          </a:prstGeom>
          <a:noFill/>
          <a:ln w="12700">
            <a:solidFill>
              <a:schemeClr val="tx1">
                <a:alpha val="7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18"/>
            </p:custDataLst>
          </p:nvPr>
        </p:nvSpPr>
        <p:spPr>
          <a:xfrm>
            <a:off x="4340225" y="5590540"/>
            <a:ext cx="1101725" cy="7029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0"/>
              </a:rPr>
              <a:t>06</a:t>
            </a:r>
            <a:endParaRPr lang="en-US" sz="40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0"/>
            </a:endParaRPr>
          </a:p>
        </p:txBody>
      </p:sp>
      <p:sp>
        <p:nvSpPr>
          <p:cNvPr id="1048798" name="项标题"/>
          <p:cNvSpPr txBox="1"/>
          <p:nvPr>
            <p:custDataLst>
              <p:tags r:id="rId19"/>
            </p:custDataLst>
          </p:nvPr>
        </p:nvSpPr>
        <p:spPr>
          <a:xfrm>
            <a:off x="6745605" y="5689600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实验室的发展规划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Line 1"/>
          <p:cNvSpPr/>
          <p:nvPr>
            <p:custDataLst>
              <p:tags r:id="rId20"/>
            </p:custDataLst>
          </p:nvPr>
        </p:nvSpPr>
        <p:spPr>
          <a:xfrm>
            <a:off x="4688840" y="6293485"/>
            <a:ext cx="6265545" cy="635"/>
          </a:xfrm>
          <a:prstGeom prst="line">
            <a:avLst/>
          </a:prstGeom>
          <a:noFill/>
          <a:ln w="12700">
            <a:solidFill>
              <a:schemeClr val="tx1">
                <a:alpha val="7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47240" y="2228215"/>
            <a:ext cx="9144000" cy="1931670"/>
          </a:xfrm>
        </p:spPr>
        <p:txBody>
          <a:bodyPr/>
          <a:lstStyle/>
          <a:p>
            <a:r>
              <a:rPr lang="zh-CN" altLang="en-US"/>
              <a:t>实验室的定位与目标</a:t>
            </a:r>
            <a:endParaRPr lang="zh-CN" altLang="en-US"/>
          </a:p>
        </p:txBody>
      </p:sp>
      <p:sp>
        <p:nvSpPr>
          <p:cNvPr id="10488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45335" y="803275"/>
            <a:ext cx="9144000" cy="140589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实验室的定位</a:t>
            </a:r>
            <a:endParaRPr lang="zh-CN" altLang="en-US"/>
          </a:p>
        </p:txBody>
      </p:sp>
      <p:sp>
        <p:nvSpPr>
          <p:cNvPr id="104884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4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4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5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5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6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培养创新人才和团队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6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推动科技成果转化和产业化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6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定位为技术创新和研发中心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6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致力于解决行业技术难题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实验室的目标</a:t>
            </a:r>
            <a:endParaRPr lang="zh-CN" altLang="en-US"/>
          </a:p>
        </p:txBody>
      </p:sp>
      <p:sp>
        <p:nvSpPr>
          <p:cNvPr id="104890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促进产学研合作，为企业提供技术支持和服务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培养创新人才，提高学生的实践能力和综合素质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开展前沿技术研究，推动科技创新和成果转化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建设高水平实验室，提升学校的科研实力和影响力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实验室的研究领域</a:t>
            </a:r>
            <a:endParaRPr lang="zh-CN" altLang="en-US"/>
          </a:p>
        </p:txBody>
      </p:sp>
      <p:sp>
        <p:nvSpPr>
          <p:cNvPr id="1048968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人工智能与机器学习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  <p:sp>
        <p:nvSpPr>
          <p:cNvPr id="1048974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物联网与传感器技术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  <p:sp>
        <p:nvSpPr>
          <p:cNvPr id="1048980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生物技术与生命科学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  <p:sp>
        <p:nvSpPr>
          <p:cNvPr id="1048986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新能源与新材料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47240" y="2228215"/>
            <a:ext cx="9144000" cy="1931670"/>
          </a:xfrm>
        </p:spPr>
        <p:txBody>
          <a:bodyPr/>
          <a:lstStyle/>
          <a:p>
            <a:r>
              <a:rPr lang="zh-CN" altLang="en-US"/>
              <a:t>实验室的研究内容</a:t>
            </a:r>
            <a:endParaRPr lang="zh-CN" altLang="en-US"/>
          </a:p>
        </p:txBody>
      </p:sp>
      <p:sp>
        <p:nvSpPr>
          <p:cNvPr id="10490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45335" y="803275"/>
            <a:ext cx="9144000" cy="140589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基础研究</a:t>
            </a:r>
            <a:endParaRPr lang="zh-CN" altLang="en-US"/>
          </a:p>
        </p:txBody>
      </p:sp>
      <p:sp>
        <p:nvSpPr>
          <p:cNvPr id="104905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实验室致力于探索新的科学原理和技术原理，为应用研究和产品开发提供理论支持。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实验室开展对基础学科的研究，如物理学、化学、生物学等，以推动科学技术的发展。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实验室进行实验设计和数据分析，以验证科学假设和发现新的科学规律。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实验室与高校、科研机构和企业合作，共同推进基础研究领域的创新和进步。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应用研究</a:t>
            </a:r>
            <a:endParaRPr lang="zh-CN" altLang="en-US"/>
          </a:p>
        </p:txBody>
      </p:sp>
      <p:sp>
        <p:nvSpPr>
          <p:cNvPr id="104909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实验室致力于将最新的科技成果应用于实际生产中，提高生产效率和产品质量。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研究内容包括对现有生产工艺的改进和优化，以及开发新的生产技术和设备。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实验室与各大企业和机构合作，共同推进科技成果的产业化进程。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应用研究的目标是解决实际生产中的问题，提高企业的竞争力和经济效益。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创新研究</a:t>
            </a:r>
            <a:endParaRPr lang="zh-CN" altLang="en-US"/>
          </a:p>
        </p:txBody>
      </p:sp>
      <p:sp>
        <p:nvSpPr>
          <p:cNvPr id="104913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人工智能与机器学习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14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区块链技术与应用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14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生物技术与基因编辑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15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物联网与智能制造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跨学科研究</a:t>
            </a:r>
            <a:endParaRPr lang="zh-CN" altLang="en-US"/>
          </a:p>
        </p:txBody>
      </p:sp>
      <p:sp>
        <p:nvSpPr>
          <p:cNvPr id="104919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9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实验室致力于将不同学科的知识和技能结合起来，以解决复杂的技术问题。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研究团队由来自不同领域的专家和学者组成，他们共同合作，开展跨学科的研究项目。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实验室强调跨学科的交流与合作，促进不同学科之间的知识共享和整合。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通过跨学科研究，实验室旨在培养具有综合素质和创新能力的人才，推动科学技术的发展。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47240" y="2228215"/>
            <a:ext cx="9144000" cy="1931670"/>
          </a:xfrm>
        </p:spPr>
        <p:txBody>
          <a:bodyPr/>
          <a:lstStyle/>
          <a:p>
            <a:r>
              <a:rPr lang="zh-CN" altLang="en-US"/>
              <a:t>实验室的研究成果</a:t>
            </a:r>
            <a:endParaRPr lang="zh-CN" altLang="en-US"/>
          </a:p>
        </p:txBody>
      </p:sp>
      <p:sp>
        <p:nvSpPr>
          <p:cNvPr id="10492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45335" y="803275"/>
            <a:ext cx="9144000" cy="140589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发表的论文和专利</a:t>
            </a:r>
            <a:endParaRPr lang="zh-CN" altLang="en-US"/>
          </a:p>
        </p:txBody>
      </p:sp>
      <p:sp>
        <p:nvSpPr>
          <p:cNvPr id="104927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论文质量：被引用次数达到Y次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论文数量：已发表论文X篇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专利数量：已获得专利Z项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专利价值：部分专利已被企业应用于实际生产中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获得奖项和荣誉</a:t>
            </a:r>
            <a:endParaRPr lang="zh-CN" altLang="en-US"/>
          </a:p>
        </p:txBody>
      </p:sp>
      <p:sp>
        <p:nvSpPr>
          <p:cNvPr id="104932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实验室成员获得国家科技进步奖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3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实验室研究成果被授予发明专利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3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实验室项目被评为省部级重点实验室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4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实验室主任获得国家级优秀科技人才称号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技术转移和产业化</a:t>
            </a:r>
            <a:endParaRPr lang="zh-CN" altLang="en-US"/>
          </a:p>
        </p:txBody>
      </p:sp>
      <p:sp>
        <p:nvSpPr>
          <p:cNvPr id="104938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实验室研究成果的转移方式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实验室研究成果的应用领域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技术转移和产业化的前景展望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技术转移与产业化的关系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对行业和社会的贡献</a:t>
            </a:r>
            <a:endParaRPr lang="zh-CN" altLang="en-US"/>
          </a:p>
        </p:txBody>
      </p:sp>
      <p:sp>
        <p:nvSpPr>
          <p:cNvPr id="104945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5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推动了相关行业的技术进步和创新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6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培养了大量的技术人才和创新人才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6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7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促进了科技成果的转化和应用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7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为社会带来了更多的就业机会和经济效益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https://d.book118.com/085300143020011112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476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2"/>
  <p:tag name="KSO_WM_TEMPLATE_MASTER_TYPE" val="0"/>
  <p:tag name="KSO_WM_TEMPLATE_SUBCATEGORY" val="29"/>
  <p:tag name="KSO_WM_TEMPLATE_THUMBS_INDEX" val="1、9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2.xml><?xml version="1.0" encoding="utf-8"?>
<p:tagLst xmlns:p="http://schemas.openxmlformats.org/presentationml/2006/main">
  <p:tag name="KSO_WM_BEAUTIFY_FLAG" val="#wm#"/>
  <p:tag name="KSO_WM_SLIDE_ID" val="custom20231212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2"/>
  <p:tag name="KSO_WM_TEMPLATE_MASTER_TYPE" val="0"/>
  <p:tag name="KSO_WM_TEMPLATE_SUBCATEGORY" val="29"/>
  <p:tag name="KSO_WM_TEMPLATE_THUMBS_INDEX" val="1、9"/>
</p:tagLst>
</file>

<file path=ppt/tags/tag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30000001192092896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i*1_1_2"/>
  <p:tag name="KSO_WM_UNIT_INDEX" val="1_1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30000001192092896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i*1_2_2"/>
  <p:tag name="KSO_WM_UNIT_INDEX" val="1_2_2"/>
  <p:tag name="KSO_WM_UNIT_LAYERLEVEL" val="1_1_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30000001192092896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i*1_3_2"/>
  <p:tag name="KSO_WM_UNIT_INDEX" val="1_3_2"/>
  <p:tag name="KSO_WM_UNIT_LAYERLEVEL" val="1_1_1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30000001192092896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i*1_4_2"/>
  <p:tag name="KSO_WM_UNIT_INDEX" val="1_4_2"/>
  <p:tag name="KSO_WM_UNIT_LAYERLEVEL" val="1_1_1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30000001192092896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i*1_5_2"/>
  <p:tag name="KSO_WM_UNIT_INDEX" val="1_5_2"/>
  <p:tag name="KSO_WM_UNIT_LAYERLEVEL" val="1_1_1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30000001192092896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8.90000000000003,&quot;width&quot;:520.8}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6*l_h_i*1_6_2"/>
  <p:tag name="KSO_WM_UNIT_INDEX" val="1_6_2"/>
  <p:tag name="KSO_WM_UNIT_LAYERLEVEL" val="1_1_1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2"/>
  <p:tag name="KSO_WM_TEMPLATE_MASTER_TYPE" val="0"/>
  <p:tag name="KSO_WM_TEMPLATE_SUBCATEGORY" val="29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目录项标题"/>
  <p:tag name="KSO_WM_UNIT_TYPE" val="a"/>
  <p:tag name="KSO_WM_UNIT_VALUE" val="14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2"/>
  <p:tag name="KSO_WM_UNIT_COMPATIBLE" val="1"/>
  <p:tag name="KSO_WM_UNIT_DIAGRAM_ISNUMVISUAL" val="0"/>
  <p:tag name="KSO_WM_UNIT_DIAGRAM_ISREFERUNIT" val="0"/>
  <p:tag name="KSO_WM_UNIT_HIGHLIGHT" val="0"/>
  <p:tag name="KSO_WM_UNIT_ID" val="custom2023121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5.xml><?xml version="1.0" encoding="utf-8"?>
<p:tagLst xmlns:p="http://schemas.openxmlformats.org/presentationml/2006/main">
  <p:tag name="KSO_WM_BEAUTIFY_FLAG" val="#wm#"/>
  <p:tag name="KSO_WM_SLIDE_ID" val="custom2023121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2"/>
  <p:tag name="KSO_WM_TEMPLATE_MASTER_TYPE" val="0"/>
  <p:tag name="KSO_WM_TEMPLATE_SUBCATEGORY" val="29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目录项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2"/>
  <p:tag name="KSO_WM_UNIT_COMPATIBLE" val="1"/>
  <p:tag name="KSO_WM_UNIT_DIAGRAM_ISNUMVISUAL" val="0"/>
  <p:tag name="KSO_WM_UNIT_DIAGRAM_ISREFERUNIT" val="0"/>
  <p:tag name="KSO_WM_UNIT_HIGHLIGHT" val="0"/>
  <p:tag name="KSO_WM_UNIT_ID" val="custom2023121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SLIDE_ID" val="custom2023121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2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2"/>
  <p:tag name="KSO_WM_UNIT_COMPATIBLE" val="0"/>
  <p:tag name="KSO_WM_UNIT_DIAGRAM_ISNUMVISUAL" val="0"/>
  <p:tag name="KSO_WM_UNIT_DIAGRAM_ISREFERUNIT" val="0"/>
  <p:tag name="KSO_WM_UNIT_HIGHLIGHT" val="0"/>
  <p:tag name="KSO_WM_UNIT_ID" val="custom2023121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目录项标题"/>
  <p:tag name="KSO_WM_UNIT_TYPE" val="a"/>
  <p:tag name="KSO_WM_UNIT_VALUE" val="14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2"/>
  <p:tag name="KSO_WM_UNIT_COMPATIBLE" val="1"/>
  <p:tag name="KSO_WM_UNIT_DIAGRAM_ISNUMVISUAL" val="0"/>
  <p:tag name="KSO_WM_UNIT_DIAGRAM_ISREFERUNIT" val="0"/>
  <p:tag name="KSO_WM_UNIT_HIGHLIGHT" val="0"/>
  <p:tag name="KSO_WM_UNIT_ID" val="custom2023121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3.xml><?xml version="1.0" encoding="utf-8"?>
<p:tagLst xmlns:p="http://schemas.openxmlformats.org/presentationml/2006/main">
  <p:tag name="KSO_WM_BEAUTIFY_FLAG" val="#wm#"/>
  <p:tag name="KSO_WM_SLIDE_ID" val="custom2023121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2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6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00A7FF"/>
      </a:accent1>
      <a:accent2>
        <a:srgbClr val="3386ED"/>
      </a:accent2>
      <a:accent3>
        <a:srgbClr val="33F0FF"/>
      </a:accent3>
      <a:accent4>
        <a:srgbClr val="FA406C"/>
      </a:accent4>
      <a:accent5>
        <a:srgbClr val="C933FE"/>
      </a:accent5>
      <a:accent6>
        <a:srgbClr val="FF00A7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noFill/>
        <a:ln w="12700">
          <a:solidFill>
            <a:schemeClr val="tx1">
              <a:alpha val="70000"/>
            </a:schemeClr>
          </a:solidFill>
          <a:prstDash val="solid"/>
        </a:ln>
      </a:spPr>
      <a:bodyPr/>
      <a:lstStyle/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宋体</vt:lpstr>
      <vt:lpstr>Office Theme</vt:lpstr>
      <vt:lpstr>技术创新实验室</vt:lpstr>
      <vt:lpstr>目录</vt:lpstr>
      <vt:lpstr>实验室的定位与目标</vt:lpstr>
      <vt:lpstr>实验室的定位</vt:lpstr>
      <vt:lpstr>实验室的目标</vt:lpstr>
      <vt:lpstr>实验室的研究领域</vt:lpstr>
      <vt:lpstr>实验室的研究内容</vt:lpstr>
      <vt:lpstr>基础研究</vt:lpstr>
      <vt:lpstr>应用研究</vt:lpstr>
      <vt:lpstr>创新研究</vt:lpstr>
      <vt:lpstr>跨学科研究</vt:lpstr>
      <vt:lpstr>实验室的研究成果</vt:lpstr>
      <vt:lpstr>发表的论文和专利</vt:lpstr>
      <vt:lpstr>获得奖项和荣誉</vt:lpstr>
      <vt:lpstr>技术转移和产业化</vt:lpstr>
      <vt:lpstr>对行业和社会的贡献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2024-09-18T04:38:15.507</cp:lastPrinted>
  <dcterms:created xsi:type="dcterms:W3CDTF">2024-09-17T20:38:15Z</dcterms:created>
  <dcterms:modified xsi:type="dcterms:W3CDTF">2024-09-17T20:38:17Z</dcterms:modified>
</cp:coreProperties>
</file>