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7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CC4F8-C1D4-470F-BAE4-D44C1797B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759AC-3F9A-44C4-87FA-32A192439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DDA10-28CB-4655-BB28-5416CB72C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372B7-0E29-4C5F-BF5D-0DA2F0F09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B00224-15DF-43BE-AFB9-6FE2285D2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9635A7-FCED-4F8B-8141-71B48C4A1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7A0385-19DA-4274-A41D-DB4AFCAF7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73700-0964-4CBC-944E-672C3C19F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67CDB-8BA8-4C6B-B21D-893AF5736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861A2-AAE8-4D8B-A8AE-DF83A1769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68DEB-A55F-4521-AA9E-69FCC9D27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218" r:id="rId2"/>
    <p:sldLayoutId id="2147487219" r:id="rId3"/>
    <p:sldLayoutId id="2147487220" r:id="rId4"/>
    <p:sldLayoutId id="2147487221" r:id="rId5"/>
    <p:sldLayoutId id="2147487222" r:id="rId6"/>
    <p:sldLayoutId id="2147487223" r:id="rId7"/>
    <p:sldLayoutId id="2147487224" r:id="rId8"/>
    <p:sldLayoutId id="2147487225" r:id="rId9"/>
    <p:sldLayoutId id="2147487226" r:id="rId10"/>
    <p:sldLayoutId id="214748722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16" Type="http://schemas.openxmlformats.org/officeDocument/2006/relationships/tags" Target="../tags/tag760.xml" /><Relationship Id="rId17" Type="http://schemas.openxmlformats.org/officeDocument/2006/relationships/tags" Target="../tags/tag761.xml" /><Relationship Id="rId18" Type="http://schemas.openxmlformats.org/officeDocument/2006/relationships/tags" Target="../tags/tag762.xml" /><Relationship Id="rId19" Type="http://schemas.openxmlformats.org/officeDocument/2006/relationships/tags" Target="../tags/tag763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4.xml" /><Relationship Id="rId3" Type="http://schemas.openxmlformats.org/officeDocument/2006/relationships/tags" Target="../tags/tag765.xml" /><Relationship Id="rId4" Type="http://schemas.openxmlformats.org/officeDocument/2006/relationships/tags" Target="../tags/tag766.xml" /><Relationship Id="rId5" Type="http://schemas.openxmlformats.org/officeDocument/2006/relationships/tags" Target="../tags/tag767.xml" /><Relationship Id="rId6" Type="http://schemas.openxmlformats.org/officeDocument/2006/relationships/tags" Target="../tags/tag768.xml" /><Relationship Id="rId7" Type="http://schemas.openxmlformats.org/officeDocument/2006/relationships/tags" Target="../tags/tag7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1.xml" /><Relationship Id="rId11" Type="http://schemas.openxmlformats.org/officeDocument/2006/relationships/tags" Target="../tags/tag782.xml" /><Relationship Id="rId12" Type="http://schemas.openxmlformats.org/officeDocument/2006/relationships/tags" Target="../tags/tag783.xml" /><Relationship Id="rId13" Type="http://schemas.openxmlformats.org/officeDocument/2006/relationships/tags" Target="../tags/tag784.xml" /><Relationship Id="rId14" Type="http://schemas.openxmlformats.org/officeDocument/2006/relationships/tags" Target="../tags/tag785.xml" /><Relationship Id="rId15" Type="http://schemas.openxmlformats.org/officeDocument/2006/relationships/tags" Target="../tags/tag786.xml" /><Relationship Id="rId2" Type="http://schemas.openxmlformats.org/officeDocument/2006/relationships/tags" Target="../tags/tag773.xml" /><Relationship Id="rId3" Type="http://schemas.openxmlformats.org/officeDocument/2006/relationships/tags" Target="../tags/tag774.xml" /><Relationship Id="rId4" Type="http://schemas.openxmlformats.org/officeDocument/2006/relationships/tags" Target="../tags/tag775.xml" /><Relationship Id="rId5" Type="http://schemas.openxmlformats.org/officeDocument/2006/relationships/tags" Target="../tags/tag776.xml" /><Relationship Id="rId6" Type="http://schemas.openxmlformats.org/officeDocument/2006/relationships/tags" Target="../tags/tag777.xml" /><Relationship Id="rId7" Type="http://schemas.openxmlformats.org/officeDocument/2006/relationships/tags" Target="../tags/tag778.xml" /><Relationship Id="rId8" Type="http://schemas.openxmlformats.org/officeDocument/2006/relationships/tags" Target="../tags/tag779.xml" /><Relationship Id="rId9" Type="http://schemas.openxmlformats.org/officeDocument/2006/relationships/tags" Target="../tags/tag7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5.xml" /><Relationship Id="rId11" Type="http://schemas.openxmlformats.org/officeDocument/2006/relationships/tags" Target="../tags/tag796.xml" /><Relationship Id="rId12" Type="http://schemas.openxmlformats.org/officeDocument/2006/relationships/tags" Target="../tags/tag797.xml" /><Relationship Id="rId13" Type="http://schemas.openxmlformats.org/officeDocument/2006/relationships/tags" Target="../tags/tag798.xml" /><Relationship Id="rId14" Type="http://schemas.openxmlformats.org/officeDocument/2006/relationships/tags" Target="../tags/tag799.xml" /><Relationship Id="rId15" Type="http://schemas.openxmlformats.org/officeDocument/2006/relationships/tags" Target="../tags/tag800.xml" /><Relationship Id="rId16" Type="http://schemas.openxmlformats.org/officeDocument/2006/relationships/tags" Target="../tags/tag801.xml" /><Relationship Id="rId17" Type="http://schemas.openxmlformats.org/officeDocument/2006/relationships/tags" Target="../tags/tag802.xml" /><Relationship Id="rId18" Type="http://schemas.openxmlformats.org/officeDocument/2006/relationships/tags" Target="../tags/tag803.xml" /><Relationship Id="rId19" Type="http://schemas.openxmlformats.org/officeDocument/2006/relationships/tags" Target="../tags/tag804.xml" /><Relationship Id="rId2" Type="http://schemas.openxmlformats.org/officeDocument/2006/relationships/tags" Target="../tags/tag787.xml" /><Relationship Id="rId3" Type="http://schemas.openxmlformats.org/officeDocument/2006/relationships/tags" Target="../tags/tag788.xml" /><Relationship Id="rId4" Type="http://schemas.openxmlformats.org/officeDocument/2006/relationships/tags" Target="../tags/tag789.xml" /><Relationship Id="rId5" Type="http://schemas.openxmlformats.org/officeDocument/2006/relationships/tags" Target="../tags/tag790.xml" /><Relationship Id="rId6" Type="http://schemas.openxmlformats.org/officeDocument/2006/relationships/tags" Target="../tags/tag791.xml" /><Relationship Id="rId7" Type="http://schemas.openxmlformats.org/officeDocument/2006/relationships/tags" Target="../tags/tag792.xml" /><Relationship Id="rId8" Type="http://schemas.openxmlformats.org/officeDocument/2006/relationships/tags" Target="../tags/tag793.xml" /><Relationship Id="rId9" Type="http://schemas.openxmlformats.org/officeDocument/2006/relationships/tags" Target="../tags/tag7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3.xml" /><Relationship Id="rId11" Type="http://schemas.openxmlformats.org/officeDocument/2006/relationships/tags" Target="../tags/tag814.xml" /><Relationship Id="rId12" Type="http://schemas.openxmlformats.org/officeDocument/2006/relationships/tags" Target="../tags/tag815.xml" /><Relationship Id="rId13" Type="http://schemas.openxmlformats.org/officeDocument/2006/relationships/tags" Target="../tags/tag816.xml" /><Relationship Id="rId14" Type="http://schemas.openxmlformats.org/officeDocument/2006/relationships/tags" Target="../tags/tag817.xml" /><Relationship Id="rId15" Type="http://schemas.openxmlformats.org/officeDocument/2006/relationships/tags" Target="../tags/tag818.xml" /><Relationship Id="rId16" Type="http://schemas.openxmlformats.org/officeDocument/2006/relationships/tags" Target="../tags/tag819.xml" /><Relationship Id="rId17" Type="http://schemas.openxmlformats.org/officeDocument/2006/relationships/tags" Target="../tags/tag820.xml" /><Relationship Id="rId18" Type="http://schemas.openxmlformats.org/officeDocument/2006/relationships/tags" Target="../tags/tag821.xml" /><Relationship Id="rId19" Type="http://schemas.openxmlformats.org/officeDocument/2006/relationships/tags" Target="../tags/tag822.xml" /><Relationship Id="rId2" Type="http://schemas.openxmlformats.org/officeDocument/2006/relationships/tags" Target="../tags/tag805.xml" /><Relationship Id="rId3" Type="http://schemas.openxmlformats.org/officeDocument/2006/relationships/tags" Target="../tags/tag806.xml" /><Relationship Id="rId4" Type="http://schemas.openxmlformats.org/officeDocument/2006/relationships/tags" Target="../tags/tag807.xml" /><Relationship Id="rId5" Type="http://schemas.openxmlformats.org/officeDocument/2006/relationships/tags" Target="../tags/tag808.xml" /><Relationship Id="rId6" Type="http://schemas.openxmlformats.org/officeDocument/2006/relationships/tags" Target="../tags/tag809.xml" /><Relationship Id="rId7" Type="http://schemas.openxmlformats.org/officeDocument/2006/relationships/tags" Target="../tags/tag810.xml" /><Relationship Id="rId8" Type="http://schemas.openxmlformats.org/officeDocument/2006/relationships/tags" Target="../tags/tag811.xml" /><Relationship Id="rId9" Type="http://schemas.openxmlformats.org/officeDocument/2006/relationships/tags" Target="../tags/tag8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1.xml" /><Relationship Id="rId11" Type="http://schemas.openxmlformats.org/officeDocument/2006/relationships/tags" Target="../tags/tag832.xml" /><Relationship Id="rId12" Type="http://schemas.openxmlformats.org/officeDocument/2006/relationships/tags" Target="../tags/tag833.xml" /><Relationship Id="rId13" Type="http://schemas.openxmlformats.org/officeDocument/2006/relationships/tags" Target="../tags/tag834.xml" /><Relationship Id="rId14" Type="http://schemas.openxmlformats.org/officeDocument/2006/relationships/tags" Target="../tags/tag835.xml" /><Relationship Id="rId15" Type="http://schemas.openxmlformats.org/officeDocument/2006/relationships/tags" Target="../tags/tag836.xml" /><Relationship Id="rId16" Type="http://schemas.openxmlformats.org/officeDocument/2006/relationships/tags" Target="../tags/tag837.xml" /><Relationship Id="rId17" Type="http://schemas.openxmlformats.org/officeDocument/2006/relationships/tags" Target="../tags/tag838.xml" /><Relationship Id="rId18" Type="http://schemas.openxmlformats.org/officeDocument/2006/relationships/tags" Target="../tags/tag839.xml" /><Relationship Id="rId19" Type="http://schemas.openxmlformats.org/officeDocument/2006/relationships/tags" Target="../tags/tag840.xml" /><Relationship Id="rId2" Type="http://schemas.openxmlformats.org/officeDocument/2006/relationships/tags" Target="../tags/tag823.xml" /><Relationship Id="rId20" Type="http://schemas.openxmlformats.org/officeDocument/2006/relationships/tags" Target="../tags/tag841.xml" /><Relationship Id="rId21" Type="http://schemas.openxmlformats.org/officeDocument/2006/relationships/tags" Target="../tags/tag842.xml" /><Relationship Id="rId22" Type="http://schemas.openxmlformats.org/officeDocument/2006/relationships/tags" Target="../tags/tag843.xml" /><Relationship Id="rId23" Type="http://schemas.openxmlformats.org/officeDocument/2006/relationships/tags" Target="../tags/tag844.xml" /><Relationship Id="rId24" Type="http://schemas.openxmlformats.org/officeDocument/2006/relationships/tags" Target="../tags/tag845.xml" /><Relationship Id="rId25" Type="http://schemas.openxmlformats.org/officeDocument/2006/relationships/tags" Target="../tags/tag846.xml" /><Relationship Id="rId26" Type="http://schemas.openxmlformats.org/officeDocument/2006/relationships/tags" Target="../tags/tag847.xml" /><Relationship Id="rId27" Type="http://schemas.openxmlformats.org/officeDocument/2006/relationships/tags" Target="../tags/tag848.xml" /><Relationship Id="rId28" Type="http://schemas.openxmlformats.org/officeDocument/2006/relationships/tags" Target="../tags/tag849.xml" /><Relationship Id="rId29" Type="http://schemas.openxmlformats.org/officeDocument/2006/relationships/tags" Target="../tags/tag850.xml" /><Relationship Id="rId3" Type="http://schemas.openxmlformats.org/officeDocument/2006/relationships/tags" Target="../tags/tag824.xml" /><Relationship Id="rId30" Type="http://schemas.openxmlformats.org/officeDocument/2006/relationships/tags" Target="../tags/tag851.xml" /><Relationship Id="rId31" Type="http://schemas.openxmlformats.org/officeDocument/2006/relationships/tags" Target="../tags/tag852.xml" /><Relationship Id="rId4" Type="http://schemas.openxmlformats.org/officeDocument/2006/relationships/tags" Target="../tags/tag825.xml" /><Relationship Id="rId5" Type="http://schemas.openxmlformats.org/officeDocument/2006/relationships/tags" Target="../tags/tag826.xml" /><Relationship Id="rId6" Type="http://schemas.openxmlformats.org/officeDocument/2006/relationships/tags" Target="../tags/tag827.xml" /><Relationship Id="rId7" Type="http://schemas.openxmlformats.org/officeDocument/2006/relationships/tags" Target="../tags/tag828.xml" /><Relationship Id="rId8" Type="http://schemas.openxmlformats.org/officeDocument/2006/relationships/tags" Target="../tags/tag829.xml" /><Relationship Id="rId9" Type="http://schemas.openxmlformats.org/officeDocument/2006/relationships/tags" Target="../tags/tag8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3.xml" /><Relationship Id="rId3" Type="http://schemas.openxmlformats.org/officeDocument/2006/relationships/tags" Target="../tags/tag854.xml" /><Relationship Id="rId4" Type="http://schemas.openxmlformats.org/officeDocument/2006/relationships/tags" Target="../tags/tag855.xml" /><Relationship Id="rId5" Type="http://schemas.openxmlformats.org/officeDocument/2006/relationships/tags" Target="../tags/tag856.xml" /><Relationship Id="rId6" Type="http://schemas.openxmlformats.org/officeDocument/2006/relationships/tags" Target="../tags/tag857.xml" /><Relationship Id="rId7" Type="http://schemas.openxmlformats.org/officeDocument/2006/relationships/tags" Target="../tags/tag8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9.xml" /><Relationship Id="rId3" Type="http://schemas.openxmlformats.org/officeDocument/2006/relationships/tags" Target="../tags/tag860.xml" /><Relationship Id="rId4" Type="http://schemas.openxmlformats.org/officeDocument/2006/relationships/tags" Target="../tags/tag8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0.xml" /><Relationship Id="rId11" Type="http://schemas.openxmlformats.org/officeDocument/2006/relationships/tags" Target="../tags/tag871.xml" /><Relationship Id="rId12" Type="http://schemas.openxmlformats.org/officeDocument/2006/relationships/tags" Target="../tags/tag872.xml" /><Relationship Id="rId13" Type="http://schemas.openxmlformats.org/officeDocument/2006/relationships/tags" Target="../tags/tag873.xml" /><Relationship Id="rId2" Type="http://schemas.openxmlformats.org/officeDocument/2006/relationships/tags" Target="../tags/tag862.xml" /><Relationship Id="rId3" Type="http://schemas.openxmlformats.org/officeDocument/2006/relationships/tags" Target="../tags/tag863.xml" /><Relationship Id="rId4" Type="http://schemas.openxmlformats.org/officeDocument/2006/relationships/tags" Target="../tags/tag864.xml" /><Relationship Id="rId5" Type="http://schemas.openxmlformats.org/officeDocument/2006/relationships/tags" Target="../tags/tag865.xml" /><Relationship Id="rId6" Type="http://schemas.openxmlformats.org/officeDocument/2006/relationships/tags" Target="../tags/tag866.xml" /><Relationship Id="rId7" Type="http://schemas.openxmlformats.org/officeDocument/2006/relationships/tags" Target="../tags/tag867.xml" /><Relationship Id="rId8" Type="http://schemas.openxmlformats.org/officeDocument/2006/relationships/tags" Target="../tags/tag868.xml" /><Relationship Id="rId9" Type="http://schemas.openxmlformats.org/officeDocument/2006/relationships/tags" Target="../tags/tag86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21241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贵金属基础知识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贵金属的概述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贵金属的种类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贵金属的市场与投资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贵金属的开采与冶炼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贵金属的应用领域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贵金属的概述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贵金属的定义</a:t>
            </a:r>
            <a:endParaRPr lang="zh-CN" altLang="en-US"/>
          </a:p>
        </p:txBody>
      </p:sp>
      <p:sp>
        <p:nvSpPr>
          <p:cNvPr id="105147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贵金属是指稀有、具有高价值的金属，如黄金、白银、铂金等。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贵金属具有耐腐蚀、不易氧化、导电性好等特性。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贵金属在金融、珠宝、电子等领域有广泛应用。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贵金属的价格通常受到全球经济、政治、货币政策等因素的影响。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贵金属的特性</a:t>
            </a:r>
            <a:endParaRPr lang="zh-CN" altLang="en-US"/>
          </a:p>
        </p:txBody>
      </p:sp>
      <p:sp>
        <p:nvSpPr>
          <p:cNvPr id="105178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84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8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导热性：贵金属具有良好的导热性，常用于热交换器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8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90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2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延展性：贵金属具有良好的延展性，易于加工成型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9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6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8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美观性：贵金属色泽美观，常用于珠宝首饰制作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80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802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4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稀有性：贵金属在地壳中含量稀少，开采困难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80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8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10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化学稳定性：贵金属不易氧化，耐腐蚀性强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81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81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16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导电性：贵金属具有良好的导电性，常用于电子工业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1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贵金属的用途</a:t>
            </a:r>
            <a:endParaRPr lang="zh-CN" altLang="en-US"/>
          </a:p>
        </p:txBody>
      </p:sp>
      <p:sp>
        <p:nvSpPr>
          <p:cNvPr id="1052104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金：广泛应用于珠宝、首饰、货币、电子等领域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6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银：广泛应用于餐具、餐具、首饰、电子产品等领域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8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铂：广泛应用于汽车尾气净化器、珠宝、医疗器械等领域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0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钯：广泛应用于汽车尾气净化器、电子、医疗器械等领域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2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铑：广泛应用于汽车尾气净化器、电子、医疗器械等领域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4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铱：广泛应用于汽车尾气净化器、电子、医疗器械等领域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0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贵金属的种类</a:t>
            </a:r>
            <a:endParaRPr lang="zh-CN" altLang="en-US"/>
          </a:p>
        </p:txBody>
      </p:sp>
      <p:sp>
        <p:nvSpPr>
          <p:cNvPr id="105240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8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金</a:t>
            </a:r>
            <a:endParaRPr lang="zh-CN" altLang="en-US"/>
          </a:p>
        </p:txBody>
      </p:sp>
      <p:sp>
        <p:nvSpPr>
          <p:cNvPr id="1052862" name="文本框 20"/>
          <p:cNvSpPr txBox="1"/>
          <p:nvPr>
            <p:custDataLst>
              <p:tags r:id="rId2"/>
            </p:custDataLst>
          </p:nvPr>
        </p:nvSpPr>
        <p:spPr>
          <a:xfrm>
            <a:off x="6777899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2864" name="文本框 178"/>
          <p:cNvSpPr txBox="1"/>
          <p:nvPr>
            <p:custDataLst>
              <p:tags r:id="rId3"/>
            </p:custDataLst>
          </p:nvPr>
        </p:nvSpPr>
        <p:spPr>
          <a:xfrm>
            <a:off x="6291842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密度：19.32克/立方厘米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2866" name="文本框 18"/>
          <p:cNvSpPr txBox="1"/>
          <p:nvPr>
            <p:custDataLst>
              <p:tags r:id="rId4"/>
            </p:custDataLst>
          </p:nvPr>
        </p:nvSpPr>
        <p:spPr>
          <a:xfrm>
            <a:off x="1322754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2868" name="文本框 176"/>
          <p:cNvSpPr txBox="1"/>
          <p:nvPr>
            <p:custDataLst>
              <p:tags r:id="rId5"/>
            </p:custDataLst>
          </p:nvPr>
        </p:nvSpPr>
        <p:spPr>
          <a:xfrm>
            <a:off x="836697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化学元素符号：Au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2870" name="文本框 19"/>
          <p:cNvSpPr txBox="1"/>
          <p:nvPr>
            <p:custDataLst>
              <p:tags r:id="rId6"/>
            </p:custDataLst>
          </p:nvPr>
        </p:nvSpPr>
        <p:spPr>
          <a:xfrm>
            <a:off x="4050651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2872" name="文本框 177"/>
          <p:cNvSpPr txBox="1"/>
          <p:nvPr>
            <p:custDataLst>
              <p:tags r:id="rId7"/>
            </p:custDataLst>
          </p:nvPr>
        </p:nvSpPr>
        <p:spPr>
          <a:xfrm>
            <a:off x="3563944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颜色：金黄色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2874" name="文本框 25"/>
          <p:cNvSpPr txBox="1"/>
          <p:nvPr>
            <p:custDataLst>
              <p:tags r:id="rId8"/>
            </p:custDataLst>
          </p:nvPr>
        </p:nvSpPr>
        <p:spPr>
          <a:xfrm>
            <a:off x="8141847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2876" name="文本框 180"/>
          <p:cNvSpPr txBox="1"/>
          <p:nvPr>
            <p:custDataLst>
              <p:tags r:id="rId9"/>
            </p:custDataLst>
          </p:nvPr>
        </p:nvSpPr>
        <p:spPr>
          <a:xfrm>
            <a:off x="7654491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应用：首饰、货币、电子设备等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2878" name="文本框 23"/>
          <p:cNvSpPr txBox="1"/>
          <p:nvPr>
            <p:custDataLst>
              <p:tags r:id="rId10"/>
            </p:custDataLst>
          </p:nvPr>
        </p:nvSpPr>
        <p:spPr>
          <a:xfrm>
            <a:off x="2686702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2880" name="文本框 181"/>
          <p:cNvSpPr txBox="1"/>
          <p:nvPr>
            <p:custDataLst>
              <p:tags r:id="rId11"/>
            </p:custDataLst>
          </p:nvPr>
        </p:nvSpPr>
        <p:spPr>
          <a:xfrm>
            <a:off x="2199346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硬度：2.5-3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2882" name="文本框 24"/>
          <p:cNvSpPr txBox="1"/>
          <p:nvPr>
            <p:custDataLst>
              <p:tags r:id="rId12"/>
            </p:custDataLst>
          </p:nvPr>
        </p:nvSpPr>
        <p:spPr>
          <a:xfrm>
            <a:off x="5413950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52884" name="文本框 182"/>
          <p:cNvSpPr txBox="1"/>
          <p:nvPr>
            <p:custDataLst>
              <p:tags r:id="rId13"/>
            </p:custDataLst>
          </p:nvPr>
        </p:nvSpPr>
        <p:spPr>
          <a:xfrm>
            <a:off x="4927243" y="4801826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导电性：良好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2886" name="文本框 21"/>
          <p:cNvSpPr txBox="1"/>
          <p:nvPr>
            <p:custDataLst>
              <p:tags r:id="rId14"/>
            </p:custDataLst>
          </p:nvPr>
        </p:nvSpPr>
        <p:spPr>
          <a:xfrm>
            <a:off x="9505146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52888" name="文本框 179"/>
          <p:cNvSpPr txBox="1"/>
          <p:nvPr>
            <p:custDataLst>
              <p:tags r:id="rId15"/>
            </p:custDataLst>
          </p:nvPr>
        </p:nvSpPr>
        <p:spPr>
          <a:xfrm>
            <a:off x="9019089" y="2278618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熔点：1064.18℃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7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银</a:t>
            </a:r>
            <a:endParaRPr lang="zh-CN" altLang="en-US"/>
          </a:p>
        </p:txBody>
      </p:sp>
      <p:sp>
        <p:nvSpPr>
          <p:cNvPr id="1053176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化学元素符号：Ag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78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80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82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颜色：白色，有光泽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84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86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88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硬度：较软，易弯曲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90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92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94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熔点：961.78℃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96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98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00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密度：10.49g/cm³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02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04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06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应用：首饰、餐具、电子产品等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08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10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铂</a:t>
            </a:r>
            <a:endParaRPr lang="zh-CN" altLang="en-US"/>
          </a:p>
        </p:txBody>
      </p:sp>
      <p:sp>
        <p:nvSpPr>
          <p:cNvPr id="1053498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00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02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化学符号：Pt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04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0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08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颜色：银白色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10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12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14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硬度：4-4.5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16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18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20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熔点：1768℃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22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24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26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密度：21.45g/cm³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2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30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32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应用：首饰、电子、化工等领域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钯</a:t>
            </a:r>
            <a:endParaRPr lang="zh-CN" altLang="en-US"/>
          </a:p>
        </p:txBody>
      </p:sp>
      <p:sp>
        <p:nvSpPr>
          <p:cNvPr id="105382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436" y="226691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2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31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24" name="任意多边形 4"/>
          <p:cNvSpPr/>
          <p:nvPr>
            <p:custDataLst>
              <p:tags r:id="rId4"/>
            </p:custDataLst>
          </p:nvPr>
        </p:nvSpPr>
        <p:spPr>
          <a:xfrm>
            <a:off x="6992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26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39010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207" y="3293091"/>
            <a:ext cx="1589759" cy="15542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化学符号：Pd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83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3136" y="2266277"/>
            <a:ext cx="608705" cy="177148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3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74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34" name="任意多边形 18"/>
          <p:cNvSpPr/>
          <p:nvPr>
            <p:custDataLst>
              <p:tags r:id="rId9"/>
            </p:custDataLst>
          </p:nvPr>
        </p:nvSpPr>
        <p:spPr>
          <a:xfrm>
            <a:off x="43429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36" name="任意多边形 19"/>
          <p:cNvSpPr/>
          <p:nvPr>
            <p:custDataLst>
              <p:tags r:id="rId10"/>
            </p:custDataLst>
          </p:nvPr>
        </p:nvSpPr>
        <p:spPr>
          <a:xfrm flipV="1">
            <a:off x="4251465" y="239010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272" y="3286106"/>
            <a:ext cx="1590352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密度：12.02 g/cm³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84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351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4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591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44" name="任意多边形 25"/>
          <p:cNvSpPr/>
          <p:nvPr>
            <p:custDataLst>
              <p:tags r:id="rId14"/>
            </p:custDataLst>
          </p:nvPr>
        </p:nvSpPr>
        <p:spPr>
          <a:xfrm>
            <a:off x="616348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46" name="任意多边形 26"/>
          <p:cNvSpPr/>
          <p:nvPr>
            <p:custDataLst>
              <p:tags r:id="rId15"/>
            </p:custDataLst>
          </p:nvPr>
        </p:nvSpPr>
        <p:spPr>
          <a:xfrm flipV="1">
            <a:off x="6073315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21" y="3312142"/>
            <a:ext cx="1589759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熔点：1554.9°C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850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526" y="424878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52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651" y="227580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54" name="任意多边形 11"/>
          <p:cNvSpPr/>
          <p:nvPr>
            <p:custDataLst>
              <p:tags r:id="rId19"/>
            </p:custDataLst>
          </p:nvPr>
        </p:nvSpPr>
        <p:spPr>
          <a:xfrm>
            <a:off x="2521057" y="285366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56" name="任意多边形 12"/>
          <p:cNvSpPr/>
          <p:nvPr>
            <p:custDataLst>
              <p:tags r:id="rId20"/>
            </p:custDataLst>
          </p:nvPr>
        </p:nvSpPr>
        <p:spPr>
          <a:xfrm flipV="1">
            <a:off x="2430250" y="239899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1057" y="3289281"/>
            <a:ext cx="1589759" cy="15772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颜色：银白色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86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566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6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806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64" name="任意多边形 25"/>
          <p:cNvSpPr/>
          <p:nvPr>
            <p:custDataLst>
              <p:tags r:id="rId24"/>
            </p:custDataLst>
          </p:nvPr>
        </p:nvSpPr>
        <p:spPr>
          <a:xfrm>
            <a:off x="798533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66" name="任意多边形 26"/>
          <p:cNvSpPr/>
          <p:nvPr>
            <p:custDataLst>
              <p:tags r:id="rId25"/>
            </p:custDataLst>
          </p:nvPr>
        </p:nvSpPr>
        <p:spPr>
          <a:xfrm flipV="1">
            <a:off x="7894530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336" y="3304522"/>
            <a:ext cx="1589759" cy="158228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硬度：4.75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870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587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7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463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74" name="任意多边形 25"/>
          <p:cNvSpPr/>
          <p:nvPr>
            <p:custDataLst>
              <p:tags r:id="rId29"/>
            </p:custDataLst>
          </p:nvPr>
        </p:nvSpPr>
        <p:spPr>
          <a:xfrm>
            <a:off x="9897358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76" name="任意多边形 26"/>
          <p:cNvSpPr/>
          <p:nvPr>
            <p:custDataLst>
              <p:tags r:id="rId30"/>
            </p:custDataLst>
          </p:nvPr>
        </p:nvSpPr>
        <p:spPr>
          <a:xfrm flipV="1">
            <a:off x="9807186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8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993" y="3310237"/>
            <a:ext cx="1589759" cy="15707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应用：主要用于汽车尾气净化器、电子设备、珠宝等领域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1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其他贵金属</a:t>
            </a:r>
            <a:endParaRPr lang="zh-CN" altLang="en-US"/>
          </a:p>
        </p:txBody>
      </p:sp>
      <p:sp>
        <p:nvSpPr>
          <p:cNvPr id="1054166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铂金：稀有、贵重，广泛应用于珠宝、汽车、电子等领域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68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钯金：稀有、贵重，广泛应用于汽车、电子等领域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70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铑金：稀有、贵重，广泛应用于汽车、电子等领域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72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铱金：稀有、贵重，广泛应用于汽车、电子等领域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74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锇金：稀有、贵重，广泛应用于汽车、电子等领域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76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铼金：稀有、贵重，广泛应用于汽车、电子等领域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6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贵金属的市场与投资</a:t>
            </a:r>
            <a:endParaRPr lang="zh-CN" altLang="en-US"/>
          </a:p>
        </p:txBody>
      </p:sp>
      <p:sp>
        <p:nvSpPr>
          <p:cNvPr id="105446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9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贵金属市场概述</a:t>
            </a:r>
            <a:endParaRPr lang="zh-CN" altLang="en-US"/>
          </a:p>
        </p:txBody>
      </p:sp>
      <p:sp>
        <p:nvSpPr>
          <p:cNvPr id="105492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92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92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93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93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93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93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93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94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贵金属价格受多种因素影响，如经济、政治、货币政策等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94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贵金属投资方式多样，如实物投资、期货投资、ETF投资等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94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贵金属包括黄金、白银、铂金等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94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贵金属市场是全球性的，交易量大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https://d.book118.com/086021241025010031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6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贵金属基础知识</vt:lpstr>
      <vt:lpstr>目录</vt:lpstr>
      <vt:lpstr>单击添加章节标题</vt:lpstr>
      <vt:lpstr>贵金属的概述</vt:lpstr>
      <vt:lpstr>贵金属的定义</vt:lpstr>
      <vt:lpstr>贵金属的特性</vt:lpstr>
      <vt:lpstr>贵金属的用途</vt:lpstr>
      <vt:lpstr>贵金属的种类</vt:lpstr>
      <vt:lpstr>金</vt:lpstr>
      <vt:lpstr>银</vt:lpstr>
      <vt:lpstr>铂</vt:lpstr>
      <vt:lpstr>钯</vt:lpstr>
      <vt:lpstr>其他贵金属</vt:lpstr>
      <vt:lpstr>贵金属的市场与投资</vt:lpstr>
      <vt:lpstr>贵金属市场概述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2024-08-29T13:27:13.792</cp:lastPrinted>
  <dcterms:created xsi:type="dcterms:W3CDTF">2024-08-29T05:27:13Z</dcterms:created>
  <dcterms:modified xsi:type="dcterms:W3CDTF">2024-08-29T05:27:16Z</dcterms:modified>
</cp:coreProperties>
</file>