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2E9E0A-F172-4C2F-8989-C68994E44F0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6025E5-C19F-4708-A6A7-01A1290DDE68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Rectangle 7"/>
          <p:cNvSpPr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/>
            <a:fld id="{9A0DB2DC-4C9A-4742-B13C-FB6460FD3503}" type="slidenum">
              <a:rPr lang="en-US" altLang="zh-CN" sz="1200" b="0">
                <a:solidFill>
                  <a:srgbClr val="000000"/>
                </a:solidFill>
                <a:ea typeface="宋体" panose="02010600030101010101" pitchFamily="2" charset="-122"/>
              </a:rPr>
              <a:t>2</a:t>
            </a:fld>
            <a:endParaRPr lang="en-US" altLang="zh-CN" sz="1200" b="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sp>
        <p:nvSpPr>
          <p:cNvPr id="41987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41988" name="Rectangle 3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zh-CN" sz="1200" u="none" baseline="0">
              <a:solidFill>
                <a:srgbClr val="000000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0466F-4ADB-4188-A128-0C53F825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8A4EF-2D1F-45D2-93BA-4D9B88733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692DB-72AF-4AA9-923F-F32FB8325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8EBE2-A749-4FED-867C-2C2C890BD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B1D0E0-E0F6-42E4-812F-4AF655684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85762-354E-4088-8CF1-B274983D9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5320C-B8A8-4C4B-8E4D-952F703D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3739F-215A-400E-9F2E-3CE795C39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CF3A5-8CF8-4920-AB3C-6431B8122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3228F-CC8D-4293-9B44-6D09FA408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26118-0D26-4B0C-A4C2-48383E100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A278B89-2568-4EAF-8B74-C49164B7BF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BC9403F-C605-4947-B99F-7FA3328B16EB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tags" Target="../tags/tag1.xml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4.emf" /><Relationship Id="rId7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tags" Target="../tags/tag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520441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29"/>
          <a:stretch>
            <a:fillRect/>
          </a:stretch>
        </p:blipFill>
        <p:spPr>
          <a:xfrm>
            <a:off x="0" y="0"/>
            <a:ext cx="12192000" cy="6874136"/>
          </a:xfrm>
          <a:prstGeom prst="rect">
            <a:avLst/>
          </a:prstGeom>
        </p:spPr>
      </p:pic>
      <p:sp>
        <p:nvSpPr>
          <p:cNvPr id="6" name="文本框 20" title=""/>
          <p:cNvSpPr>
            <a:spLocks noChangeArrowheads="1"/>
          </p:cNvSpPr>
          <p:nvPr/>
        </p:nvSpPr>
        <p:spPr bwMode="auto">
          <a:xfrm>
            <a:off x="1749937" y="3302595"/>
            <a:ext cx="8692125" cy="1476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6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研究性学习</a:t>
            </a:r>
            <a:endParaRPr lang="en-US" altLang="zh-CN" sz="6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" name="组合 76" title=""/>
          <p:cNvGrpSpPr/>
          <p:nvPr/>
        </p:nvGrpSpPr>
        <p:grpSpPr>
          <a:xfrm>
            <a:off x="4776395" y="1532264"/>
            <a:ext cx="2456187" cy="1770331"/>
            <a:chExt cx="1229112" cy="958730"/>
          </a:xfrm>
          <a:solidFill>
            <a:schemeClr val="bg1"/>
          </a:solidFill>
        </p:grpSpPr>
        <p:sp>
          <p:nvSpPr>
            <p:cNvPr id="5" name="Freeform 26"/>
            <p:cNvSpPr>
              <a:spLocks noChangeArrowheads="1"/>
            </p:cNvSpPr>
            <p:nvPr/>
          </p:nvSpPr>
          <p:spPr bwMode="auto">
            <a:xfrm>
              <a:off x="0" y="230200"/>
              <a:ext cx="807015" cy="728530"/>
            </a:xfrm>
            <a:custGeom>
              <a:gdLst>
                <a:gd name="T0" fmla="*/ 101901642 w 908"/>
                <a:gd name="T1" fmla="*/ 511163048 h 819"/>
                <a:gd name="T2" fmla="*/ 67934141 w 908"/>
                <a:gd name="T3" fmla="*/ 511163048 h 819"/>
                <a:gd name="T4" fmla="*/ 0 w 908"/>
                <a:gd name="T5" fmla="*/ 443113452 h 819"/>
                <a:gd name="T6" fmla="*/ 0 w 908"/>
                <a:gd name="T7" fmla="*/ 68841200 h 819"/>
                <a:gd name="T8" fmla="*/ 68724269 w 908"/>
                <a:gd name="T9" fmla="*/ 0 h 819"/>
                <a:gd name="T10" fmla="*/ 649327161 w 908"/>
                <a:gd name="T11" fmla="*/ 0 h 819"/>
                <a:gd name="T12" fmla="*/ 717261274 w 908"/>
                <a:gd name="T13" fmla="*/ 71214481 h 819"/>
                <a:gd name="T14" fmla="*/ 717261274 w 908"/>
                <a:gd name="T15" fmla="*/ 371898998 h 819"/>
                <a:gd name="T16" fmla="*/ 717261274 w 908"/>
                <a:gd name="T17" fmla="*/ 440740170 h 819"/>
                <a:gd name="T18" fmla="*/ 646167538 w 908"/>
                <a:gd name="T19" fmla="*/ 511163048 h 819"/>
                <a:gd name="T20" fmla="*/ 266998463 w 908"/>
                <a:gd name="T21" fmla="*/ 511163048 h 819"/>
                <a:gd name="T22" fmla="*/ 247249710 w 908"/>
                <a:gd name="T23" fmla="*/ 519076358 h 819"/>
                <a:gd name="T24" fmla="*/ 131129292 w 908"/>
                <a:gd name="T25" fmla="*/ 636184630 h 819"/>
                <a:gd name="T26" fmla="*/ 123229791 w 908"/>
                <a:gd name="T27" fmla="*/ 643306253 h 819"/>
                <a:gd name="T28" fmla="*/ 109801144 w 908"/>
                <a:gd name="T29" fmla="*/ 646471221 h 819"/>
                <a:gd name="T30" fmla="*/ 102691770 w 908"/>
                <a:gd name="T31" fmla="*/ 634602146 h 819"/>
                <a:gd name="T32" fmla="*/ 101901642 w 908"/>
                <a:gd name="T33" fmla="*/ 609281511 h 819"/>
                <a:gd name="T34" fmla="*/ 101901642 w 908"/>
                <a:gd name="T35" fmla="*/ 511163048 h 819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908"/>
                <a:gd name="T55" fmla="*/ 0 h 819"/>
                <a:gd name="T56" fmla="*/ 908 w 908"/>
                <a:gd name="T57" fmla="*/ 819 h 819"/>
              </a:gdLst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905" h="819">
                  <a:moveTo>
                    <a:pt x="129" y="646"/>
                  </a:moveTo>
                  <a:cubicBezTo>
                    <a:pt x="114" y="646"/>
                    <a:pt x="100" y="646"/>
                    <a:pt x="86" y="646"/>
                  </a:cubicBezTo>
                  <a:cubicBezTo>
                    <a:pt x="38" y="646"/>
                    <a:pt x="0" y="608"/>
                    <a:pt x="0" y="560"/>
                  </a:cubicBezTo>
                  <a:cubicBezTo>
                    <a:pt x="0" y="402"/>
                    <a:pt x="0" y="245"/>
                    <a:pt x="0" y="87"/>
                  </a:cubicBezTo>
                  <a:cubicBezTo>
                    <a:pt x="0" y="38"/>
                    <a:pt x="38" y="0"/>
                    <a:pt x="87" y="0"/>
                  </a:cubicBezTo>
                  <a:cubicBezTo>
                    <a:pt x="332" y="0"/>
                    <a:pt x="577" y="0"/>
                    <a:pt x="822" y="0"/>
                  </a:cubicBezTo>
                  <a:cubicBezTo>
                    <a:pt x="872" y="0"/>
                    <a:pt x="908" y="38"/>
                    <a:pt x="908" y="90"/>
                  </a:cubicBezTo>
                  <a:cubicBezTo>
                    <a:pt x="908" y="217"/>
                    <a:pt x="908" y="343"/>
                    <a:pt x="908" y="470"/>
                  </a:cubicBezTo>
                  <a:cubicBezTo>
                    <a:pt x="908" y="499"/>
                    <a:pt x="908" y="528"/>
                    <a:pt x="908" y="557"/>
                  </a:cubicBezTo>
                  <a:cubicBezTo>
                    <a:pt x="908" y="609"/>
                    <a:pt x="871" y="646"/>
                    <a:pt x="818" y="646"/>
                  </a:cubicBezTo>
                  <a:cubicBezTo>
                    <a:pt x="658" y="646"/>
                    <a:pt x="498" y="646"/>
                    <a:pt x="338" y="646"/>
                  </a:cubicBezTo>
                  <a:cubicBezTo>
                    <a:pt x="328" y="646"/>
                    <a:pt x="321" y="649"/>
                    <a:pt x="313" y="656"/>
                  </a:cubicBezTo>
                  <a:cubicBezTo>
                    <a:pt x="265" y="706"/>
                    <a:pt x="215" y="755"/>
                    <a:pt x="166" y="804"/>
                  </a:cubicBezTo>
                  <a:cubicBezTo>
                    <a:pt x="163" y="807"/>
                    <a:pt x="160" y="811"/>
                    <a:pt x="156" y="813"/>
                  </a:cubicBezTo>
                  <a:cubicBezTo>
                    <a:pt x="151" y="815"/>
                    <a:pt x="143" y="819"/>
                    <a:pt x="139" y="817"/>
                  </a:cubicBezTo>
                  <a:cubicBezTo>
                    <a:pt x="134" y="815"/>
                    <a:pt x="131" y="807"/>
                    <a:pt x="130" y="802"/>
                  </a:cubicBezTo>
                  <a:cubicBezTo>
                    <a:pt x="129" y="791"/>
                    <a:pt x="130" y="781"/>
                    <a:pt x="129" y="770"/>
                  </a:cubicBezTo>
                  <a:cubicBezTo>
                    <a:pt x="129" y="730"/>
                    <a:pt x="129" y="689"/>
                    <a:pt x="129" y="646"/>
                  </a:cubicBezTo>
                  <a:close/>
                </a:path>
              </a:pathLst>
            </a:custGeom>
            <a:grpFill/>
            <a:ln w="9525">
              <a:noFill/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6600" smtClean="0">
                  <a:solidFill>
                    <a:srgbClr val="C0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Calibri" panose="020f0502020204030204" pitchFamily="34" charset="0"/>
                </a:rPr>
                <a:t>2</a:t>
              </a:r>
              <a:endParaRPr lang="zh-CN" altLang="zh-CN" sz="660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endParaRPr>
            </a:p>
          </p:txBody>
        </p:sp>
        <p:sp>
          <p:nvSpPr>
            <p:cNvPr id="7" name="Freeform 27"/>
            <p:cNvSpPr>
              <a:spLocks noChangeArrowheads="1"/>
            </p:cNvSpPr>
            <p:nvPr/>
          </p:nvSpPr>
          <p:spPr bwMode="auto">
            <a:xfrm>
              <a:off x="382290" y="0"/>
              <a:ext cx="846822" cy="731909"/>
            </a:xfrm>
            <a:custGeom>
              <a:gdLst>
                <a:gd name="T0" fmla="*/ 650617041 w 953"/>
                <a:gd name="T1" fmla="*/ 511704065 h 823"/>
                <a:gd name="T2" fmla="*/ 650617041 w 953"/>
                <a:gd name="T3" fmla="*/ 620846516 h 823"/>
                <a:gd name="T4" fmla="*/ 642721961 w 953"/>
                <a:gd name="T5" fmla="*/ 646154730 h 823"/>
                <a:gd name="T6" fmla="*/ 619824007 w 953"/>
                <a:gd name="T7" fmla="*/ 634291227 h 823"/>
                <a:gd name="T8" fmla="*/ 503755219 w 953"/>
                <a:gd name="T9" fmla="*/ 518822167 h 823"/>
                <a:gd name="T10" fmla="*/ 487963281 w 953"/>
                <a:gd name="T11" fmla="*/ 511704065 h 823"/>
                <a:gd name="T12" fmla="*/ 427954339 w 953"/>
                <a:gd name="T13" fmla="*/ 511704065 h 823"/>
                <a:gd name="T14" fmla="*/ 427954339 w 953"/>
                <a:gd name="T15" fmla="*/ 498259354 h 823"/>
                <a:gd name="T16" fmla="*/ 427954339 w 953"/>
                <a:gd name="T17" fmla="*/ 277601640 h 823"/>
                <a:gd name="T18" fmla="*/ 303989582 w 953"/>
                <a:gd name="T19" fmla="*/ 153432326 h 823"/>
                <a:gd name="T20" fmla="*/ 15791945 w 953"/>
                <a:gd name="T21" fmla="*/ 153432326 h 823"/>
                <a:gd name="T22" fmla="*/ 3158033 w 953"/>
                <a:gd name="T23" fmla="*/ 153432326 h 823"/>
                <a:gd name="T24" fmla="*/ 3947986 w 953"/>
                <a:gd name="T25" fmla="*/ 56153336 h 823"/>
                <a:gd name="T26" fmla="*/ 73430939 w 953"/>
                <a:gd name="T27" fmla="*/ 0 h 823"/>
                <a:gd name="T28" fmla="*/ 310306535 w 953"/>
                <a:gd name="T29" fmla="*/ 0 h 823"/>
                <a:gd name="T30" fmla="*/ 676673916 w 953"/>
                <a:gd name="T31" fmla="*/ 0 h 823"/>
                <a:gd name="T32" fmla="*/ 752473796 w 953"/>
                <a:gd name="T33" fmla="*/ 76716163 h 823"/>
                <a:gd name="T34" fmla="*/ 752473796 w 953"/>
                <a:gd name="T35" fmla="*/ 436569916 h 823"/>
                <a:gd name="T36" fmla="*/ 678252932 w 953"/>
                <a:gd name="T37" fmla="*/ 511704065 h 823"/>
                <a:gd name="T38" fmla="*/ 650617041 w 953"/>
                <a:gd name="T39" fmla="*/ 511704065 h 823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953"/>
                <a:gd name="T61" fmla="*/ 0 h 823"/>
                <a:gd name="T62" fmla="*/ 953 w 953"/>
                <a:gd name="T63" fmla="*/ 823 h 823"/>
              </a:gdLst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953" h="823">
                  <a:moveTo>
                    <a:pt x="824" y="647"/>
                  </a:moveTo>
                  <a:cubicBezTo>
                    <a:pt x="824" y="694"/>
                    <a:pt x="824" y="740"/>
                    <a:pt x="824" y="785"/>
                  </a:cubicBezTo>
                  <a:cubicBezTo>
                    <a:pt x="823" y="796"/>
                    <a:pt x="828" y="811"/>
                    <a:pt x="814" y="817"/>
                  </a:cubicBezTo>
                  <a:cubicBezTo>
                    <a:pt x="801" y="823"/>
                    <a:pt x="793" y="810"/>
                    <a:pt x="785" y="802"/>
                  </a:cubicBezTo>
                  <a:cubicBezTo>
                    <a:pt x="736" y="753"/>
                    <a:pt x="687" y="704"/>
                    <a:pt x="638" y="656"/>
                  </a:cubicBezTo>
                  <a:cubicBezTo>
                    <a:pt x="633" y="651"/>
                    <a:pt x="625" y="648"/>
                    <a:pt x="618" y="647"/>
                  </a:cubicBezTo>
                  <a:cubicBezTo>
                    <a:pt x="593" y="646"/>
                    <a:pt x="569" y="647"/>
                    <a:pt x="542" y="647"/>
                  </a:cubicBezTo>
                  <a:cubicBezTo>
                    <a:pt x="542" y="641"/>
                    <a:pt x="542" y="636"/>
                    <a:pt x="542" y="630"/>
                  </a:cubicBezTo>
                  <a:cubicBezTo>
                    <a:pt x="542" y="537"/>
                    <a:pt x="542" y="444"/>
                    <a:pt x="542" y="351"/>
                  </a:cubicBezTo>
                  <a:cubicBezTo>
                    <a:pt x="542" y="258"/>
                    <a:pt x="478" y="194"/>
                    <a:pt x="385" y="194"/>
                  </a:cubicBezTo>
                  <a:cubicBezTo>
                    <a:pt x="263" y="194"/>
                    <a:pt x="142" y="194"/>
                    <a:pt x="20" y="194"/>
                  </a:cubicBezTo>
                  <a:cubicBezTo>
                    <a:pt x="15" y="194"/>
                    <a:pt x="9" y="194"/>
                    <a:pt x="4" y="194"/>
                  </a:cubicBezTo>
                  <a:cubicBezTo>
                    <a:pt x="4" y="152"/>
                    <a:pt x="0" y="111"/>
                    <a:pt x="5" y="71"/>
                  </a:cubicBezTo>
                  <a:cubicBezTo>
                    <a:pt x="9" y="27"/>
                    <a:pt x="47" y="0"/>
                    <a:pt x="93" y="0"/>
                  </a:cubicBezTo>
                  <a:cubicBezTo>
                    <a:pt x="193" y="0"/>
                    <a:pt x="293" y="0"/>
                    <a:pt x="393" y="0"/>
                  </a:cubicBezTo>
                  <a:cubicBezTo>
                    <a:pt x="548" y="0"/>
                    <a:pt x="702" y="0"/>
                    <a:pt x="857" y="0"/>
                  </a:cubicBezTo>
                  <a:cubicBezTo>
                    <a:pt x="918" y="0"/>
                    <a:pt x="953" y="35"/>
                    <a:pt x="953" y="97"/>
                  </a:cubicBezTo>
                  <a:cubicBezTo>
                    <a:pt x="953" y="249"/>
                    <a:pt x="953" y="401"/>
                    <a:pt x="953" y="552"/>
                  </a:cubicBezTo>
                  <a:cubicBezTo>
                    <a:pt x="953" y="611"/>
                    <a:pt x="917" y="647"/>
                    <a:pt x="859" y="647"/>
                  </a:cubicBezTo>
                  <a:cubicBezTo>
                    <a:pt x="848" y="647"/>
                    <a:pt x="837" y="647"/>
                    <a:pt x="824" y="647"/>
                  </a:cubicBezTo>
                  <a:close/>
                </a:path>
              </a:pathLst>
            </a:custGeom>
            <a:grpFill/>
            <a:ln w="9525">
              <a:noFill/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0"/>
            <a:ext cx="12192000" cy="6863379"/>
          </a:xfrm>
          <a:prstGeom prst="rect">
            <a:avLst/>
          </a:prstGeom>
        </p:spPr>
      </p:pic>
      <p:graphicFrame>
        <p:nvGraphicFramePr>
          <p:cNvPr id="8194" name="Object 2" title=""/>
          <p:cNvGraphicFramePr>
            <a:graphicFrameLocks noChangeAspect="1"/>
          </p:cNvGraphicFramePr>
          <p:nvPr/>
        </p:nvGraphicFramePr>
        <p:xfrm>
          <a:off x="5486400" y="5029200"/>
          <a:ext cx="5181600" cy="1828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5" imgW="4010025" imgH="2857500" progId="MS_ClipArt_Gallery.2">
                  <p:embed/>
                </p:oleObj>
              </mc:Choice>
              <mc:Fallback>
                <p:oleObj r:id="rId5" imgW="4010025" imgH="2857500" progId="MS_ClipArt_Gallery.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lum contrast="6000"/>
                      </a:blip>
                      <a:stretch>
                        <a:fillRect/>
                      </a:stretch>
                    </p:blipFill>
                    <p:spPr>
                      <a:xfrm>
                        <a:off x="5486400" y="5029200"/>
                        <a:ext cx="5181600" cy="1828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5" name="Text Box 3" title=""/>
          <p:cNvSpPr/>
          <p:nvPr/>
        </p:nvSpPr>
        <p:spPr>
          <a:xfrm>
            <a:off x="2346325" y="-31750"/>
            <a:ext cx="3098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zh-CN" sz="2800"/>
          </a:p>
        </p:txBody>
      </p:sp>
      <p:sp>
        <p:nvSpPr>
          <p:cNvPr id="8196" name="Text Box 4" title=""/>
          <p:cNvSpPr/>
          <p:nvPr/>
        </p:nvSpPr>
        <p:spPr>
          <a:xfrm>
            <a:off x="3886200" y="228600"/>
            <a:ext cx="477393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/>
              <a:t>这是一门什么样的课？</a:t>
            </a:r>
            <a:endParaRPr lang="zh-CN" altLang="en-US" sz="3600" b="1">
              <a:ea typeface="宋体" panose="02010600030101010101" pitchFamily="2" charset="-122"/>
            </a:endParaRPr>
          </a:p>
        </p:txBody>
      </p:sp>
      <p:sp>
        <p:nvSpPr>
          <p:cNvPr id="8197" name="Text Box 11" title=""/>
          <p:cNvSpPr/>
          <p:nvPr/>
        </p:nvSpPr>
        <p:spPr>
          <a:xfrm>
            <a:off x="494030" y="1130300"/>
            <a:ext cx="48056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_GB2312" panose="02010609030101010101" pitchFamily="49" charset="-122"/>
                <a:ea typeface="楷体_GB2312" panose="02010609030101010101" pitchFamily="49" charset="-122"/>
              </a:rPr>
              <a:t>获得亲身参与研究探索的体验</a:t>
            </a:r>
            <a:endParaRPr lang="zh-CN" altLang="en-US" sz="2800" b="0">
              <a:solidFill>
                <a:srgbClr val="000000"/>
              </a:solidFill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8198" name="Text Box 12" title=""/>
          <p:cNvSpPr/>
          <p:nvPr/>
        </p:nvSpPr>
        <p:spPr>
          <a:xfrm>
            <a:off x="494030" y="1842135"/>
            <a:ext cx="9613900" cy="18148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0">
                <a:ea typeface="楷体_GB2312" panose="02010609030101010101" pitchFamily="49" charset="-122"/>
              </a:rPr>
              <a:t>       </a:t>
            </a:r>
            <a:r>
              <a:rPr lang="zh-CN" altLang="en-US" sz="2800" b="0">
                <a:ea typeface="楷体_GB2312" panose="02010609030101010101" pitchFamily="49" charset="-122"/>
              </a:rPr>
              <a:t>本门课要求同学们通过自主参与研究性学习活动，获得亲身体验，逐步形成善于质疑、乐于探究、勤于动手、努力求知的态度。</a:t>
            </a:r>
            <a:endParaRPr lang="zh-CN" altLang="en-US" sz="2800" b="0">
              <a:ea typeface="楷体_GB2312" panose="02010609030101010101" pitchFamily="49" charset="-122"/>
            </a:endParaRPr>
          </a:p>
          <a:p>
            <a:r>
              <a:rPr lang="zh-CN" altLang="en-US" sz="2800" b="0">
                <a:ea typeface="楷体_GB2312" panose="02010609030101010101" pitchFamily="49" charset="-122"/>
              </a:rPr>
              <a:t>        “</a:t>
            </a:r>
            <a:r>
              <a:rPr lang="zh-CN" altLang="en-US" sz="2800" b="0">
                <a:solidFill>
                  <a:schemeClr val="accent1">
                    <a:lumMod val="75000"/>
                  </a:schemeClr>
                </a:solidFill>
                <a:ea typeface="楷体_GB2312" panose="02010609030101010101" pitchFamily="49" charset="-122"/>
              </a:rPr>
              <a:t>真正的体验活动</a:t>
            </a:r>
            <a:r>
              <a:rPr lang="zh-CN" altLang="en-US" sz="2800" b="0">
                <a:ea typeface="楷体_GB2312" panose="02010609030101010101" pitchFamily="49" charset="-122"/>
              </a:rPr>
              <a:t>”是这门课的宗旨。</a:t>
            </a:r>
            <a:endParaRPr lang="zh-CN" altLang="en-US" sz="2800" b="0">
              <a:ea typeface="楷体_GB2312" panose="02010609030101010101" pitchFamily="49" charset="-122"/>
            </a:endParaRPr>
          </a:p>
        </p:txBody>
      </p:sp>
      <p:sp>
        <p:nvSpPr>
          <p:cNvPr id="8199" name="Text Box 13" title=""/>
          <p:cNvSpPr/>
          <p:nvPr/>
        </p:nvSpPr>
        <p:spPr>
          <a:xfrm>
            <a:off x="9966325" y="4897438"/>
            <a:ext cx="309880" cy="119888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  <a:p>
            <a:endParaRPr lang="en-US" altLang="zh-CN"/>
          </a:p>
          <a:p>
            <a:endParaRPr lang="en-US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  <p:bldP spid="819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0"/>
            <a:ext cx="12192000" cy="6863379"/>
          </a:xfrm>
          <a:prstGeom prst="rect">
            <a:avLst/>
          </a:prstGeom>
        </p:spPr>
      </p:pic>
      <p:sp>
        <p:nvSpPr>
          <p:cNvPr id="6146" name="页脚占位符 4" title=""/>
          <p:cNvSpPr>
            <a:spLocks noGrp="1"/>
          </p:cNvSpPr>
          <p:nvPr>
            <p:ph type="ftr" sz="quarter" idx="11"/>
          </p:nvPr>
        </p:nvSpPr>
        <p:spPr>
          <a:xfrm>
            <a:off x="8077200" y="6553200"/>
            <a:ext cx="2133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marL="0" lvl="0" indent="0" algn="r" eaLnBrk="1" hangingPunct="1"/>
            <a:endParaRPr lang="en-US" altLang="zh-CN" sz="1000" b="0"/>
          </a:p>
        </p:txBody>
      </p:sp>
      <p:sp>
        <p:nvSpPr>
          <p:cNvPr id="6147" name="Rectangle 182" title="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3600">
                <a:ea typeface="宋体" panose="02010600030101010101" pitchFamily="2" charset="-122"/>
              </a:rPr>
              <a:t>高中阶段必修学科学分分布</a:t>
            </a:r>
            <a:endParaRPr lang="zh-CN" altLang="en-US" sz="3600">
              <a:ea typeface="宋体" panose="02010600030101010101" pitchFamily="2" charset="-122"/>
            </a:endParaRPr>
          </a:p>
        </p:txBody>
      </p:sp>
      <p:graphicFrame>
        <p:nvGraphicFramePr>
          <p:cNvPr id="6148" name="表格 6147" title=""/>
          <p:cNvGraphicFramePr>
            <a:graphicFrameLocks noGrp="1"/>
          </p:cNvGraphicFramePr>
          <p:nvPr/>
        </p:nvGraphicFramePr>
        <p:xfrm>
          <a:off x="2209800" y="1828800"/>
          <a:ext cx="7848600" cy="1646555"/>
        </p:xfrm>
        <a:graphic>
          <a:graphicData uri="http://schemas.openxmlformats.org/drawingml/2006/table">
            <a:tbl>
              <a:tblPr/>
              <a:tblGrid>
                <a:gridCol w="784225"/>
                <a:gridCol w="786130"/>
                <a:gridCol w="784225"/>
                <a:gridCol w="785495"/>
                <a:gridCol w="784225"/>
                <a:gridCol w="784225"/>
                <a:gridCol w="786130"/>
                <a:gridCol w="784225"/>
                <a:gridCol w="785495"/>
                <a:gridCol w="784225"/>
              </a:tblGrid>
              <a:tr h="1066800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语文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数学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外语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物理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化学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生物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政治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历史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地理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音乐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75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10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10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10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6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6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6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8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6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6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3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6183" name="表格 6182" title=""/>
          <p:cNvGraphicFramePr>
            <a:graphicFrameLocks noGrp="1"/>
          </p:cNvGraphicFramePr>
          <p:nvPr/>
        </p:nvGraphicFramePr>
        <p:xfrm>
          <a:off x="2286000" y="3886200"/>
          <a:ext cx="7696200" cy="2057400"/>
        </p:xfrm>
        <a:graphic>
          <a:graphicData uri="http://schemas.openxmlformats.org/drawingml/2006/table">
            <a:tbl>
              <a:tblPr/>
              <a:tblGrid>
                <a:gridCol w="736600"/>
                <a:gridCol w="736600"/>
                <a:gridCol w="735330"/>
                <a:gridCol w="687070"/>
                <a:gridCol w="1633855"/>
                <a:gridCol w="1582420"/>
                <a:gridCol w="1584325"/>
              </a:tblGrid>
              <a:tr h="1166813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体育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美术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通用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信息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社会</a:t>
                      </a:r>
                      <a:endParaRPr lang="zh-CN" altLang="en-US"/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实践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社区</a:t>
                      </a:r>
                      <a:endParaRPr lang="zh-CN" altLang="en-US"/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/>
                        <a:t>服务</a:t>
                      </a:r>
                      <a:endParaRPr lang="zh-CN" altLang="en-US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FF0000"/>
                          </a:solidFill>
                        </a:rPr>
                        <a:t>研究性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FF0000"/>
                          </a:solidFill>
                        </a:rPr>
                        <a:t>学习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7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11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3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4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4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6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/>
                        <a:t>2</a:t>
                      </a:r>
                      <a:endParaRPr lang="en-US" altLang="zh-CN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003399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15</a:t>
                      </a:r>
                      <a:endParaRPr lang="en-US" altLang="zh-CN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0"/>
            <a:ext cx="12192000" cy="6863379"/>
          </a:xfrm>
          <a:prstGeom prst="rect">
            <a:avLst/>
          </a:prstGeom>
        </p:spPr>
      </p:pic>
      <p:grpSp>
        <p:nvGrpSpPr>
          <p:cNvPr id="27" name="组合 7" title=""/>
          <p:cNvGrpSpPr/>
          <p:nvPr/>
        </p:nvGrpSpPr>
        <p:grpSpPr>
          <a:xfrm>
            <a:off x="181258" y="328823"/>
            <a:ext cx="1824567" cy="647700"/>
            <a:chOff x="323528" y="980728"/>
            <a:chExt cx="1368152" cy="648072"/>
          </a:xfrm>
        </p:grpSpPr>
        <p:sp>
          <p:nvSpPr>
            <p:cNvPr id="28" name="椭圆 27"/>
            <p:cNvSpPr/>
            <p:nvPr/>
          </p:nvSpPr>
          <p:spPr>
            <a:xfrm>
              <a:off x="323528" y="980728"/>
              <a:ext cx="1368152" cy="648072"/>
            </a:xfrm>
            <a:prstGeom prst="ellipse">
              <a:avLst/>
            </a:prstGeom>
            <a:noFill/>
            <a:ln>
              <a:solidFill>
                <a:srgbClr val="C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" name="TextBox 5"/>
            <p:cNvSpPr txBox="1">
              <a:spLocks noChangeArrowheads="1"/>
            </p:cNvSpPr>
            <p:nvPr/>
          </p:nvSpPr>
          <p:spPr bwMode="auto">
            <a:xfrm>
              <a:off x="390578" y="1115452"/>
              <a:ext cx="1224136" cy="4003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学习开始</a:t>
              </a: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0" name="组合 26" title=""/>
          <p:cNvGrpSpPr/>
          <p:nvPr/>
        </p:nvGrpSpPr>
        <p:grpSpPr>
          <a:xfrm>
            <a:off x="1903183" y="654194"/>
            <a:ext cx="5381599" cy="898592"/>
            <a:chOff x="1398655" y="442931"/>
            <a:chExt cx="4037441" cy="897837"/>
          </a:xfrm>
        </p:grpSpPr>
        <p:grpSp>
          <p:nvGrpSpPr>
            <p:cNvPr id="31" name="组合 10"/>
            <p:cNvGrpSpPr/>
            <p:nvPr/>
          </p:nvGrpSpPr>
          <p:grpSpPr>
            <a:xfrm>
              <a:off x="2844501" y="549271"/>
              <a:ext cx="2591595" cy="791497"/>
              <a:chOff x="2844501" y="549271"/>
              <a:chExt cx="2591595" cy="791497"/>
            </a:xfrm>
          </p:grpSpPr>
          <p:sp>
            <p:nvSpPr>
              <p:cNvPr id="45" name="矩形 44"/>
              <p:cNvSpPr/>
              <p:nvPr/>
            </p:nvSpPr>
            <p:spPr>
              <a:xfrm>
                <a:off x="2844501" y="549271"/>
                <a:ext cx="2591595" cy="791497"/>
              </a:xfrm>
              <a:prstGeom prst="rect">
                <a:avLst/>
              </a:prstGeom>
              <a:noFill/>
              <a:ln>
                <a:solidFill>
                  <a:srgbClr val="C8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46" name="TextBox 4"/>
              <p:cNvSpPr txBox="1">
                <a:spLocks noChangeArrowheads="1"/>
              </p:cNvSpPr>
              <p:nvPr/>
            </p:nvSpPr>
            <p:spPr bwMode="auto">
              <a:xfrm>
                <a:off x="2915816" y="620688"/>
                <a:ext cx="2520280" cy="707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0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考虑选择研究</a:t>
                </a:r>
                <a:r>
                  <a:rPr lang="zh-CN" altLang="en-US" sz="2000" smtClean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题目，和</a:t>
                </a:r>
                <a:r>
                  <a:rPr lang="zh-CN" altLang="en-US" sz="20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同学组成课题研究小组</a:t>
                </a:r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cxnSp>
          <p:nvCxnSpPr>
            <p:cNvPr id="44" name="直接连接符 43"/>
            <p:cNvCxnSpPr>
              <a:stCxn id="29" idx="3"/>
              <a:endCxn id="45" idx="1"/>
            </p:cNvCxnSpPr>
            <p:nvPr/>
          </p:nvCxnSpPr>
          <p:spPr>
            <a:xfrm>
              <a:off x="1398655" y="442931"/>
              <a:ext cx="1445846" cy="502089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组合 25" title=""/>
          <p:cNvGrpSpPr/>
          <p:nvPr/>
        </p:nvGrpSpPr>
        <p:grpSpPr>
          <a:xfrm>
            <a:off x="7284791" y="1120986"/>
            <a:ext cx="4800600" cy="1727200"/>
            <a:chOff x="5436096" y="908720"/>
            <a:chExt cx="3600400" cy="1728192"/>
          </a:xfrm>
        </p:grpSpPr>
        <p:sp>
          <p:nvSpPr>
            <p:cNvPr id="48" name="矩形 47"/>
            <p:cNvSpPr/>
            <p:nvPr/>
          </p:nvSpPr>
          <p:spPr>
            <a:xfrm>
              <a:off x="5867890" y="1844294"/>
              <a:ext cx="3168606" cy="792618"/>
            </a:xfrm>
            <a:prstGeom prst="rect">
              <a:avLst/>
            </a:prstGeom>
            <a:noFill/>
            <a:ln>
              <a:solidFill>
                <a:srgbClr val="C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0" name="TextBox 9"/>
            <p:cNvSpPr txBox="1">
              <a:spLocks noChangeArrowheads="1"/>
            </p:cNvSpPr>
            <p:nvPr/>
          </p:nvSpPr>
          <p:spPr bwMode="auto">
            <a:xfrm>
              <a:off x="5940152" y="1916832"/>
              <a:ext cx="2952328" cy="7082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在教师指导下进行课题论证，找出关键词和研究对象</a:t>
              </a: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51" name="直接连接符 50"/>
            <p:cNvCxnSpPr/>
            <p:nvPr/>
          </p:nvCxnSpPr>
          <p:spPr>
            <a:xfrm>
              <a:off x="5436096" y="908720"/>
              <a:ext cx="2231994" cy="935574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3" name="组合 27" title=""/>
          <p:cNvGrpSpPr/>
          <p:nvPr/>
        </p:nvGrpSpPr>
        <p:grpSpPr>
          <a:xfrm>
            <a:off x="83892" y="2056023"/>
            <a:ext cx="7776632" cy="1728788"/>
            <a:chOff x="35496" y="1844824"/>
            <a:chExt cx="5832647" cy="1728192"/>
          </a:xfrm>
        </p:grpSpPr>
        <p:grpSp>
          <p:nvGrpSpPr>
            <p:cNvPr id="64" name="组合 11"/>
            <p:cNvGrpSpPr/>
            <p:nvPr/>
          </p:nvGrpSpPr>
          <p:grpSpPr>
            <a:xfrm>
              <a:off x="35496" y="1844824"/>
              <a:ext cx="3422319" cy="1728192"/>
              <a:chOff x="35496" y="2420888"/>
              <a:chExt cx="3422319" cy="1728192"/>
            </a:xfrm>
          </p:grpSpPr>
          <p:sp>
            <p:nvSpPr>
              <p:cNvPr id="66" name="TextBox 3"/>
              <p:cNvSpPr txBox="1">
                <a:spLocks noChangeArrowheads="1"/>
              </p:cNvSpPr>
              <p:nvPr/>
            </p:nvSpPr>
            <p:spPr bwMode="auto">
              <a:xfrm>
                <a:off x="649503" y="2636912"/>
                <a:ext cx="2808312" cy="132298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0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开始设计课题研究方案</a:t>
                </a:r>
                <a:endPara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eaLnBrk="1" hangingPunct="1"/>
                <a:r>
                  <a:rPr lang="en-US" altLang="zh-CN" sz="20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---</a:t>
                </a:r>
                <a:r>
                  <a:rPr lang="zh-CN" altLang="en-US" sz="20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要做什么</a:t>
                </a:r>
                <a:endPara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eaLnBrk="1" hangingPunct="1"/>
                <a:r>
                  <a:rPr lang="en-US" altLang="zh-CN" sz="20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---</a:t>
                </a:r>
                <a:r>
                  <a:rPr lang="zh-CN" altLang="en-US" sz="20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怎样做</a:t>
                </a:r>
                <a:endPara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eaLnBrk="1" hangingPunct="1"/>
                <a:r>
                  <a:rPr lang="en-US" altLang="zh-CN" sz="20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---</a:t>
                </a:r>
                <a:r>
                  <a:rPr lang="zh-CN" altLang="en-US" sz="20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最后准备达到什么结果</a:t>
                </a:r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7" name="椭圆 66"/>
              <p:cNvSpPr/>
              <p:nvPr/>
            </p:nvSpPr>
            <p:spPr>
              <a:xfrm>
                <a:off x="35496" y="2420888"/>
                <a:ext cx="3311623" cy="1728192"/>
              </a:xfrm>
              <a:prstGeom prst="ellipse">
                <a:avLst/>
              </a:prstGeom>
              <a:noFill/>
              <a:ln>
                <a:solidFill>
                  <a:srgbClr val="C8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cxnSp>
          <p:nvCxnSpPr>
            <p:cNvPr id="65" name="直接连接符 64"/>
            <p:cNvCxnSpPr>
              <a:stCxn id="67" idx="6"/>
              <a:endCxn id="48" idx="1"/>
            </p:cNvCxnSpPr>
            <p:nvPr/>
          </p:nvCxnSpPr>
          <p:spPr>
            <a:xfrm flipV="1">
              <a:off x="3347119" y="2231442"/>
              <a:ext cx="2521024" cy="477478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组合 28" title=""/>
          <p:cNvGrpSpPr/>
          <p:nvPr/>
        </p:nvGrpSpPr>
        <p:grpSpPr>
          <a:xfrm>
            <a:off x="2484191" y="3495887"/>
            <a:ext cx="7681384" cy="1087736"/>
            <a:chOff x="1835696" y="3284984"/>
            <a:chExt cx="5760640" cy="1086763"/>
          </a:xfrm>
        </p:grpSpPr>
        <p:grpSp>
          <p:nvGrpSpPr>
            <p:cNvPr id="69" name="组合 16"/>
            <p:cNvGrpSpPr/>
            <p:nvPr/>
          </p:nvGrpSpPr>
          <p:grpSpPr>
            <a:xfrm>
              <a:off x="4499337" y="3284984"/>
              <a:ext cx="3096999" cy="1086763"/>
              <a:chOff x="4499337" y="3284984"/>
              <a:chExt cx="3096999" cy="1086763"/>
            </a:xfrm>
          </p:grpSpPr>
          <p:sp>
            <p:nvSpPr>
              <p:cNvPr id="71" name="矩形 70"/>
              <p:cNvSpPr/>
              <p:nvPr/>
            </p:nvSpPr>
            <p:spPr>
              <a:xfrm>
                <a:off x="4499337" y="3284984"/>
                <a:ext cx="3096999" cy="1080120"/>
              </a:xfrm>
              <a:prstGeom prst="rect">
                <a:avLst/>
              </a:prstGeom>
              <a:noFill/>
              <a:ln>
                <a:solidFill>
                  <a:srgbClr val="C8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2" name="TextBox 13"/>
              <p:cNvSpPr txBox="1">
                <a:spLocks noChangeArrowheads="1"/>
              </p:cNvSpPr>
              <p:nvPr/>
            </p:nvSpPr>
            <p:spPr bwMode="auto">
              <a:xfrm>
                <a:off x="4572000" y="3356992"/>
                <a:ext cx="2952328" cy="10147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0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运用各种方法，如文献、调查、访谈、实验等获得你所需要的资料、数据和信息</a:t>
                </a:r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cxnSp>
          <p:nvCxnSpPr>
            <p:cNvPr id="70" name="直接连接符 69"/>
            <p:cNvCxnSpPr>
              <a:endCxn id="71" idx="1"/>
            </p:cNvCxnSpPr>
            <p:nvPr/>
          </p:nvCxnSpPr>
          <p:spPr>
            <a:xfrm>
              <a:off x="1835696" y="3573651"/>
              <a:ext cx="2663641" cy="252186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3" name="组合 32" title=""/>
          <p:cNvGrpSpPr/>
          <p:nvPr/>
        </p:nvGrpSpPr>
        <p:grpSpPr>
          <a:xfrm>
            <a:off x="4308757" y="4581736"/>
            <a:ext cx="4800600" cy="2487612"/>
            <a:chOff x="3203848" y="4369750"/>
            <a:chExt cx="3600400" cy="2488250"/>
          </a:xfrm>
        </p:grpSpPr>
        <p:grpSp>
          <p:nvGrpSpPr>
            <p:cNvPr id="74" name="组合 30"/>
            <p:cNvGrpSpPr/>
            <p:nvPr/>
          </p:nvGrpSpPr>
          <p:grpSpPr>
            <a:xfrm>
              <a:off x="3203848" y="4369750"/>
              <a:ext cx="3600400" cy="1332829"/>
              <a:chOff x="3203848" y="4369750"/>
              <a:chExt cx="3600400" cy="1332829"/>
            </a:xfrm>
          </p:grpSpPr>
          <p:grpSp>
            <p:nvGrpSpPr>
              <p:cNvPr id="76" name="组合 23"/>
              <p:cNvGrpSpPr/>
              <p:nvPr/>
            </p:nvGrpSpPr>
            <p:grpSpPr>
              <a:xfrm>
                <a:off x="3203848" y="4941396"/>
                <a:ext cx="3600400" cy="761183"/>
                <a:chOff x="3203848" y="4941396"/>
                <a:chExt cx="3600400" cy="761183"/>
              </a:xfrm>
            </p:grpSpPr>
            <p:sp>
              <p:nvSpPr>
                <p:cNvPr id="78" name="矩形 77"/>
                <p:cNvSpPr/>
                <p:nvPr/>
              </p:nvSpPr>
              <p:spPr>
                <a:xfrm>
                  <a:off x="3203848" y="4941396"/>
                  <a:ext cx="3600400" cy="719322"/>
                </a:xfrm>
                <a:prstGeom prst="rect">
                  <a:avLst/>
                </a:prstGeom>
                <a:noFill/>
                <a:ln>
                  <a:solidFill>
                    <a:srgbClr val="C8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 sz="2000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79" name="TextBox 15"/>
                <p:cNvSpPr txBox="1">
                  <a:spLocks noChangeArrowheads="1"/>
                </p:cNvSpPr>
                <p:nvPr/>
              </p:nvSpPr>
              <p:spPr bwMode="auto">
                <a:xfrm>
                  <a:off x="3275856" y="4994511"/>
                  <a:ext cx="3384376" cy="70806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r>
                    <a:rPr lang="zh-CN" altLang="en-US" sz="200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认真记录和整理你所获得的资料，通过筛选，从中找出有用的信息</a:t>
                  </a:r>
                  <a:endParaRPr lang="zh-CN" altLang="en-US" sz="2000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cxnSp>
            <p:nvCxnSpPr>
              <p:cNvPr id="77" name="直接连接符 76"/>
              <p:cNvCxnSpPr/>
              <p:nvPr/>
            </p:nvCxnSpPr>
            <p:spPr>
              <a:xfrm flipV="1">
                <a:off x="4859588" y="4369750"/>
                <a:ext cx="1223945" cy="571647"/>
              </a:xfrm>
              <a:prstGeom prst="line">
                <a:avLst/>
              </a:prstGeom>
              <a:ln w="28575">
                <a:solidFill>
                  <a:srgbClr val="C8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5" name="直接连接符 74"/>
            <p:cNvCxnSpPr/>
            <p:nvPr/>
          </p:nvCxnSpPr>
          <p:spPr>
            <a:xfrm flipH="1">
              <a:off x="4859588" y="5660718"/>
              <a:ext cx="0" cy="1197282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0"/>
            <a:ext cx="12192000" cy="6863379"/>
          </a:xfrm>
          <a:prstGeom prst="rect">
            <a:avLst/>
          </a:prstGeom>
        </p:spPr>
      </p:pic>
      <p:grpSp>
        <p:nvGrpSpPr>
          <p:cNvPr id="32" name="组合 10" title=""/>
          <p:cNvGrpSpPr/>
          <p:nvPr/>
        </p:nvGrpSpPr>
        <p:grpSpPr>
          <a:xfrm>
            <a:off x="4656652" y="333376"/>
            <a:ext cx="2171743" cy="792163"/>
            <a:chOff x="3347864" y="548680"/>
            <a:chExt cx="1629149" cy="792088"/>
          </a:xfrm>
        </p:grpSpPr>
        <p:sp>
          <p:nvSpPr>
            <p:cNvPr id="33" name="矩形 32"/>
            <p:cNvSpPr/>
            <p:nvPr/>
          </p:nvSpPr>
          <p:spPr>
            <a:xfrm>
              <a:off x="3347864" y="548680"/>
              <a:ext cx="1368707" cy="792088"/>
            </a:xfrm>
            <a:prstGeom prst="rect">
              <a:avLst/>
            </a:prstGeom>
            <a:noFill/>
            <a:ln>
              <a:solidFill>
                <a:srgbClr val="C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4" name="TextBox 4"/>
            <p:cNvSpPr txBox="1">
              <a:spLocks noChangeArrowheads="1"/>
            </p:cNvSpPr>
            <p:nvPr/>
          </p:nvSpPr>
          <p:spPr bwMode="auto">
            <a:xfrm>
              <a:off x="3536853" y="620688"/>
              <a:ext cx="1440160" cy="7078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比较、分析、归纳、综合</a:t>
              </a: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5" name="矩形 34" title=""/>
          <p:cNvSpPr/>
          <p:nvPr/>
        </p:nvSpPr>
        <p:spPr>
          <a:xfrm>
            <a:off x="4656667" y="4005264"/>
            <a:ext cx="3359151" cy="719137"/>
          </a:xfrm>
          <a:prstGeom prst="rect">
            <a:avLst/>
          </a:prstGeom>
          <a:noFill/>
          <a:ln>
            <a:solidFill>
              <a:srgbClr val="C8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6" name="TextBox 35" title=""/>
          <p:cNvSpPr txBox="1">
            <a:spLocks noChangeArrowheads="1"/>
          </p:cNvSpPr>
          <p:nvPr/>
        </p:nvSpPr>
        <p:spPr bwMode="auto">
          <a:xfrm>
            <a:off x="4723924" y="4030046"/>
            <a:ext cx="336126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参加班级或年级举办的成果展示和答辩活动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7" name="组合 60" title=""/>
          <p:cNvGrpSpPr/>
          <p:nvPr/>
        </p:nvGrpSpPr>
        <p:grpSpPr>
          <a:xfrm>
            <a:off x="239184" y="2276476"/>
            <a:ext cx="5281083" cy="1223963"/>
            <a:chOff x="179512" y="2276872"/>
            <a:chExt cx="3960440" cy="1224136"/>
          </a:xfrm>
        </p:grpSpPr>
        <p:grpSp>
          <p:nvGrpSpPr>
            <p:cNvPr id="38" name="组合 16"/>
            <p:cNvGrpSpPr/>
            <p:nvPr/>
          </p:nvGrpSpPr>
          <p:grpSpPr>
            <a:xfrm>
              <a:off x="179512" y="2780181"/>
              <a:ext cx="3960440" cy="720827"/>
              <a:chOff x="4499992" y="3356245"/>
              <a:chExt cx="3960440" cy="720827"/>
            </a:xfrm>
          </p:grpSpPr>
          <p:sp>
            <p:nvSpPr>
              <p:cNvPr id="40" name="矩形 39"/>
              <p:cNvSpPr/>
              <p:nvPr/>
            </p:nvSpPr>
            <p:spPr>
              <a:xfrm>
                <a:off x="4499992" y="3356245"/>
                <a:ext cx="3889010" cy="720827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41" name="TextBox 13"/>
              <p:cNvSpPr txBox="1">
                <a:spLocks noChangeArrowheads="1"/>
              </p:cNvSpPr>
              <p:nvPr/>
            </p:nvSpPr>
            <p:spPr bwMode="auto">
              <a:xfrm>
                <a:off x="4572000" y="3356992"/>
                <a:ext cx="3888432" cy="707986"/>
              </a:xfrm>
              <a:prstGeom prst="rect">
                <a:avLst/>
              </a:prstGeom>
              <a:noFill/>
              <a:ln w="9525">
                <a:solidFill>
                  <a:srgbClr val="C8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0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做好准备，向听众介绍你的研究成果成果要求：科学、严谨、清晰、简洁</a:t>
                </a:r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cxnSp>
          <p:nvCxnSpPr>
            <p:cNvPr id="39" name="直接连接符 38"/>
            <p:cNvCxnSpPr/>
            <p:nvPr/>
          </p:nvCxnSpPr>
          <p:spPr>
            <a:xfrm flipV="1">
              <a:off x="2050998" y="2276872"/>
              <a:ext cx="2088954" cy="503309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2" name="组合 57" title=""/>
          <p:cNvGrpSpPr/>
          <p:nvPr/>
        </p:nvGrpSpPr>
        <p:grpSpPr>
          <a:xfrm>
            <a:off x="3424335" y="1125539"/>
            <a:ext cx="4398865" cy="1150937"/>
            <a:chOff x="2987824" y="1196752"/>
            <a:chExt cx="2592288" cy="1152128"/>
          </a:xfrm>
        </p:grpSpPr>
        <p:grpSp>
          <p:nvGrpSpPr>
            <p:cNvPr id="43" name="组合 35"/>
            <p:cNvGrpSpPr/>
            <p:nvPr/>
          </p:nvGrpSpPr>
          <p:grpSpPr>
            <a:xfrm>
              <a:off x="2987824" y="1557487"/>
              <a:ext cx="2592288" cy="791393"/>
              <a:chOff x="2987824" y="2061543"/>
              <a:chExt cx="2592288" cy="791393"/>
            </a:xfrm>
          </p:grpSpPr>
          <p:sp>
            <p:nvSpPr>
              <p:cNvPr id="52" name="矩形 51"/>
              <p:cNvSpPr/>
              <p:nvPr/>
            </p:nvSpPr>
            <p:spPr>
              <a:xfrm>
                <a:off x="2987824" y="2061543"/>
                <a:ext cx="2592288" cy="791393"/>
              </a:xfrm>
              <a:prstGeom prst="rect">
                <a:avLst/>
              </a:prstGeom>
              <a:noFill/>
              <a:ln>
                <a:solidFill>
                  <a:srgbClr val="C8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53" name="TextBox 9"/>
              <p:cNvSpPr txBox="1">
                <a:spLocks noChangeArrowheads="1"/>
              </p:cNvSpPr>
              <p:nvPr/>
            </p:nvSpPr>
            <p:spPr bwMode="auto">
              <a:xfrm>
                <a:off x="3059832" y="2132856"/>
                <a:ext cx="2520280" cy="70861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000" smtClean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撰写研究报告，了解各种作品的呈现要求，将成果以作品的形成呈现</a:t>
                </a:r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cxnSp>
          <p:nvCxnSpPr>
            <p:cNvPr id="49" name="直接连接符 48"/>
            <p:cNvCxnSpPr/>
            <p:nvPr/>
          </p:nvCxnSpPr>
          <p:spPr>
            <a:xfrm flipH="1" flipV="1">
              <a:off x="4211740" y="1196752"/>
              <a:ext cx="0" cy="360735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4" name="直接连接符 53" title=""/>
          <p:cNvCxnSpPr/>
          <p:nvPr/>
        </p:nvCxnSpPr>
        <p:spPr>
          <a:xfrm flipH="1">
            <a:off x="5615517" y="1"/>
            <a:ext cx="0" cy="360363"/>
          </a:xfrm>
          <a:prstGeom prst="line">
            <a:avLst/>
          </a:prstGeom>
          <a:ln w="28575">
            <a:solidFill>
              <a:srgbClr val="C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接连接符 54" title=""/>
          <p:cNvCxnSpPr>
            <a:endCxn id="35" idx="0"/>
          </p:cNvCxnSpPr>
          <p:nvPr/>
        </p:nvCxnSpPr>
        <p:spPr>
          <a:xfrm>
            <a:off x="2832101" y="3500439"/>
            <a:ext cx="3503084" cy="504825"/>
          </a:xfrm>
          <a:prstGeom prst="line">
            <a:avLst/>
          </a:prstGeom>
          <a:ln w="28575">
            <a:solidFill>
              <a:srgbClr val="C8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6" name="组合 68" title=""/>
          <p:cNvGrpSpPr/>
          <p:nvPr/>
        </p:nvGrpSpPr>
        <p:grpSpPr>
          <a:xfrm>
            <a:off x="4656667" y="4724400"/>
            <a:ext cx="3166533" cy="1081088"/>
            <a:chOff x="3491880" y="4725144"/>
            <a:chExt cx="2376264" cy="1080120"/>
          </a:xfrm>
        </p:grpSpPr>
        <p:sp>
          <p:nvSpPr>
            <p:cNvPr id="57" name="矩形 56"/>
            <p:cNvSpPr/>
            <p:nvPr/>
          </p:nvSpPr>
          <p:spPr>
            <a:xfrm>
              <a:off x="3491880" y="5013810"/>
              <a:ext cx="2376264" cy="791454"/>
            </a:xfrm>
            <a:prstGeom prst="rect">
              <a:avLst/>
            </a:prstGeom>
            <a:noFill/>
            <a:ln>
              <a:solidFill>
                <a:srgbClr val="C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8" name="TextBox 37"/>
            <p:cNvSpPr txBox="1">
              <a:spLocks noChangeArrowheads="1"/>
            </p:cNvSpPr>
            <p:nvPr/>
          </p:nvSpPr>
          <p:spPr bwMode="auto">
            <a:xfrm>
              <a:off x="3563888" y="5085184"/>
              <a:ext cx="2304256" cy="707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反思自己的研究成果，进行学习总结和评价</a:t>
              </a: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59" name="直接连接符 58"/>
            <p:cNvCxnSpPr/>
            <p:nvPr/>
          </p:nvCxnSpPr>
          <p:spPr>
            <a:xfrm flipH="1">
              <a:off x="4716546" y="4725144"/>
              <a:ext cx="0" cy="288666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0" name="组合 69" title=""/>
          <p:cNvGrpSpPr/>
          <p:nvPr/>
        </p:nvGrpSpPr>
        <p:grpSpPr>
          <a:xfrm>
            <a:off x="4656642" y="5805489"/>
            <a:ext cx="3352930" cy="719137"/>
            <a:chOff x="3491880" y="5877272"/>
            <a:chExt cx="2516178" cy="720080"/>
          </a:xfrm>
        </p:grpSpPr>
        <p:sp>
          <p:nvSpPr>
            <p:cNvPr id="61" name="矩形 60"/>
            <p:cNvSpPr/>
            <p:nvPr/>
          </p:nvSpPr>
          <p:spPr>
            <a:xfrm>
              <a:off x="3491880" y="6164986"/>
              <a:ext cx="2376264" cy="432366"/>
            </a:xfrm>
            <a:prstGeom prst="rect">
              <a:avLst/>
            </a:prstGeom>
            <a:noFill/>
            <a:ln>
              <a:solidFill>
                <a:srgbClr val="C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" name="TextBox 39"/>
            <p:cNvSpPr txBox="1">
              <a:spLocks noChangeArrowheads="1"/>
            </p:cNvSpPr>
            <p:nvPr/>
          </p:nvSpPr>
          <p:spPr bwMode="auto">
            <a:xfrm>
              <a:off x="3703802" y="6196717"/>
              <a:ext cx="2304256" cy="4006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评定成绩（学习结束）</a:t>
              </a: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80" name="直接连接符 79"/>
            <p:cNvCxnSpPr/>
            <p:nvPr/>
          </p:nvCxnSpPr>
          <p:spPr>
            <a:xfrm flipH="1">
              <a:off x="4716546" y="5877272"/>
              <a:ext cx="0" cy="287714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-9525" y="0"/>
            <a:ext cx="12192000" cy="6863379"/>
          </a:xfrm>
          <a:prstGeom prst="rect">
            <a:avLst/>
          </a:prstGeom>
        </p:spPr>
      </p:pic>
      <p:sp>
        <p:nvSpPr>
          <p:cNvPr id="7" name="直接连接符 18" title=""/>
          <p:cNvSpPr>
            <a:spLocks noChangeShapeType="1"/>
          </p:cNvSpPr>
          <p:nvPr/>
        </p:nvSpPr>
        <p:spPr bwMode="auto">
          <a:xfrm flipH="1">
            <a:off x="2438399" y="93663"/>
            <a:ext cx="0" cy="363537"/>
          </a:xfrm>
          <a:prstGeom prst="line">
            <a:avLst/>
          </a:prstGeom>
          <a:noFill/>
          <a:ln w="6350">
            <a:solidFill>
              <a:schemeClr val="bg1"/>
            </a:solidFill>
            <a:prstDash val="dash"/>
            <a:beve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直接连接符 30" title=""/>
          <p:cNvSpPr>
            <a:spLocks noChangeShapeType="1"/>
          </p:cNvSpPr>
          <p:nvPr/>
        </p:nvSpPr>
        <p:spPr bwMode="auto">
          <a:xfrm>
            <a:off x="4875212" y="93663"/>
            <a:ext cx="1587" cy="363537"/>
          </a:xfrm>
          <a:prstGeom prst="line">
            <a:avLst/>
          </a:prstGeom>
          <a:noFill/>
          <a:ln w="6350">
            <a:solidFill>
              <a:schemeClr val="bg1"/>
            </a:solidFill>
            <a:prstDash val="dash"/>
            <a:beve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直接连接符 31" title=""/>
          <p:cNvSpPr>
            <a:spLocks noChangeShapeType="1"/>
          </p:cNvSpPr>
          <p:nvPr/>
        </p:nvSpPr>
        <p:spPr bwMode="auto">
          <a:xfrm flipH="1">
            <a:off x="7302274" y="93663"/>
            <a:ext cx="0" cy="363537"/>
          </a:xfrm>
          <a:prstGeom prst="line">
            <a:avLst/>
          </a:prstGeom>
          <a:noFill/>
          <a:ln w="6350">
            <a:solidFill>
              <a:schemeClr val="bg1"/>
            </a:solidFill>
            <a:prstDash val="dash"/>
            <a:beve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6" name="组合 45" title=""/>
          <p:cNvGrpSpPr/>
          <p:nvPr/>
        </p:nvGrpSpPr>
        <p:grpSpPr>
          <a:xfrm>
            <a:off x="1532732" y="1193840"/>
            <a:ext cx="9954418" cy="1163598"/>
            <a:chOff x="1361282" y="1336715"/>
            <a:chExt cx="9157269" cy="1163598"/>
          </a:xfrm>
        </p:grpSpPr>
        <p:sp>
          <p:nvSpPr>
            <p:cNvPr id="22" name="椭圆 30"/>
            <p:cNvSpPr>
              <a:spLocks noChangeArrowheads="1"/>
            </p:cNvSpPr>
            <p:nvPr/>
          </p:nvSpPr>
          <p:spPr bwMode="auto">
            <a:xfrm>
              <a:off x="2309813" y="1339850"/>
              <a:ext cx="995362" cy="919163"/>
            </a:xfrm>
            <a:prstGeom prst="ellipse">
              <a:avLst/>
            </a:prstGeom>
            <a:solidFill>
              <a:srgbClr val="C80000"/>
            </a:solidFill>
            <a:ln w="12700">
              <a:noFill/>
              <a:beve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600" b="1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1</a:t>
              </a:r>
              <a:endParaRPr lang="zh-CN" altLang="en-US" sz="36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25" name="直接连接符 34"/>
            <p:cNvSpPr>
              <a:spLocks noChangeShapeType="1"/>
            </p:cNvSpPr>
            <p:nvPr/>
          </p:nvSpPr>
          <p:spPr bwMode="auto">
            <a:xfrm flipV="1">
              <a:off x="1361282" y="2017713"/>
              <a:ext cx="881062" cy="482600"/>
            </a:xfrm>
            <a:prstGeom prst="line">
              <a:avLst/>
            </a:prstGeom>
            <a:noFill/>
            <a:ln w="28575">
              <a:solidFill>
                <a:srgbClr val="DA0000"/>
              </a:solidFill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矩形 17"/>
            <p:cNvSpPr>
              <a:spLocks noChangeArrowheads="1"/>
            </p:cNvSpPr>
            <p:nvPr/>
          </p:nvSpPr>
          <p:spPr bwMode="auto">
            <a:xfrm>
              <a:off x="3462338" y="1336715"/>
              <a:ext cx="7056213" cy="6463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 sz="24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确定研究课题：一</a:t>
              </a: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、是发现和提出问题；二是确定课题</a:t>
              </a:r>
              <a:r>
                <a:rPr lang="zh-CN" altLang="en-US" sz="24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。</a:t>
              </a:r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48" name="组合 47" title=""/>
          <p:cNvGrpSpPr/>
          <p:nvPr/>
        </p:nvGrpSpPr>
        <p:grpSpPr>
          <a:xfrm>
            <a:off x="1973263" y="3735389"/>
            <a:ext cx="9856787" cy="1775647"/>
            <a:chOff x="1801813" y="3878264"/>
            <a:chExt cx="9856787" cy="1775647"/>
          </a:xfrm>
        </p:grpSpPr>
        <p:sp>
          <p:nvSpPr>
            <p:cNvPr id="24" name="椭圆 32"/>
            <p:cNvSpPr>
              <a:spLocks noChangeArrowheads="1"/>
            </p:cNvSpPr>
            <p:nvPr/>
          </p:nvSpPr>
          <p:spPr bwMode="auto">
            <a:xfrm>
              <a:off x="3109913" y="3878264"/>
              <a:ext cx="995362" cy="917575"/>
            </a:xfrm>
            <a:prstGeom prst="ellipse">
              <a:avLst/>
            </a:prstGeom>
            <a:solidFill>
              <a:srgbClr val="C80000"/>
            </a:solidFill>
            <a:ln w="12700">
              <a:noFill/>
              <a:beve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600" b="1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3</a:t>
              </a:r>
              <a:endParaRPr lang="zh-CN" altLang="en-US" sz="36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27" name="直接连接符 38"/>
            <p:cNvSpPr>
              <a:spLocks noChangeShapeType="1"/>
            </p:cNvSpPr>
            <p:nvPr/>
          </p:nvSpPr>
          <p:spPr bwMode="auto">
            <a:xfrm>
              <a:off x="1801813" y="4232364"/>
              <a:ext cx="1038224" cy="0"/>
            </a:xfrm>
            <a:prstGeom prst="line">
              <a:avLst/>
            </a:prstGeom>
            <a:noFill/>
            <a:ln w="28575">
              <a:solidFill>
                <a:srgbClr val="DA0000"/>
              </a:solidFill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矩形 17"/>
            <p:cNvSpPr>
              <a:spLocks noChangeArrowheads="1"/>
            </p:cNvSpPr>
            <p:nvPr/>
          </p:nvSpPr>
          <p:spPr bwMode="auto">
            <a:xfrm>
              <a:off x="4249099" y="3899585"/>
              <a:ext cx="7409501" cy="17543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实施研究</a:t>
              </a:r>
              <a:r>
                <a:rPr lang="zh-CN" altLang="en-US" sz="24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：</a:t>
              </a: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采用</a:t>
              </a:r>
              <a:r>
                <a:rPr lang="zh-CN" altLang="en-US" sz="24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调查研究</a:t>
              </a: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、实验研究、项目（活动）设计、信息资料的分析与处理</a:t>
              </a:r>
              <a:r>
                <a:rPr lang="zh-CN" altLang="en-US" sz="24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等开展研究。</a:t>
              </a:r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just">
                <a:lnSpc>
                  <a:spcPct val="150000"/>
                </a:lnSpc>
              </a:pPr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47" name="组合 46" title=""/>
          <p:cNvGrpSpPr/>
          <p:nvPr/>
        </p:nvGrpSpPr>
        <p:grpSpPr>
          <a:xfrm>
            <a:off x="1973263" y="2300011"/>
            <a:ext cx="10199686" cy="1200329"/>
            <a:chOff x="1801813" y="2809319"/>
            <a:chExt cx="10199686" cy="1200329"/>
          </a:xfrm>
        </p:grpSpPr>
        <p:sp>
          <p:nvSpPr>
            <p:cNvPr id="23" name="椭圆 31"/>
            <p:cNvSpPr>
              <a:spLocks noChangeArrowheads="1"/>
            </p:cNvSpPr>
            <p:nvPr/>
          </p:nvSpPr>
          <p:spPr bwMode="auto">
            <a:xfrm>
              <a:off x="2964656" y="2880547"/>
              <a:ext cx="995363" cy="917575"/>
            </a:xfrm>
            <a:prstGeom prst="ellipse">
              <a:avLst/>
            </a:prstGeom>
            <a:solidFill>
              <a:srgbClr val="C80000"/>
            </a:solidFill>
            <a:ln w="12700">
              <a:noFill/>
              <a:beve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600" b="1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2</a:t>
              </a:r>
              <a:endParaRPr lang="zh-CN" altLang="en-US" sz="36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26" name="直接连接符 37"/>
            <p:cNvSpPr>
              <a:spLocks noChangeShapeType="1"/>
            </p:cNvSpPr>
            <p:nvPr/>
          </p:nvSpPr>
          <p:spPr bwMode="auto">
            <a:xfrm flipV="1">
              <a:off x="1801813" y="3500158"/>
              <a:ext cx="1005681" cy="197131"/>
            </a:xfrm>
            <a:prstGeom prst="line">
              <a:avLst/>
            </a:prstGeom>
            <a:noFill/>
            <a:ln w="28575">
              <a:solidFill>
                <a:srgbClr val="DA0000"/>
              </a:solidFill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矩形 17"/>
            <p:cNvSpPr>
              <a:spLocks noChangeArrowheads="1"/>
            </p:cNvSpPr>
            <p:nvPr/>
          </p:nvSpPr>
          <p:spPr bwMode="auto">
            <a:xfrm>
              <a:off x="4141154" y="2809319"/>
              <a:ext cx="7860345" cy="12003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 sz="24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研究方案的</a:t>
              </a: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设计</a:t>
              </a:r>
              <a:r>
                <a:rPr lang="zh-CN" altLang="en-US" sz="24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：了解</a:t>
              </a: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研究方案设计的</a:t>
              </a:r>
              <a:r>
                <a:rPr lang="zh-CN" altLang="en-US" sz="24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方法，撰写</a:t>
              </a: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课题研究（</a:t>
              </a:r>
              <a:r>
                <a:rPr lang="zh-CN" altLang="en-US" sz="24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项目设计）方案</a:t>
              </a: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并组织开题报告会和论证活动</a:t>
              </a:r>
              <a:r>
                <a:rPr lang="zh-CN" altLang="en-US" sz="24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。</a:t>
              </a:r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2" name="Group 4" title=""/>
          <p:cNvGrpSpPr>
            <a:grpSpLocks noChangeAspect="1"/>
          </p:cNvGrpSpPr>
          <p:nvPr/>
        </p:nvGrpSpPr>
        <p:grpSpPr>
          <a:xfrm>
            <a:off x="-1433513" y="2141538"/>
            <a:ext cx="3251201" cy="3000375"/>
            <a:chOff x="-987" y="1313"/>
            <a:chExt cx="2048" cy="1890"/>
          </a:xfrm>
        </p:grpSpPr>
        <p:sp>
          <p:nvSpPr>
            <p:cNvPr id="33" name="AutoShape 3"/>
            <p:cNvSpPr>
              <a:spLocks noChangeAspect="1" noChangeArrowheads="1" noTextEdit="1"/>
            </p:cNvSpPr>
            <p:nvPr/>
          </p:nvSpPr>
          <p:spPr bwMode="auto">
            <a:xfrm>
              <a:off x="0" y="1313"/>
              <a:ext cx="1061" cy="18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Oval 5"/>
            <p:cNvSpPr>
              <a:spLocks noChangeArrowheads="1"/>
            </p:cNvSpPr>
            <p:nvPr/>
          </p:nvSpPr>
          <p:spPr bwMode="auto">
            <a:xfrm>
              <a:off x="-987" y="1313"/>
              <a:ext cx="2048" cy="1890"/>
            </a:xfrm>
            <a:prstGeom prst="ellipse">
              <a:avLst/>
            </a:prstGeom>
            <a:solidFill>
              <a:srgbClr val="C80000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6"/>
            <p:cNvSpPr/>
            <p:nvPr/>
          </p:nvSpPr>
          <p:spPr bwMode="auto">
            <a:xfrm>
              <a:off x="-545" y="1672"/>
              <a:ext cx="1228" cy="1132"/>
            </a:xfrm>
            <a:custGeom>
              <a:gdLst>
                <a:gd name="T0" fmla="*/ 10225 w 18880"/>
                <a:gd name="T1" fmla="*/ 17295 h 18864"/>
                <a:gd name="T2" fmla="*/ 9796 w 18880"/>
                <a:gd name="T3" fmla="*/ 18761 h 18864"/>
                <a:gd name="T4" fmla="*/ 9677 w 18880"/>
                <a:gd name="T5" fmla="*/ 18850 h 18864"/>
                <a:gd name="T6" fmla="*/ 9514 w 18880"/>
                <a:gd name="T7" fmla="*/ 18864 h 18864"/>
                <a:gd name="T8" fmla="*/ 2545 w 18880"/>
                <a:gd name="T9" fmla="*/ 18864 h 18864"/>
                <a:gd name="T10" fmla="*/ 1199 w 18880"/>
                <a:gd name="T11" fmla="*/ 18554 h 18864"/>
                <a:gd name="T12" fmla="*/ 15 w 18880"/>
                <a:gd name="T13" fmla="*/ 16481 h 18864"/>
                <a:gd name="T14" fmla="*/ 0 w 18880"/>
                <a:gd name="T15" fmla="*/ 13208 h 18864"/>
                <a:gd name="T16" fmla="*/ 0 w 18880"/>
                <a:gd name="T17" fmla="*/ 2518 h 18864"/>
                <a:gd name="T18" fmla="*/ 2516 w 18880"/>
                <a:gd name="T19" fmla="*/ 0 h 18864"/>
                <a:gd name="T20" fmla="*/ 16424 w 18880"/>
                <a:gd name="T21" fmla="*/ 0 h 18864"/>
                <a:gd name="T22" fmla="*/ 18836 w 18880"/>
                <a:gd name="T23" fmla="*/ 1940 h 18864"/>
                <a:gd name="T24" fmla="*/ 18880 w 18880"/>
                <a:gd name="T25" fmla="*/ 2488 h 18864"/>
                <a:gd name="T26" fmla="*/ 18880 w 18880"/>
                <a:gd name="T27" fmla="*/ 9314 h 18864"/>
                <a:gd name="T28" fmla="*/ 18866 w 18880"/>
                <a:gd name="T29" fmla="*/ 9551 h 18864"/>
                <a:gd name="T30" fmla="*/ 17327 w 18880"/>
                <a:gd name="T31" fmla="*/ 9758 h 18864"/>
                <a:gd name="T32" fmla="*/ 17327 w 18880"/>
                <a:gd name="T33" fmla="*/ 3169 h 18864"/>
                <a:gd name="T34" fmla="*/ 1569 w 18880"/>
                <a:gd name="T35" fmla="*/ 3169 h 18864"/>
                <a:gd name="T36" fmla="*/ 1569 w 18880"/>
                <a:gd name="T37" fmla="*/ 3406 h 18864"/>
                <a:gd name="T38" fmla="*/ 1554 w 18880"/>
                <a:gd name="T39" fmla="*/ 16318 h 18864"/>
                <a:gd name="T40" fmla="*/ 2531 w 18880"/>
                <a:gd name="T41" fmla="*/ 17295 h 18864"/>
                <a:gd name="T42" fmla="*/ 9929 w 18880"/>
                <a:gd name="T43" fmla="*/ 17295 h 18864"/>
                <a:gd name="T44" fmla="*/ 10225 w 18880"/>
                <a:gd name="T45" fmla="*/ 17295 h 188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880" h="18864">
                  <a:moveTo>
                    <a:pt x="10225" y="17295"/>
                  </a:moveTo>
                  <a:cubicBezTo>
                    <a:pt x="10077" y="17813"/>
                    <a:pt x="9944" y="18287"/>
                    <a:pt x="9796" y="18761"/>
                  </a:cubicBezTo>
                  <a:cubicBezTo>
                    <a:pt x="9781" y="18805"/>
                    <a:pt x="9722" y="18835"/>
                    <a:pt x="9677" y="18850"/>
                  </a:cubicBezTo>
                  <a:cubicBezTo>
                    <a:pt x="9633" y="18864"/>
                    <a:pt x="9574" y="18864"/>
                    <a:pt x="9514" y="18864"/>
                  </a:cubicBezTo>
                  <a:cubicBezTo>
                    <a:pt x="7191" y="18864"/>
                    <a:pt x="4868" y="18850"/>
                    <a:pt x="2545" y="18864"/>
                  </a:cubicBezTo>
                  <a:cubicBezTo>
                    <a:pt x="2072" y="18864"/>
                    <a:pt x="1613" y="18790"/>
                    <a:pt x="1199" y="18554"/>
                  </a:cubicBezTo>
                  <a:cubicBezTo>
                    <a:pt x="430" y="18080"/>
                    <a:pt x="15" y="17384"/>
                    <a:pt x="15" y="16481"/>
                  </a:cubicBezTo>
                  <a:cubicBezTo>
                    <a:pt x="0" y="15385"/>
                    <a:pt x="0" y="14304"/>
                    <a:pt x="0" y="13208"/>
                  </a:cubicBezTo>
                  <a:cubicBezTo>
                    <a:pt x="0" y="9640"/>
                    <a:pt x="0" y="6086"/>
                    <a:pt x="0" y="2518"/>
                  </a:cubicBezTo>
                  <a:cubicBezTo>
                    <a:pt x="0" y="1007"/>
                    <a:pt x="1007" y="0"/>
                    <a:pt x="2516" y="0"/>
                  </a:cubicBezTo>
                  <a:cubicBezTo>
                    <a:pt x="7147" y="0"/>
                    <a:pt x="11793" y="0"/>
                    <a:pt x="16424" y="0"/>
                  </a:cubicBezTo>
                  <a:cubicBezTo>
                    <a:pt x="17667" y="0"/>
                    <a:pt x="18614" y="756"/>
                    <a:pt x="18836" y="1940"/>
                  </a:cubicBezTo>
                  <a:cubicBezTo>
                    <a:pt x="18880" y="2118"/>
                    <a:pt x="18880" y="2310"/>
                    <a:pt x="18880" y="2488"/>
                  </a:cubicBezTo>
                  <a:cubicBezTo>
                    <a:pt x="18880" y="4768"/>
                    <a:pt x="18880" y="7034"/>
                    <a:pt x="18880" y="9314"/>
                  </a:cubicBezTo>
                  <a:cubicBezTo>
                    <a:pt x="18880" y="9388"/>
                    <a:pt x="18880" y="9447"/>
                    <a:pt x="18866" y="9551"/>
                  </a:cubicBezTo>
                  <a:cubicBezTo>
                    <a:pt x="18333" y="9477"/>
                    <a:pt x="17830" y="9521"/>
                    <a:pt x="17327" y="9758"/>
                  </a:cubicBezTo>
                  <a:cubicBezTo>
                    <a:pt x="17327" y="7537"/>
                    <a:pt x="17327" y="5361"/>
                    <a:pt x="17327" y="3169"/>
                  </a:cubicBezTo>
                  <a:cubicBezTo>
                    <a:pt x="12074" y="3169"/>
                    <a:pt x="6836" y="3169"/>
                    <a:pt x="1569" y="3169"/>
                  </a:cubicBezTo>
                  <a:cubicBezTo>
                    <a:pt x="1569" y="3243"/>
                    <a:pt x="1569" y="3317"/>
                    <a:pt x="1569" y="3406"/>
                  </a:cubicBezTo>
                  <a:cubicBezTo>
                    <a:pt x="1569" y="7715"/>
                    <a:pt x="1569" y="12024"/>
                    <a:pt x="1554" y="16318"/>
                  </a:cubicBezTo>
                  <a:cubicBezTo>
                    <a:pt x="1554" y="16895"/>
                    <a:pt x="1850" y="17310"/>
                    <a:pt x="2531" y="17295"/>
                  </a:cubicBezTo>
                  <a:cubicBezTo>
                    <a:pt x="5002" y="17280"/>
                    <a:pt x="7458" y="17295"/>
                    <a:pt x="9929" y="17295"/>
                  </a:cubicBezTo>
                  <a:cubicBezTo>
                    <a:pt x="10018" y="17295"/>
                    <a:pt x="10106" y="17295"/>
                    <a:pt x="10225" y="17295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7"/>
            <p:cNvSpPr>
              <a:spLocks noEditPoints="1"/>
            </p:cNvSpPr>
            <p:nvPr/>
          </p:nvSpPr>
          <p:spPr bwMode="auto">
            <a:xfrm>
              <a:off x="175" y="2456"/>
              <a:ext cx="476" cy="438"/>
            </a:xfrm>
            <a:custGeom>
              <a:gdLst>
                <a:gd name="T0" fmla="*/ 4856 w 7328"/>
                <a:gd name="T1" fmla="*/ 15 h 7296"/>
                <a:gd name="T2" fmla="*/ 7328 w 7328"/>
                <a:gd name="T3" fmla="*/ 2472 h 7296"/>
                <a:gd name="T4" fmla="*/ 6322 w 7328"/>
                <a:gd name="T5" fmla="*/ 3493 h 7296"/>
                <a:gd name="T6" fmla="*/ 3553 w 7328"/>
                <a:gd name="T7" fmla="*/ 6231 h 7296"/>
                <a:gd name="T8" fmla="*/ 3198 w 7328"/>
                <a:gd name="T9" fmla="*/ 6453 h 7296"/>
                <a:gd name="T10" fmla="*/ 593 w 7328"/>
                <a:gd name="T11" fmla="*/ 7222 h 7296"/>
                <a:gd name="T12" fmla="*/ 134 w 7328"/>
                <a:gd name="T13" fmla="*/ 7163 h 7296"/>
                <a:gd name="T14" fmla="*/ 89 w 7328"/>
                <a:gd name="T15" fmla="*/ 6719 h 7296"/>
                <a:gd name="T16" fmla="*/ 859 w 7328"/>
                <a:gd name="T17" fmla="*/ 4085 h 7296"/>
                <a:gd name="T18" fmla="*/ 992 w 7328"/>
                <a:gd name="T19" fmla="*/ 3833 h 7296"/>
                <a:gd name="T20" fmla="*/ 4841 w 7328"/>
                <a:gd name="T21" fmla="*/ 15 h 7296"/>
                <a:gd name="T22" fmla="*/ 4856 w 7328"/>
                <a:gd name="T23" fmla="*/ 15 h 7296"/>
                <a:gd name="T24" fmla="*/ 1510 w 7328"/>
                <a:gd name="T25" fmla="*/ 4322 h 7296"/>
                <a:gd name="T26" fmla="*/ 1066 w 7328"/>
                <a:gd name="T27" fmla="*/ 5861 h 7296"/>
                <a:gd name="T28" fmla="*/ 1096 w 7328"/>
                <a:gd name="T29" fmla="*/ 5994 h 7296"/>
                <a:gd name="T30" fmla="*/ 1673 w 7328"/>
                <a:gd name="T31" fmla="*/ 6187 h 7296"/>
                <a:gd name="T32" fmla="*/ 2191 w 7328"/>
                <a:gd name="T33" fmla="*/ 6039 h 7296"/>
                <a:gd name="T34" fmla="*/ 2961 w 7328"/>
                <a:gd name="T35" fmla="*/ 5817 h 7296"/>
                <a:gd name="T36" fmla="*/ 2739 w 7328"/>
                <a:gd name="T37" fmla="*/ 4677 h 7296"/>
                <a:gd name="T38" fmla="*/ 2636 w 7328"/>
                <a:gd name="T39" fmla="*/ 4559 h 7296"/>
                <a:gd name="T40" fmla="*/ 1510 w 7328"/>
                <a:gd name="T41" fmla="*/ 4322 h 72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328" h="7296">
                  <a:moveTo>
                    <a:pt x="4856" y="15"/>
                  </a:moveTo>
                  <a:cubicBezTo>
                    <a:pt x="5685" y="829"/>
                    <a:pt x="6499" y="1658"/>
                    <a:pt x="7328" y="2472"/>
                  </a:cubicBezTo>
                  <a:cubicBezTo>
                    <a:pt x="7003" y="2812"/>
                    <a:pt x="6662" y="3153"/>
                    <a:pt x="6322" y="3493"/>
                  </a:cubicBezTo>
                  <a:cubicBezTo>
                    <a:pt x="5404" y="4411"/>
                    <a:pt x="4486" y="5328"/>
                    <a:pt x="3553" y="6231"/>
                  </a:cubicBezTo>
                  <a:cubicBezTo>
                    <a:pt x="3450" y="6335"/>
                    <a:pt x="3331" y="6409"/>
                    <a:pt x="3198" y="6453"/>
                  </a:cubicBezTo>
                  <a:cubicBezTo>
                    <a:pt x="2325" y="6719"/>
                    <a:pt x="1451" y="6971"/>
                    <a:pt x="593" y="7222"/>
                  </a:cubicBezTo>
                  <a:cubicBezTo>
                    <a:pt x="415" y="7282"/>
                    <a:pt x="267" y="7296"/>
                    <a:pt x="134" y="7163"/>
                  </a:cubicBezTo>
                  <a:cubicBezTo>
                    <a:pt x="0" y="7030"/>
                    <a:pt x="45" y="6867"/>
                    <a:pt x="89" y="6719"/>
                  </a:cubicBezTo>
                  <a:cubicBezTo>
                    <a:pt x="341" y="5846"/>
                    <a:pt x="593" y="4958"/>
                    <a:pt x="859" y="4085"/>
                  </a:cubicBezTo>
                  <a:cubicBezTo>
                    <a:pt x="889" y="3996"/>
                    <a:pt x="933" y="3907"/>
                    <a:pt x="992" y="3833"/>
                  </a:cubicBezTo>
                  <a:cubicBezTo>
                    <a:pt x="2280" y="2561"/>
                    <a:pt x="3553" y="1288"/>
                    <a:pt x="4841" y="15"/>
                  </a:cubicBezTo>
                  <a:cubicBezTo>
                    <a:pt x="4856" y="15"/>
                    <a:pt x="4871" y="0"/>
                    <a:pt x="4856" y="15"/>
                  </a:cubicBezTo>
                  <a:close/>
                  <a:moveTo>
                    <a:pt x="1510" y="4322"/>
                  </a:moveTo>
                  <a:cubicBezTo>
                    <a:pt x="1348" y="4840"/>
                    <a:pt x="1200" y="5358"/>
                    <a:pt x="1066" y="5861"/>
                  </a:cubicBezTo>
                  <a:cubicBezTo>
                    <a:pt x="1052" y="5905"/>
                    <a:pt x="1066" y="5965"/>
                    <a:pt x="1096" y="5994"/>
                  </a:cubicBezTo>
                  <a:cubicBezTo>
                    <a:pt x="1288" y="6261"/>
                    <a:pt x="1362" y="6290"/>
                    <a:pt x="1673" y="6187"/>
                  </a:cubicBezTo>
                  <a:cubicBezTo>
                    <a:pt x="1851" y="6142"/>
                    <a:pt x="2014" y="6083"/>
                    <a:pt x="2191" y="6039"/>
                  </a:cubicBezTo>
                  <a:cubicBezTo>
                    <a:pt x="2443" y="5965"/>
                    <a:pt x="2695" y="5891"/>
                    <a:pt x="2961" y="5817"/>
                  </a:cubicBezTo>
                  <a:cubicBezTo>
                    <a:pt x="2887" y="5402"/>
                    <a:pt x="2813" y="5047"/>
                    <a:pt x="2739" y="4677"/>
                  </a:cubicBezTo>
                  <a:cubicBezTo>
                    <a:pt x="2739" y="4633"/>
                    <a:pt x="2680" y="4573"/>
                    <a:pt x="2636" y="4559"/>
                  </a:cubicBezTo>
                  <a:cubicBezTo>
                    <a:pt x="2265" y="4470"/>
                    <a:pt x="1895" y="4396"/>
                    <a:pt x="1510" y="43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8"/>
            <p:cNvSpPr/>
            <p:nvPr/>
          </p:nvSpPr>
          <p:spPr bwMode="auto">
            <a:xfrm>
              <a:off x="-83" y="2239"/>
              <a:ext cx="509" cy="92"/>
            </a:xfrm>
            <a:custGeom>
              <a:gdLst>
                <a:gd name="T0" fmla="*/ 0 w 7824"/>
                <a:gd name="T1" fmla="*/ 1536 h 1536"/>
                <a:gd name="T2" fmla="*/ 0 w 7824"/>
                <a:gd name="T3" fmla="*/ 0 h 1536"/>
                <a:gd name="T4" fmla="*/ 7824 w 7824"/>
                <a:gd name="T5" fmla="*/ 0 h 1536"/>
                <a:gd name="T6" fmla="*/ 7824 w 7824"/>
                <a:gd name="T7" fmla="*/ 1536 h 1536"/>
                <a:gd name="T8" fmla="*/ 0 w 7824"/>
                <a:gd name="T9" fmla="*/ 1536 h 1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24" h="1536">
                  <a:moveTo>
                    <a:pt x="0" y="1536"/>
                  </a:moveTo>
                  <a:cubicBezTo>
                    <a:pt x="0" y="1020"/>
                    <a:pt x="0" y="517"/>
                    <a:pt x="0" y="0"/>
                  </a:cubicBezTo>
                  <a:cubicBezTo>
                    <a:pt x="2618" y="0"/>
                    <a:pt x="5207" y="0"/>
                    <a:pt x="7824" y="0"/>
                  </a:cubicBezTo>
                  <a:cubicBezTo>
                    <a:pt x="7824" y="517"/>
                    <a:pt x="7824" y="1020"/>
                    <a:pt x="7824" y="1536"/>
                  </a:cubicBezTo>
                  <a:cubicBezTo>
                    <a:pt x="5221" y="1536"/>
                    <a:pt x="2618" y="1536"/>
                    <a:pt x="0" y="1536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9"/>
            <p:cNvSpPr/>
            <p:nvPr/>
          </p:nvSpPr>
          <p:spPr bwMode="auto">
            <a:xfrm>
              <a:off x="-82" y="2050"/>
              <a:ext cx="508" cy="92"/>
            </a:xfrm>
            <a:custGeom>
              <a:gdLst>
                <a:gd name="T0" fmla="*/ 7808 w 7808"/>
                <a:gd name="T1" fmla="*/ 0 h 1536"/>
                <a:gd name="T2" fmla="*/ 7808 w 7808"/>
                <a:gd name="T3" fmla="*/ 1536 h 1536"/>
                <a:gd name="T4" fmla="*/ 0 w 7808"/>
                <a:gd name="T5" fmla="*/ 1536 h 1536"/>
                <a:gd name="T6" fmla="*/ 0 w 7808"/>
                <a:gd name="T7" fmla="*/ 0 h 1536"/>
                <a:gd name="T8" fmla="*/ 7808 w 7808"/>
                <a:gd name="T9" fmla="*/ 0 h 1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08" h="1536">
                  <a:moveTo>
                    <a:pt x="7808" y="0"/>
                  </a:moveTo>
                  <a:cubicBezTo>
                    <a:pt x="7808" y="517"/>
                    <a:pt x="7808" y="1020"/>
                    <a:pt x="7808" y="1536"/>
                  </a:cubicBezTo>
                  <a:cubicBezTo>
                    <a:pt x="5206" y="1536"/>
                    <a:pt x="2618" y="1536"/>
                    <a:pt x="0" y="1536"/>
                  </a:cubicBezTo>
                  <a:cubicBezTo>
                    <a:pt x="0" y="1034"/>
                    <a:pt x="0" y="532"/>
                    <a:pt x="0" y="0"/>
                  </a:cubicBezTo>
                  <a:cubicBezTo>
                    <a:pt x="2603" y="0"/>
                    <a:pt x="5206" y="0"/>
                    <a:pt x="7808" y="0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10"/>
            <p:cNvSpPr/>
            <p:nvPr/>
          </p:nvSpPr>
          <p:spPr bwMode="auto">
            <a:xfrm>
              <a:off x="-82" y="2428"/>
              <a:ext cx="460" cy="93"/>
            </a:xfrm>
            <a:custGeom>
              <a:gdLst>
                <a:gd name="T0" fmla="*/ 0 w 7072"/>
                <a:gd name="T1" fmla="*/ 0 h 1552"/>
                <a:gd name="T2" fmla="*/ 7072 w 7072"/>
                <a:gd name="T3" fmla="*/ 0 h 1552"/>
                <a:gd name="T4" fmla="*/ 6984 w 7072"/>
                <a:gd name="T5" fmla="*/ 119 h 1552"/>
                <a:gd name="T6" fmla="*/ 5667 w 7072"/>
                <a:gd name="T7" fmla="*/ 1434 h 1552"/>
                <a:gd name="T8" fmla="*/ 5415 w 7072"/>
                <a:gd name="T9" fmla="*/ 1538 h 1552"/>
                <a:gd name="T10" fmla="*/ 119 w 7072"/>
                <a:gd name="T11" fmla="*/ 1552 h 1552"/>
                <a:gd name="T12" fmla="*/ 0 w 7072"/>
                <a:gd name="T13" fmla="*/ 1538 h 1552"/>
                <a:gd name="T14" fmla="*/ 0 w 7072"/>
                <a:gd name="T15" fmla="*/ 0 h 15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072" h="1552">
                  <a:moveTo>
                    <a:pt x="0" y="0"/>
                  </a:moveTo>
                  <a:cubicBezTo>
                    <a:pt x="2353" y="0"/>
                    <a:pt x="4705" y="0"/>
                    <a:pt x="7072" y="0"/>
                  </a:cubicBezTo>
                  <a:cubicBezTo>
                    <a:pt x="7043" y="45"/>
                    <a:pt x="7013" y="89"/>
                    <a:pt x="6984" y="119"/>
                  </a:cubicBezTo>
                  <a:cubicBezTo>
                    <a:pt x="6555" y="562"/>
                    <a:pt x="6111" y="1006"/>
                    <a:pt x="5667" y="1434"/>
                  </a:cubicBezTo>
                  <a:cubicBezTo>
                    <a:pt x="5608" y="1493"/>
                    <a:pt x="5504" y="1538"/>
                    <a:pt x="5415" y="1538"/>
                  </a:cubicBezTo>
                  <a:cubicBezTo>
                    <a:pt x="3655" y="1552"/>
                    <a:pt x="1879" y="1552"/>
                    <a:pt x="119" y="1552"/>
                  </a:cubicBezTo>
                  <a:cubicBezTo>
                    <a:pt x="89" y="1552"/>
                    <a:pt x="45" y="1538"/>
                    <a:pt x="0" y="1538"/>
                  </a:cubicBezTo>
                  <a:cubicBezTo>
                    <a:pt x="0" y="1020"/>
                    <a:pt x="0" y="518"/>
                    <a:pt x="0" y="0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Freeform 11"/>
            <p:cNvSpPr/>
            <p:nvPr/>
          </p:nvSpPr>
          <p:spPr bwMode="auto">
            <a:xfrm>
              <a:off x="547" y="2331"/>
              <a:ext cx="238" cy="218"/>
            </a:xfrm>
            <a:custGeom>
              <a:gdLst>
                <a:gd name="T0" fmla="*/ 0 w 3648"/>
                <a:gd name="T1" fmla="*/ 1290 h 3616"/>
                <a:gd name="T2" fmla="*/ 979 w 3648"/>
                <a:gd name="T3" fmla="*/ 297 h 3616"/>
                <a:gd name="T4" fmla="*/ 2062 w 3648"/>
                <a:gd name="T5" fmla="*/ 297 h 3616"/>
                <a:gd name="T6" fmla="*/ 3337 w 3648"/>
                <a:gd name="T7" fmla="*/ 1571 h 3616"/>
                <a:gd name="T8" fmla="*/ 3367 w 3648"/>
                <a:gd name="T9" fmla="*/ 2638 h 3616"/>
                <a:gd name="T10" fmla="*/ 2358 w 3648"/>
                <a:gd name="T11" fmla="*/ 3616 h 3616"/>
                <a:gd name="T12" fmla="*/ 0 w 3648"/>
                <a:gd name="T13" fmla="*/ 1290 h 36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48" h="3616">
                  <a:moveTo>
                    <a:pt x="0" y="1290"/>
                  </a:moveTo>
                  <a:cubicBezTo>
                    <a:pt x="327" y="949"/>
                    <a:pt x="638" y="608"/>
                    <a:pt x="979" y="297"/>
                  </a:cubicBezTo>
                  <a:cubicBezTo>
                    <a:pt x="1291" y="15"/>
                    <a:pt x="1750" y="0"/>
                    <a:pt x="2062" y="297"/>
                  </a:cubicBezTo>
                  <a:cubicBezTo>
                    <a:pt x="2507" y="712"/>
                    <a:pt x="2937" y="1127"/>
                    <a:pt x="3337" y="1571"/>
                  </a:cubicBezTo>
                  <a:cubicBezTo>
                    <a:pt x="3634" y="1883"/>
                    <a:pt x="3648" y="2342"/>
                    <a:pt x="3367" y="2638"/>
                  </a:cubicBezTo>
                  <a:cubicBezTo>
                    <a:pt x="3040" y="2994"/>
                    <a:pt x="2685" y="3305"/>
                    <a:pt x="2358" y="3616"/>
                  </a:cubicBezTo>
                  <a:cubicBezTo>
                    <a:pt x="1587" y="2861"/>
                    <a:pt x="801" y="2075"/>
                    <a:pt x="0" y="1290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12"/>
            <p:cNvSpPr/>
            <p:nvPr/>
          </p:nvSpPr>
          <p:spPr bwMode="auto">
            <a:xfrm>
              <a:off x="-288" y="2239"/>
              <a:ext cx="100" cy="92"/>
            </a:xfrm>
            <a:custGeom>
              <a:gdLst>
                <a:gd name="T0" fmla="*/ 0 w 1536"/>
                <a:gd name="T1" fmla="*/ 1520 h 1520"/>
                <a:gd name="T2" fmla="*/ 0 w 1536"/>
                <a:gd name="T3" fmla="*/ 0 h 1520"/>
                <a:gd name="T4" fmla="*/ 1536 w 1536"/>
                <a:gd name="T5" fmla="*/ 0 h 1520"/>
                <a:gd name="T6" fmla="*/ 1536 w 1536"/>
                <a:gd name="T7" fmla="*/ 1520 h 1520"/>
                <a:gd name="T8" fmla="*/ 0 w 1536"/>
                <a:gd name="T9" fmla="*/ 1520 h 15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36" h="1520">
                  <a:moveTo>
                    <a:pt x="0" y="1520"/>
                  </a:moveTo>
                  <a:cubicBezTo>
                    <a:pt x="0" y="1014"/>
                    <a:pt x="0" y="507"/>
                    <a:pt x="0" y="0"/>
                  </a:cubicBezTo>
                  <a:cubicBezTo>
                    <a:pt x="517" y="0"/>
                    <a:pt x="1020" y="0"/>
                    <a:pt x="1536" y="0"/>
                  </a:cubicBezTo>
                  <a:cubicBezTo>
                    <a:pt x="1536" y="507"/>
                    <a:pt x="1536" y="999"/>
                    <a:pt x="1536" y="1520"/>
                  </a:cubicBezTo>
                  <a:cubicBezTo>
                    <a:pt x="1034" y="1520"/>
                    <a:pt x="532" y="1520"/>
                    <a:pt x="0" y="1520"/>
                  </a:cubicBezTo>
                </a:path>
              </a:pathLst>
            </a:custGeom>
            <a:solidFill>
              <a:srgbClr val="FFFFFF"/>
            </a:solidFill>
            <a:ln w="0">
              <a:solidFill>
                <a:srgbClr val="000000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Freeform 13"/>
            <p:cNvSpPr/>
            <p:nvPr/>
          </p:nvSpPr>
          <p:spPr bwMode="auto">
            <a:xfrm>
              <a:off x="-287" y="2051"/>
              <a:ext cx="99" cy="91"/>
            </a:xfrm>
            <a:custGeom>
              <a:gdLst>
                <a:gd name="T0" fmla="*/ 1520 w 1520"/>
                <a:gd name="T1" fmla="*/ 1520 h 1520"/>
                <a:gd name="T2" fmla="*/ 0 w 1520"/>
                <a:gd name="T3" fmla="*/ 1520 h 1520"/>
                <a:gd name="T4" fmla="*/ 0 w 1520"/>
                <a:gd name="T5" fmla="*/ 0 h 1520"/>
                <a:gd name="T6" fmla="*/ 1520 w 1520"/>
                <a:gd name="T7" fmla="*/ 0 h 1520"/>
                <a:gd name="T8" fmla="*/ 1520 w 1520"/>
                <a:gd name="T9" fmla="*/ 1520 h 15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20" h="1520">
                  <a:moveTo>
                    <a:pt x="1520" y="1520"/>
                  </a:moveTo>
                  <a:cubicBezTo>
                    <a:pt x="1004" y="1520"/>
                    <a:pt x="502" y="1520"/>
                    <a:pt x="0" y="1520"/>
                  </a:cubicBezTo>
                  <a:cubicBezTo>
                    <a:pt x="0" y="1004"/>
                    <a:pt x="0" y="517"/>
                    <a:pt x="0" y="0"/>
                  </a:cubicBezTo>
                  <a:cubicBezTo>
                    <a:pt x="502" y="0"/>
                    <a:pt x="1004" y="0"/>
                    <a:pt x="1520" y="0"/>
                  </a:cubicBezTo>
                  <a:cubicBezTo>
                    <a:pt x="1520" y="502"/>
                    <a:pt x="1520" y="1004"/>
                    <a:pt x="1520" y="1520"/>
                  </a:cubicBezTo>
                </a:path>
              </a:pathLst>
            </a:custGeom>
            <a:solidFill>
              <a:srgbClr val="FFFFFF"/>
            </a:solidFill>
            <a:ln w="0">
              <a:solidFill>
                <a:srgbClr val="000000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14"/>
            <p:cNvSpPr/>
            <p:nvPr/>
          </p:nvSpPr>
          <p:spPr bwMode="auto">
            <a:xfrm>
              <a:off x="-287" y="2428"/>
              <a:ext cx="99" cy="92"/>
            </a:xfrm>
            <a:custGeom>
              <a:gdLst>
                <a:gd name="T0" fmla="*/ 1520 w 1520"/>
                <a:gd name="T1" fmla="*/ 1520 h 1520"/>
                <a:gd name="T2" fmla="*/ 0 w 1520"/>
                <a:gd name="T3" fmla="*/ 1520 h 1520"/>
                <a:gd name="T4" fmla="*/ 0 w 1520"/>
                <a:gd name="T5" fmla="*/ 0 h 1520"/>
                <a:gd name="T6" fmla="*/ 1520 w 1520"/>
                <a:gd name="T7" fmla="*/ 0 h 1520"/>
                <a:gd name="T8" fmla="*/ 1520 w 1520"/>
                <a:gd name="T9" fmla="*/ 1520 h 15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20" h="1520">
                  <a:moveTo>
                    <a:pt x="1520" y="1520"/>
                  </a:moveTo>
                  <a:cubicBezTo>
                    <a:pt x="1004" y="1520"/>
                    <a:pt x="517" y="1520"/>
                    <a:pt x="0" y="1520"/>
                  </a:cubicBezTo>
                  <a:cubicBezTo>
                    <a:pt x="0" y="1004"/>
                    <a:pt x="0" y="517"/>
                    <a:pt x="0" y="0"/>
                  </a:cubicBezTo>
                  <a:cubicBezTo>
                    <a:pt x="502" y="0"/>
                    <a:pt x="1004" y="0"/>
                    <a:pt x="1520" y="0"/>
                  </a:cubicBezTo>
                  <a:cubicBezTo>
                    <a:pt x="1520" y="487"/>
                    <a:pt x="1520" y="989"/>
                    <a:pt x="1520" y="1520"/>
                  </a:cubicBezTo>
                </a:path>
              </a:pathLst>
            </a:custGeom>
            <a:solidFill>
              <a:srgbClr val="FFFFFF"/>
            </a:solidFill>
            <a:ln w="0">
              <a:solidFill>
                <a:srgbClr val="000000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5" name="文本框 23" title=""/>
          <p:cNvSpPr>
            <a:spLocks noChangeArrowheads="1"/>
          </p:cNvSpPr>
          <p:nvPr/>
        </p:nvSpPr>
        <p:spPr bwMode="auto">
          <a:xfrm>
            <a:off x="368300" y="275431"/>
            <a:ext cx="10053258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 smtClean="0">
                <a:solidFill>
                  <a:srgbClr val="C8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研究性学习的步骤</a:t>
            </a:r>
            <a:endParaRPr lang="zh-CN" altLang="en-US" sz="2600" b="1">
              <a:solidFill>
                <a:srgbClr val="C8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54" name="组合 53" title=""/>
          <p:cNvGrpSpPr/>
          <p:nvPr/>
        </p:nvGrpSpPr>
        <p:grpSpPr>
          <a:xfrm>
            <a:off x="1973262" y="4953000"/>
            <a:ext cx="9942513" cy="1967736"/>
            <a:chOff x="2001837" y="3686175"/>
            <a:chExt cx="9942513" cy="1967736"/>
          </a:xfrm>
        </p:grpSpPr>
        <p:sp>
          <p:nvSpPr>
            <p:cNvPr id="55" name="椭圆 32"/>
            <p:cNvSpPr>
              <a:spLocks noChangeArrowheads="1"/>
            </p:cNvSpPr>
            <p:nvPr/>
          </p:nvSpPr>
          <p:spPr bwMode="auto">
            <a:xfrm>
              <a:off x="3109913" y="3878264"/>
              <a:ext cx="995362" cy="917575"/>
            </a:xfrm>
            <a:prstGeom prst="ellipse">
              <a:avLst/>
            </a:prstGeom>
            <a:solidFill>
              <a:srgbClr val="C80000"/>
            </a:solidFill>
            <a:ln w="12700">
              <a:noFill/>
              <a:beve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600" b="1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4</a:t>
              </a:r>
              <a:endParaRPr lang="zh-CN" altLang="en-US" sz="36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56" name="直接连接符 38"/>
            <p:cNvSpPr>
              <a:spLocks noChangeShapeType="1"/>
            </p:cNvSpPr>
            <p:nvPr/>
          </p:nvSpPr>
          <p:spPr bwMode="auto">
            <a:xfrm>
              <a:off x="2001837" y="3686175"/>
              <a:ext cx="838199" cy="546189"/>
            </a:xfrm>
            <a:prstGeom prst="line">
              <a:avLst/>
            </a:prstGeom>
            <a:noFill/>
            <a:ln w="28575">
              <a:solidFill>
                <a:srgbClr val="DA0000"/>
              </a:solidFill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" name="矩形 17"/>
            <p:cNvSpPr>
              <a:spLocks noChangeArrowheads="1"/>
            </p:cNvSpPr>
            <p:nvPr/>
          </p:nvSpPr>
          <p:spPr bwMode="auto">
            <a:xfrm>
              <a:off x="4249099" y="3899585"/>
              <a:ext cx="7695251" cy="17543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结题评价：包括研究报告的撰写与演示、研究性学习评价等三项内容，对自己的研究成果做整理和自我评价。</a:t>
              </a:r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just">
                <a:lnSpc>
                  <a:spcPct val="150000"/>
                </a:lnSpc>
              </a:pPr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0"/>
            <a:ext cx="12192000" cy="6863379"/>
          </a:xfrm>
          <a:prstGeom prst="rect">
            <a:avLst/>
          </a:prstGeom>
        </p:spPr>
      </p:pic>
      <p:grpSp>
        <p:nvGrpSpPr>
          <p:cNvPr id="32" name="Group 4" title=""/>
          <p:cNvGrpSpPr>
            <a:grpSpLocks noChangeAspect="1"/>
          </p:cNvGrpSpPr>
          <p:nvPr/>
        </p:nvGrpSpPr>
        <p:grpSpPr>
          <a:xfrm>
            <a:off x="-600077" y="2120901"/>
            <a:ext cx="3251201" cy="3000375"/>
            <a:chOff x="-987" y="1313"/>
            <a:chExt cx="2048" cy="1890"/>
          </a:xfrm>
        </p:grpSpPr>
        <p:sp>
          <p:nvSpPr>
            <p:cNvPr id="33" name="AutoShape 3"/>
            <p:cNvSpPr>
              <a:spLocks noChangeAspect="1" noChangeArrowheads="1" noTextEdit="1"/>
            </p:cNvSpPr>
            <p:nvPr/>
          </p:nvSpPr>
          <p:spPr bwMode="auto">
            <a:xfrm>
              <a:off x="0" y="1313"/>
              <a:ext cx="1061" cy="18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Oval 5"/>
            <p:cNvSpPr>
              <a:spLocks noChangeArrowheads="1"/>
            </p:cNvSpPr>
            <p:nvPr/>
          </p:nvSpPr>
          <p:spPr bwMode="auto">
            <a:xfrm>
              <a:off x="-987" y="1313"/>
              <a:ext cx="2048" cy="1890"/>
            </a:xfrm>
            <a:prstGeom prst="ellipse">
              <a:avLst/>
            </a:prstGeom>
            <a:solidFill>
              <a:srgbClr val="C80000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6"/>
            <p:cNvSpPr/>
            <p:nvPr/>
          </p:nvSpPr>
          <p:spPr bwMode="auto">
            <a:xfrm>
              <a:off x="-545" y="1672"/>
              <a:ext cx="1228" cy="1132"/>
            </a:xfrm>
            <a:custGeom>
              <a:gdLst>
                <a:gd name="T0" fmla="*/ 10225 w 18880"/>
                <a:gd name="T1" fmla="*/ 17295 h 18864"/>
                <a:gd name="T2" fmla="*/ 9796 w 18880"/>
                <a:gd name="T3" fmla="*/ 18761 h 18864"/>
                <a:gd name="T4" fmla="*/ 9677 w 18880"/>
                <a:gd name="T5" fmla="*/ 18850 h 18864"/>
                <a:gd name="T6" fmla="*/ 9514 w 18880"/>
                <a:gd name="T7" fmla="*/ 18864 h 18864"/>
                <a:gd name="T8" fmla="*/ 2545 w 18880"/>
                <a:gd name="T9" fmla="*/ 18864 h 18864"/>
                <a:gd name="T10" fmla="*/ 1199 w 18880"/>
                <a:gd name="T11" fmla="*/ 18554 h 18864"/>
                <a:gd name="T12" fmla="*/ 15 w 18880"/>
                <a:gd name="T13" fmla="*/ 16481 h 18864"/>
                <a:gd name="T14" fmla="*/ 0 w 18880"/>
                <a:gd name="T15" fmla="*/ 13208 h 18864"/>
                <a:gd name="T16" fmla="*/ 0 w 18880"/>
                <a:gd name="T17" fmla="*/ 2518 h 18864"/>
                <a:gd name="T18" fmla="*/ 2516 w 18880"/>
                <a:gd name="T19" fmla="*/ 0 h 18864"/>
                <a:gd name="T20" fmla="*/ 16424 w 18880"/>
                <a:gd name="T21" fmla="*/ 0 h 18864"/>
                <a:gd name="T22" fmla="*/ 18836 w 18880"/>
                <a:gd name="T23" fmla="*/ 1940 h 18864"/>
                <a:gd name="T24" fmla="*/ 18880 w 18880"/>
                <a:gd name="T25" fmla="*/ 2488 h 18864"/>
                <a:gd name="T26" fmla="*/ 18880 w 18880"/>
                <a:gd name="T27" fmla="*/ 9314 h 18864"/>
                <a:gd name="T28" fmla="*/ 18866 w 18880"/>
                <a:gd name="T29" fmla="*/ 9551 h 18864"/>
                <a:gd name="T30" fmla="*/ 17327 w 18880"/>
                <a:gd name="T31" fmla="*/ 9758 h 18864"/>
                <a:gd name="T32" fmla="*/ 17327 w 18880"/>
                <a:gd name="T33" fmla="*/ 3169 h 18864"/>
                <a:gd name="T34" fmla="*/ 1569 w 18880"/>
                <a:gd name="T35" fmla="*/ 3169 h 18864"/>
                <a:gd name="T36" fmla="*/ 1569 w 18880"/>
                <a:gd name="T37" fmla="*/ 3406 h 18864"/>
                <a:gd name="T38" fmla="*/ 1554 w 18880"/>
                <a:gd name="T39" fmla="*/ 16318 h 18864"/>
                <a:gd name="T40" fmla="*/ 2531 w 18880"/>
                <a:gd name="T41" fmla="*/ 17295 h 18864"/>
                <a:gd name="T42" fmla="*/ 9929 w 18880"/>
                <a:gd name="T43" fmla="*/ 17295 h 18864"/>
                <a:gd name="T44" fmla="*/ 10225 w 18880"/>
                <a:gd name="T45" fmla="*/ 17295 h 188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880" h="18864">
                  <a:moveTo>
                    <a:pt x="10225" y="17295"/>
                  </a:moveTo>
                  <a:cubicBezTo>
                    <a:pt x="10077" y="17813"/>
                    <a:pt x="9944" y="18287"/>
                    <a:pt x="9796" y="18761"/>
                  </a:cubicBezTo>
                  <a:cubicBezTo>
                    <a:pt x="9781" y="18805"/>
                    <a:pt x="9722" y="18835"/>
                    <a:pt x="9677" y="18850"/>
                  </a:cubicBezTo>
                  <a:cubicBezTo>
                    <a:pt x="9633" y="18864"/>
                    <a:pt x="9574" y="18864"/>
                    <a:pt x="9514" y="18864"/>
                  </a:cubicBezTo>
                  <a:cubicBezTo>
                    <a:pt x="7191" y="18864"/>
                    <a:pt x="4868" y="18850"/>
                    <a:pt x="2545" y="18864"/>
                  </a:cubicBezTo>
                  <a:cubicBezTo>
                    <a:pt x="2072" y="18864"/>
                    <a:pt x="1613" y="18790"/>
                    <a:pt x="1199" y="18554"/>
                  </a:cubicBezTo>
                  <a:cubicBezTo>
                    <a:pt x="430" y="18080"/>
                    <a:pt x="15" y="17384"/>
                    <a:pt x="15" y="16481"/>
                  </a:cubicBezTo>
                  <a:cubicBezTo>
                    <a:pt x="0" y="15385"/>
                    <a:pt x="0" y="14304"/>
                    <a:pt x="0" y="13208"/>
                  </a:cubicBezTo>
                  <a:cubicBezTo>
                    <a:pt x="0" y="9640"/>
                    <a:pt x="0" y="6086"/>
                    <a:pt x="0" y="2518"/>
                  </a:cubicBezTo>
                  <a:cubicBezTo>
                    <a:pt x="0" y="1007"/>
                    <a:pt x="1007" y="0"/>
                    <a:pt x="2516" y="0"/>
                  </a:cubicBezTo>
                  <a:cubicBezTo>
                    <a:pt x="7147" y="0"/>
                    <a:pt x="11793" y="0"/>
                    <a:pt x="16424" y="0"/>
                  </a:cubicBezTo>
                  <a:cubicBezTo>
                    <a:pt x="17667" y="0"/>
                    <a:pt x="18614" y="756"/>
                    <a:pt x="18836" y="1940"/>
                  </a:cubicBezTo>
                  <a:cubicBezTo>
                    <a:pt x="18880" y="2118"/>
                    <a:pt x="18880" y="2310"/>
                    <a:pt x="18880" y="2488"/>
                  </a:cubicBezTo>
                  <a:cubicBezTo>
                    <a:pt x="18880" y="4768"/>
                    <a:pt x="18880" y="7034"/>
                    <a:pt x="18880" y="9314"/>
                  </a:cubicBezTo>
                  <a:cubicBezTo>
                    <a:pt x="18880" y="9388"/>
                    <a:pt x="18880" y="9447"/>
                    <a:pt x="18866" y="9551"/>
                  </a:cubicBezTo>
                  <a:cubicBezTo>
                    <a:pt x="18333" y="9477"/>
                    <a:pt x="17830" y="9521"/>
                    <a:pt x="17327" y="9758"/>
                  </a:cubicBezTo>
                  <a:cubicBezTo>
                    <a:pt x="17327" y="7537"/>
                    <a:pt x="17327" y="5361"/>
                    <a:pt x="17327" y="3169"/>
                  </a:cubicBezTo>
                  <a:cubicBezTo>
                    <a:pt x="12074" y="3169"/>
                    <a:pt x="6836" y="3169"/>
                    <a:pt x="1569" y="3169"/>
                  </a:cubicBezTo>
                  <a:cubicBezTo>
                    <a:pt x="1569" y="3243"/>
                    <a:pt x="1569" y="3317"/>
                    <a:pt x="1569" y="3406"/>
                  </a:cubicBezTo>
                  <a:cubicBezTo>
                    <a:pt x="1569" y="7715"/>
                    <a:pt x="1569" y="12024"/>
                    <a:pt x="1554" y="16318"/>
                  </a:cubicBezTo>
                  <a:cubicBezTo>
                    <a:pt x="1554" y="16895"/>
                    <a:pt x="1850" y="17310"/>
                    <a:pt x="2531" y="17295"/>
                  </a:cubicBezTo>
                  <a:cubicBezTo>
                    <a:pt x="5002" y="17280"/>
                    <a:pt x="7458" y="17295"/>
                    <a:pt x="9929" y="17295"/>
                  </a:cubicBezTo>
                  <a:cubicBezTo>
                    <a:pt x="10018" y="17295"/>
                    <a:pt x="10106" y="17295"/>
                    <a:pt x="10225" y="17295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7"/>
            <p:cNvSpPr>
              <a:spLocks noEditPoints="1"/>
            </p:cNvSpPr>
            <p:nvPr/>
          </p:nvSpPr>
          <p:spPr bwMode="auto">
            <a:xfrm>
              <a:off x="175" y="2456"/>
              <a:ext cx="476" cy="438"/>
            </a:xfrm>
            <a:custGeom>
              <a:gdLst>
                <a:gd name="T0" fmla="*/ 4856 w 7328"/>
                <a:gd name="T1" fmla="*/ 15 h 7296"/>
                <a:gd name="T2" fmla="*/ 7328 w 7328"/>
                <a:gd name="T3" fmla="*/ 2472 h 7296"/>
                <a:gd name="T4" fmla="*/ 6322 w 7328"/>
                <a:gd name="T5" fmla="*/ 3493 h 7296"/>
                <a:gd name="T6" fmla="*/ 3553 w 7328"/>
                <a:gd name="T7" fmla="*/ 6231 h 7296"/>
                <a:gd name="T8" fmla="*/ 3198 w 7328"/>
                <a:gd name="T9" fmla="*/ 6453 h 7296"/>
                <a:gd name="T10" fmla="*/ 593 w 7328"/>
                <a:gd name="T11" fmla="*/ 7222 h 7296"/>
                <a:gd name="T12" fmla="*/ 134 w 7328"/>
                <a:gd name="T13" fmla="*/ 7163 h 7296"/>
                <a:gd name="T14" fmla="*/ 89 w 7328"/>
                <a:gd name="T15" fmla="*/ 6719 h 7296"/>
                <a:gd name="T16" fmla="*/ 859 w 7328"/>
                <a:gd name="T17" fmla="*/ 4085 h 7296"/>
                <a:gd name="T18" fmla="*/ 992 w 7328"/>
                <a:gd name="T19" fmla="*/ 3833 h 7296"/>
                <a:gd name="T20" fmla="*/ 4841 w 7328"/>
                <a:gd name="T21" fmla="*/ 15 h 7296"/>
                <a:gd name="T22" fmla="*/ 4856 w 7328"/>
                <a:gd name="T23" fmla="*/ 15 h 7296"/>
                <a:gd name="T24" fmla="*/ 1510 w 7328"/>
                <a:gd name="T25" fmla="*/ 4322 h 7296"/>
                <a:gd name="T26" fmla="*/ 1066 w 7328"/>
                <a:gd name="T27" fmla="*/ 5861 h 7296"/>
                <a:gd name="T28" fmla="*/ 1096 w 7328"/>
                <a:gd name="T29" fmla="*/ 5994 h 7296"/>
                <a:gd name="T30" fmla="*/ 1673 w 7328"/>
                <a:gd name="T31" fmla="*/ 6187 h 7296"/>
                <a:gd name="T32" fmla="*/ 2191 w 7328"/>
                <a:gd name="T33" fmla="*/ 6039 h 7296"/>
                <a:gd name="T34" fmla="*/ 2961 w 7328"/>
                <a:gd name="T35" fmla="*/ 5817 h 7296"/>
                <a:gd name="T36" fmla="*/ 2739 w 7328"/>
                <a:gd name="T37" fmla="*/ 4677 h 7296"/>
                <a:gd name="T38" fmla="*/ 2636 w 7328"/>
                <a:gd name="T39" fmla="*/ 4559 h 7296"/>
                <a:gd name="T40" fmla="*/ 1510 w 7328"/>
                <a:gd name="T41" fmla="*/ 4322 h 72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328" h="7296">
                  <a:moveTo>
                    <a:pt x="4856" y="15"/>
                  </a:moveTo>
                  <a:cubicBezTo>
                    <a:pt x="5685" y="829"/>
                    <a:pt x="6499" y="1658"/>
                    <a:pt x="7328" y="2472"/>
                  </a:cubicBezTo>
                  <a:cubicBezTo>
                    <a:pt x="7003" y="2812"/>
                    <a:pt x="6662" y="3153"/>
                    <a:pt x="6322" y="3493"/>
                  </a:cubicBezTo>
                  <a:cubicBezTo>
                    <a:pt x="5404" y="4411"/>
                    <a:pt x="4486" y="5328"/>
                    <a:pt x="3553" y="6231"/>
                  </a:cubicBezTo>
                  <a:cubicBezTo>
                    <a:pt x="3450" y="6335"/>
                    <a:pt x="3331" y="6409"/>
                    <a:pt x="3198" y="6453"/>
                  </a:cubicBezTo>
                  <a:cubicBezTo>
                    <a:pt x="2325" y="6719"/>
                    <a:pt x="1451" y="6971"/>
                    <a:pt x="593" y="7222"/>
                  </a:cubicBezTo>
                  <a:cubicBezTo>
                    <a:pt x="415" y="7282"/>
                    <a:pt x="267" y="7296"/>
                    <a:pt x="134" y="7163"/>
                  </a:cubicBezTo>
                  <a:cubicBezTo>
                    <a:pt x="0" y="7030"/>
                    <a:pt x="45" y="6867"/>
                    <a:pt x="89" y="6719"/>
                  </a:cubicBezTo>
                  <a:cubicBezTo>
                    <a:pt x="341" y="5846"/>
                    <a:pt x="593" y="4958"/>
                    <a:pt x="859" y="4085"/>
                  </a:cubicBezTo>
                  <a:cubicBezTo>
                    <a:pt x="889" y="3996"/>
                    <a:pt x="933" y="3907"/>
                    <a:pt x="992" y="3833"/>
                  </a:cubicBezTo>
                  <a:cubicBezTo>
                    <a:pt x="2280" y="2561"/>
                    <a:pt x="3553" y="1288"/>
                    <a:pt x="4841" y="15"/>
                  </a:cubicBezTo>
                  <a:cubicBezTo>
                    <a:pt x="4856" y="15"/>
                    <a:pt x="4871" y="0"/>
                    <a:pt x="4856" y="15"/>
                  </a:cubicBezTo>
                  <a:close/>
                  <a:moveTo>
                    <a:pt x="1510" y="4322"/>
                  </a:moveTo>
                  <a:cubicBezTo>
                    <a:pt x="1348" y="4840"/>
                    <a:pt x="1200" y="5358"/>
                    <a:pt x="1066" y="5861"/>
                  </a:cubicBezTo>
                  <a:cubicBezTo>
                    <a:pt x="1052" y="5905"/>
                    <a:pt x="1066" y="5965"/>
                    <a:pt x="1096" y="5994"/>
                  </a:cubicBezTo>
                  <a:cubicBezTo>
                    <a:pt x="1288" y="6261"/>
                    <a:pt x="1362" y="6290"/>
                    <a:pt x="1673" y="6187"/>
                  </a:cubicBezTo>
                  <a:cubicBezTo>
                    <a:pt x="1851" y="6142"/>
                    <a:pt x="2014" y="6083"/>
                    <a:pt x="2191" y="6039"/>
                  </a:cubicBezTo>
                  <a:cubicBezTo>
                    <a:pt x="2443" y="5965"/>
                    <a:pt x="2695" y="5891"/>
                    <a:pt x="2961" y="5817"/>
                  </a:cubicBezTo>
                  <a:cubicBezTo>
                    <a:pt x="2887" y="5402"/>
                    <a:pt x="2813" y="5047"/>
                    <a:pt x="2739" y="4677"/>
                  </a:cubicBezTo>
                  <a:cubicBezTo>
                    <a:pt x="2739" y="4633"/>
                    <a:pt x="2680" y="4573"/>
                    <a:pt x="2636" y="4559"/>
                  </a:cubicBezTo>
                  <a:cubicBezTo>
                    <a:pt x="2265" y="4470"/>
                    <a:pt x="1895" y="4396"/>
                    <a:pt x="1510" y="43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8"/>
            <p:cNvSpPr/>
            <p:nvPr/>
          </p:nvSpPr>
          <p:spPr bwMode="auto">
            <a:xfrm>
              <a:off x="-83" y="2239"/>
              <a:ext cx="509" cy="92"/>
            </a:xfrm>
            <a:custGeom>
              <a:gdLst>
                <a:gd name="T0" fmla="*/ 0 w 7824"/>
                <a:gd name="T1" fmla="*/ 1536 h 1536"/>
                <a:gd name="T2" fmla="*/ 0 w 7824"/>
                <a:gd name="T3" fmla="*/ 0 h 1536"/>
                <a:gd name="T4" fmla="*/ 7824 w 7824"/>
                <a:gd name="T5" fmla="*/ 0 h 1536"/>
                <a:gd name="T6" fmla="*/ 7824 w 7824"/>
                <a:gd name="T7" fmla="*/ 1536 h 1536"/>
                <a:gd name="T8" fmla="*/ 0 w 7824"/>
                <a:gd name="T9" fmla="*/ 1536 h 1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24" h="1536">
                  <a:moveTo>
                    <a:pt x="0" y="1536"/>
                  </a:moveTo>
                  <a:cubicBezTo>
                    <a:pt x="0" y="1020"/>
                    <a:pt x="0" y="517"/>
                    <a:pt x="0" y="0"/>
                  </a:cubicBezTo>
                  <a:cubicBezTo>
                    <a:pt x="2618" y="0"/>
                    <a:pt x="5207" y="0"/>
                    <a:pt x="7824" y="0"/>
                  </a:cubicBezTo>
                  <a:cubicBezTo>
                    <a:pt x="7824" y="517"/>
                    <a:pt x="7824" y="1020"/>
                    <a:pt x="7824" y="1536"/>
                  </a:cubicBezTo>
                  <a:cubicBezTo>
                    <a:pt x="5221" y="1536"/>
                    <a:pt x="2618" y="1536"/>
                    <a:pt x="0" y="1536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9"/>
            <p:cNvSpPr/>
            <p:nvPr/>
          </p:nvSpPr>
          <p:spPr bwMode="auto">
            <a:xfrm>
              <a:off x="-82" y="2050"/>
              <a:ext cx="508" cy="92"/>
            </a:xfrm>
            <a:custGeom>
              <a:gdLst>
                <a:gd name="T0" fmla="*/ 7808 w 7808"/>
                <a:gd name="T1" fmla="*/ 0 h 1536"/>
                <a:gd name="T2" fmla="*/ 7808 w 7808"/>
                <a:gd name="T3" fmla="*/ 1536 h 1536"/>
                <a:gd name="T4" fmla="*/ 0 w 7808"/>
                <a:gd name="T5" fmla="*/ 1536 h 1536"/>
                <a:gd name="T6" fmla="*/ 0 w 7808"/>
                <a:gd name="T7" fmla="*/ 0 h 1536"/>
                <a:gd name="T8" fmla="*/ 7808 w 7808"/>
                <a:gd name="T9" fmla="*/ 0 h 1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08" h="1536">
                  <a:moveTo>
                    <a:pt x="7808" y="0"/>
                  </a:moveTo>
                  <a:cubicBezTo>
                    <a:pt x="7808" y="517"/>
                    <a:pt x="7808" y="1020"/>
                    <a:pt x="7808" y="1536"/>
                  </a:cubicBezTo>
                  <a:cubicBezTo>
                    <a:pt x="5206" y="1536"/>
                    <a:pt x="2618" y="1536"/>
                    <a:pt x="0" y="1536"/>
                  </a:cubicBezTo>
                  <a:cubicBezTo>
                    <a:pt x="0" y="1034"/>
                    <a:pt x="0" y="532"/>
                    <a:pt x="0" y="0"/>
                  </a:cubicBezTo>
                  <a:cubicBezTo>
                    <a:pt x="2603" y="0"/>
                    <a:pt x="5206" y="0"/>
                    <a:pt x="7808" y="0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10"/>
            <p:cNvSpPr/>
            <p:nvPr/>
          </p:nvSpPr>
          <p:spPr bwMode="auto">
            <a:xfrm>
              <a:off x="-82" y="2428"/>
              <a:ext cx="460" cy="93"/>
            </a:xfrm>
            <a:custGeom>
              <a:gdLst>
                <a:gd name="T0" fmla="*/ 0 w 7072"/>
                <a:gd name="T1" fmla="*/ 0 h 1552"/>
                <a:gd name="T2" fmla="*/ 7072 w 7072"/>
                <a:gd name="T3" fmla="*/ 0 h 1552"/>
                <a:gd name="T4" fmla="*/ 6984 w 7072"/>
                <a:gd name="T5" fmla="*/ 119 h 1552"/>
                <a:gd name="T6" fmla="*/ 5667 w 7072"/>
                <a:gd name="T7" fmla="*/ 1434 h 1552"/>
                <a:gd name="T8" fmla="*/ 5415 w 7072"/>
                <a:gd name="T9" fmla="*/ 1538 h 1552"/>
                <a:gd name="T10" fmla="*/ 119 w 7072"/>
                <a:gd name="T11" fmla="*/ 1552 h 1552"/>
                <a:gd name="T12" fmla="*/ 0 w 7072"/>
                <a:gd name="T13" fmla="*/ 1538 h 1552"/>
                <a:gd name="T14" fmla="*/ 0 w 7072"/>
                <a:gd name="T15" fmla="*/ 0 h 15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072" h="1552">
                  <a:moveTo>
                    <a:pt x="0" y="0"/>
                  </a:moveTo>
                  <a:cubicBezTo>
                    <a:pt x="2353" y="0"/>
                    <a:pt x="4705" y="0"/>
                    <a:pt x="7072" y="0"/>
                  </a:cubicBezTo>
                  <a:cubicBezTo>
                    <a:pt x="7043" y="45"/>
                    <a:pt x="7013" y="89"/>
                    <a:pt x="6984" y="119"/>
                  </a:cubicBezTo>
                  <a:cubicBezTo>
                    <a:pt x="6555" y="562"/>
                    <a:pt x="6111" y="1006"/>
                    <a:pt x="5667" y="1434"/>
                  </a:cubicBezTo>
                  <a:cubicBezTo>
                    <a:pt x="5608" y="1493"/>
                    <a:pt x="5504" y="1538"/>
                    <a:pt x="5415" y="1538"/>
                  </a:cubicBezTo>
                  <a:cubicBezTo>
                    <a:pt x="3655" y="1552"/>
                    <a:pt x="1879" y="1552"/>
                    <a:pt x="119" y="1552"/>
                  </a:cubicBezTo>
                  <a:cubicBezTo>
                    <a:pt x="89" y="1552"/>
                    <a:pt x="45" y="1538"/>
                    <a:pt x="0" y="1538"/>
                  </a:cubicBezTo>
                  <a:cubicBezTo>
                    <a:pt x="0" y="1020"/>
                    <a:pt x="0" y="518"/>
                    <a:pt x="0" y="0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Freeform 11"/>
            <p:cNvSpPr/>
            <p:nvPr/>
          </p:nvSpPr>
          <p:spPr bwMode="auto">
            <a:xfrm>
              <a:off x="547" y="2331"/>
              <a:ext cx="238" cy="218"/>
            </a:xfrm>
            <a:custGeom>
              <a:gdLst>
                <a:gd name="T0" fmla="*/ 0 w 3648"/>
                <a:gd name="T1" fmla="*/ 1290 h 3616"/>
                <a:gd name="T2" fmla="*/ 979 w 3648"/>
                <a:gd name="T3" fmla="*/ 297 h 3616"/>
                <a:gd name="T4" fmla="*/ 2062 w 3648"/>
                <a:gd name="T5" fmla="*/ 297 h 3616"/>
                <a:gd name="T6" fmla="*/ 3337 w 3648"/>
                <a:gd name="T7" fmla="*/ 1571 h 3616"/>
                <a:gd name="T8" fmla="*/ 3367 w 3648"/>
                <a:gd name="T9" fmla="*/ 2638 h 3616"/>
                <a:gd name="T10" fmla="*/ 2358 w 3648"/>
                <a:gd name="T11" fmla="*/ 3616 h 3616"/>
                <a:gd name="T12" fmla="*/ 0 w 3648"/>
                <a:gd name="T13" fmla="*/ 1290 h 36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48" h="3616">
                  <a:moveTo>
                    <a:pt x="0" y="1290"/>
                  </a:moveTo>
                  <a:cubicBezTo>
                    <a:pt x="327" y="949"/>
                    <a:pt x="638" y="608"/>
                    <a:pt x="979" y="297"/>
                  </a:cubicBezTo>
                  <a:cubicBezTo>
                    <a:pt x="1291" y="15"/>
                    <a:pt x="1750" y="0"/>
                    <a:pt x="2062" y="297"/>
                  </a:cubicBezTo>
                  <a:cubicBezTo>
                    <a:pt x="2507" y="712"/>
                    <a:pt x="2937" y="1127"/>
                    <a:pt x="3337" y="1571"/>
                  </a:cubicBezTo>
                  <a:cubicBezTo>
                    <a:pt x="3634" y="1883"/>
                    <a:pt x="3648" y="2342"/>
                    <a:pt x="3367" y="2638"/>
                  </a:cubicBezTo>
                  <a:cubicBezTo>
                    <a:pt x="3040" y="2994"/>
                    <a:pt x="2685" y="3305"/>
                    <a:pt x="2358" y="3616"/>
                  </a:cubicBezTo>
                  <a:cubicBezTo>
                    <a:pt x="1587" y="2861"/>
                    <a:pt x="801" y="2075"/>
                    <a:pt x="0" y="1290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12"/>
            <p:cNvSpPr/>
            <p:nvPr/>
          </p:nvSpPr>
          <p:spPr bwMode="auto">
            <a:xfrm>
              <a:off x="-288" y="2239"/>
              <a:ext cx="100" cy="92"/>
            </a:xfrm>
            <a:custGeom>
              <a:gdLst>
                <a:gd name="T0" fmla="*/ 0 w 1536"/>
                <a:gd name="T1" fmla="*/ 1520 h 1520"/>
                <a:gd name="T2" fmla="*/ 0 w 1536"/>
                <a:gd name="T3" fmla="*/ 0 h 1520"/>
                <a:gd name="T4" fmla="*/ 1536 w 1536"/>
                <a:gd name="T5" fmla="*/ 0 h 1520"/>
                <a:gd name="T6" fmla="*/ 1536 w 1536"/>
                <a:gd name="T7" fmla="*/ 1520 h 1520"/>
                <a:gd name="T8" fmla="*/ 0 w 1536"/>
                <a:gd name="T9" fmla="*/ 1520 h 15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36" h="1520">
                  <a:moveTo>
                    <a:pt x="0" y="1520"/>
                  </a:moveTo>
                  <a:cubicBezTo>
                    <a:pt x="0" y="1014"/>
                    <a:pt x="0" y="507"/>
                    <a:pt x="0" y="0"/>
                  </a:cubicBezTo>
                  <a:cubicBezTo>
                    <a:pt x="517" y="0"/>
                    <a:pt x="1020" y="0"/>
                    <a:pt x="1536" y="0"/>
                  </a:cubicBezTo>
                  <a:cubicBezTo>
                    <a:pt x="1536" y="507"/>
                    <a:pt x="1536" y="999"/>
                    <a:pt x="1536" y="1520"/>
                  </a:cubicBezTo>
                  <a:cubicBezTo>
                    <a:pt x="1034" y="1520"/>
                    <a:pt x="532" y="1520"/>
                    <a:pt x="0" y="1520"/>
                  </a:cubicBezTo>
                </a:path>
              </a:pathLst>
            </a:custGeom>
            <a:solidFill>
              <a:srgbClr val="FFFFFF"/>
            </a:solidFill>
            <a:ln w="0">
              <a:solidFill>
                <a:srgbClr val="000000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Freeform 13"/>
            <p:cNvSpPr/>
            <p:nvPr/>
          </p:nvSpPr>
          <p:spPr bwMode="auto">
            <a:xfrm>
              <a:off x="-287" y="2051"/>
              <a:ext cx="99" cy="91"/>
            </a:xfrm>
            <a:custGeom>
              <a:gdLst>
                <a:gd name="T0" fmla="*/ 1520 w 1520"/>
                <a:gd name="T1" fmla="*/ 1520 h 1520"/>
                <a:gd name="T2" fmla="*/ 0 w 1520"/>
                <a:gd name="T3" fmla="*/ 1520 h 1520"/>
                <a:gd name="T4" fmla="*/ 0 w 1520"/>
                <a:gd name="T5" fmla="*/ 0 h 1520"/>
                <a:gd name="T6" fmla="*/ 1520 w 1520"/>
                <a:gd name="T7" fmla="*/ 0 h 1520"/>
                <a:gd name="T8" fmla="*/ 1520 w 1520"/>
                <a:gd name="T9" fmla="*/ 1520 h 15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20" h="1520">
                  <a:moveTo>
                    <a:pt x="1520" y="1520"/>
                  </a:moveTo>
                  <a:cubicBezTo>
                    <a:pt x="1004" y="1520"/>
                    <a:pt x="502" y="1520"/>
                    <a:pt x="0" y="1520"/>
                  </a:cubicBezTo>
                  <a:cubicBezTo>
                    <a:pt x="0" y="1004"/>
                    <a:pt x="0" y="517"/>
                    <a:pt x="0" y="0"/>
                  </a:cubicBezTo>
                  <a:cubicBezTo>
                    <a:pt x="502" y="0"/>
                    <a:pt x="1004" y="0"/>
                    <a:pt x="1520" y="0"/>
                  </a:cubicBezTo>
                  <a:cubicBezTo>
                    <a:pt x="1520" y="502"/>
                    <a:pt x="1520" y="1004"/>
                    <a:pt x="1520" y="1520"/>
                  </a:cubicBezTo>
                </a:path>
              </a:pathLst>
            </a:custGeom>
            <a:solidFill>
              <a:srgbClr val="FFFFFF"/>
            </a:solidFill>
            <a:ln w="0">
              <a:solidFill>
                <a:srgbClr val="000000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14"/>
            <p:cNvSpPr/>
            <p:nvPr/>
          </p:nvSpPr>
          <p:spPr bwMode="auto">
            <a:xfrm>
              <a:off x="-287" y="2428"/>
              <a:ext cx="99" cy="92"/>
            </a:xfrm>
            <a:custGeom>
              <a:gdLst>
                <a:gd name="T0" fmla="*/ 1520 w 1520"/>
                <a:gd name="T1" fmla="*/ 1520 h 1520"/>
                <a:gd name="T2" fmla="*/ 0 w 1520"/>
                <a:gd name="T3" fmla="*/ 1520 h 1520"/>
                <a:gd name="T4" fmla="*/ 0 w 1520"/>
                <a:gd name="T5" fmla="*/ 0 h 1520"/>
                <a:gd name="T6" fmla="*/ 1520 w 1520"/>
                <a:gd name="T7" fmla="*/ 0 h 1520"/>
                <a:gd name="T8" fmla="*/ 1520 w 1520"/>
                <a:gd name="T9" fmla="*/ 1520 h 15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20" h="1520">
                  <a:moveTo>
                    <a:pt x="1520" y="1520"/>
                  </a:moveTo>
                  <a:cubicBezTo>
                    <a:pt x="1004" y="1520"/>
                    <a:pt x="517" y="1520"/>
                    <a:pt x="0" y="1520"/>
                  </a:cubicBezTo>
                  <a:cubicBezTo>
                    <a:pt x="0" y="1004"/>
                    <a:pt x="0" y="517"/>
                    <a:pt x="0" y="0"/>
                  </a:cubicBezTo>
                  <a:cubicBezTo>
                    <a:pt x="502" y="0"/>
                    <a:pt x="1004" y="0"/>
                    <a:pt x="1520" y="0"/>
                  </a:cubicBezTo>
                  <a:cubicBezTo>
                    <a:pt x="1520" y="487"/>
                    <a:pt x="1520" y="989"/>
                    <a:pt x="1520" y="1520"/>
                  </a:cubicBezTo>
                </a:path>
              </a:pathLst>
            </a:custGeom>
            <a:solidFill>
              <a:srgbClr val="FFFFFF"/>
            </a:solidFill>
            <a:ln w="0">
              <a:solidFill>
                <a:srgbClr val="000000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9" name="矩形 48" title=""/>
          <p:cNvSpPr/>
          <p:nvPr/>
        </p:nvSpPr>
        <p:spPr bwMode="auto">
          <a:xfrm>
            <a:off x="3127515" y="890683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defTabSz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kern="0" spc="300" smtClean="0">
                <a:latin typeface="+mn-ea"/>
              </a:rPr>
              <a:t>01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52" name="矩形 51" title=""/>
          <p:cNvSpPr/>
          <p:nvPr/>
        </p:nvSpPr>
        <p:spPr bwMode="auto">
          <a:xfrm>
            <a:off x="3127515" y="1740717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800" b="1" kern="0" spc="300" smtClean="0">
                <a:latin typeface="+mn-ea"/>
              </a:rPr>
              <a:t>02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53" name="矩形 52" title=""/>
          <p:cNvSpPr/>
          <p:nvPr/>
        </p:nvSpPr>
        <p:spPr bwMode="auto">
          <a:xfrm>
            <a:off x="3127515" y="2618047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defTabSz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kern="0" spc="300" smtClean="0">
                <a:latin typeface="+mn-ea"/>
              </a:rPr>
              <a:t>03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54" name="矩形 53" title=""/>
          <p:cNvSpPr/>
          <p:nvPr/>
        </p:nvSpPr>
        <p:spPr>
          <a:xfrm>
            <a:off x="4341813" y="910775"/>
            <a:ext cx="6476199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b="1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b="1" kern="0" spc="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问题的分析与确定</a:t>
            </a:r>
            <a:endParaRPr lang="zh-CN" altLang="en-US" sz="2400" b="1" kern="0" spc="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5" name="矩形 54" title=""/>
          <p:cNvSpPr/>
          <p:nvPr/>
        </p:nvSpPr>
        <p:spPr>
          <a:xfrm>
            <a:off x="4341815" y="1755786"/>
            <a:ext cx="6476198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kern="0" spc="300" noProof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研究课题的确定</a:t>
            </a:r>
            <a:endParaRPr kumimoji="0" lang="zh-CN" altLang="en-US" sz="2400" i="0" u="none" strike="noStrike" kern="0" cap="none" spc="300" normalizeH="0" baseline="0" noProof="0" smtClean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6" name="矩形 55" title=""/>
          <p:cNvSpPr/>
          <p:nvPr/>
        </p:nvSpPr>
        <p:spPr>
          <a:xfrm>
            <a:off x="4341814" y="2628093"/>
            <a:ext cx="6476400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kern="0" spc="300" noProof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研究方案的设计</a:t>
            </a:r>
            <a:endParaRPr kumimoji="0" lang="zh-CN" altLang="en-US" sz="2400" i="0" u="none" strike="noStrike" kern="0" cap="none" spc="300" normalizeH="0" baseline="0" noProof="0" smtClean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7" name="矩形 56" title=""/>
          <p:cNvSpPr/>
          <p:nvPr/>
        </p:nvSpPr>
        <p:spPr bwMode="auto">
          <a:xfrm>
            <a:off x="3143435" y="3513371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defTabSz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kern="0" spc="300" smtClean="0">
                <a:latin typeface="+mn-ea"/>
              </a:rPr>
              <a:t>04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58" name="矩形 57" title=""/>
          <p:cNvSpPr/>
          <p:nvPr/>
        </p:nvSpPr>
        <p:spPr bwMode="auto">
          <a:xfrm>
            <a:off x="3143435" y="4363405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800" b="1" kern="0" spc="300" smtClean="0">
                <a:latin typeface="+mn-ea"/>
              </a:rPr>
              <a:t>05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59" name="矩形 58" title=""/>
          <p:cNvSpPr/>
          <p:nvPr/>
        </p:nvSpPr>
        <p:spPr bwMode="auto">
          <a:xfrm>
            <a:off x="3143435" y="5240735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defTabSz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kern="0" spc="300" smtClean="0">
                <a:latin typeface="+mn-ea"/>
              </a:rPr>
              <a:t>06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60" name="矩形 59" title=""/>
          <p:cNvSpPr/>
          <p:nvPr/>
        </p:nvSpPr>
        <p:spPr>
          <a:xfrm>
            <a:off x="4357733" y="3533463"/>
            <a:ext cx="6476199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kern="0" spc="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研究方法的选择</a:t>
            </a:r>
            <a:endParaRPr lang="zh-CN" altLang="en-US" sz="2400" kern="0" spc="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1" name="矩形 60" title=""/>
          <p:cNvSpPr/>
          <p:nvPr/>
        </p:nvSpPr>
        <p:spPr>
          <a:xfrm>
            <a:off x="4357734" y="4378474"/>
            <a:ext cx="6476400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kern="0" spc="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研究对象的选择</a:t>
            </a:r>
            <a:endParaRPr kumimoji="0" lang="zh-CN" altLang="en-US" sz="2400" i="0" u="none" strike="noStrike" kern="0" cap="none" spc="300" normalizeH="0" baseline="0" noProof="0" smtClean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2" name="矩形 61" title=""/>
          <p:cNvSpPr/>
          <p:nvPr/>
        </p:nvSpPr>
        <p:spPr>
          <a:xfrm>
            <a:off x="4357734" y="5250781"/>
            <a:ext cx="6476400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sz="2400" kern="0" spc="300" noProof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0">
              <a:defRPr/>
            </a:pPr>
            <a:r>
              <a:rPr lang="en-US" altLang="zh-CN" sz="2400" kern="0" spc="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kern="0" spc="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研究</a:t>
            </a:r>
            <a:r>
              <a:rPr lang="zh-CN" altLang="en-US" sz="2400" kern="0" spc="300">
                <a:latin typeface="微软雅黑" panose="020b0503020204020204" pitchFamily="34" charset="-122"/>
                <a:ea typeface="微软雅黑" panose="020b0503020204020204" pitchFamily="34" charset="-122"/>
              </a:rPr>
              <a:t>成果的形成</a:t>
            </a:r>
            <a:endParaRPr lang="zh-CN" altLang="en-US" sz="2400" kern="0" spc="3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0">
              <a:defRPr/>
            </a:pPr>
            <a:endParaRPr kumimoji="0" lang="zh-CN" altLang="en-US" sz="2400" i="0" u="none" strike="noStrike" kern="0" cap="none" spc="300" normalizeH="0" baseline="0" noProof="0" smtClean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-3604"/>
            <a:ext cx="12192000" cy="6863379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724158" y="2384223"/>
            <a:ext cx="11088387" cy="378565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问题来源</a:t>
            </a:r>
            <a:r>
              <a:rPr lang="zh-CN" altLang="en-US" sz="320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3200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观察</a:t>
            </a:r>
            <a:r>
              <a:rPr lang="zh-CN" altLang="en-US" sz="320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体验自身生活，对周围的</a:t>
            </a:r>
            <a:r>
              <a:rPr lang="zh-CN" altLang="en-US" sz="3200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环境观察</a:t>
            </a:r>
            <a:r>
              <a:rPr lang="zh-CN" altLang="en-US" sz="320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与</a:t>
            </a:r>
            <a:r>
              <a:rPr lang="zh-CN" altLang="en-US" sz="3200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思考</a:t>
            </a:r>
            <a:r>
              <a:rPr lang="zh-CN" altLang="en-US" sz="320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，</a:t>
            </a:r>
            <a:r>
              <a:rPr lang="zh-CN" altLang="en-US" sz="3200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形成</a:t>
            </a:r>
            <a:r>
              <a:rPr lang="zh-CN" altLang="en-US" sz="320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问题意识；或开展社会</a:t>
            </a:r>
            <a:r>
              <a:rPr lang="zh-CN" altLang="en-US" sz="3200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调查</a:t>
            </a:r>
            <a:r>
              <a:rPr lang="zh-CN" altLang="en-US" sz="320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，</a:t>
            </a:r>
            <a:r>
              <a:rPr lang="zh-CN" altLang="en-US" sz="3200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在</a:t>
            </a:r>
            <a:r>
              <a:rPr lang="zh-CN" altLang="en-US" sz="320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实践情境中发现问题，提出</a:t>
            </a:r>
            <a:r>
              <a:rPr lang="zh-CN" altLang="en-US" sz="3200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问题。</a:t>
            </a:r>
            <a:endParaRPr lang="zh-CN" altLang="en-US" sz="3200">
              <a:solidFill>
                <a:srgbClr val="C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just">
              <a:lnSpc>
                <a:spcPct val="150000"/>
              </a:lnSpc>
            </a:pPr>
            <a:endParaRPr lang="zh-CN" altLang="en-US" sz="3200">
              <a:solidFill>
                <a:srgbClr val="C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just">
              <a:lnSpc>
                <a:spcPct val="150000"/>
              </a:lnSpc>
            </a:pPr>
            <a:endParaRPr lang="zh-CN" altLang="en-US" sz="3200">
              <a:solidFill>
                <a:srgbClr val="C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5921"/>
            <a:ext cx="12192000" cy="6863379"/>
          </a:xfrm>
          <a:prstGeom prst="rect">
            <a:avLst/>
          </a:prstGeom>
        </p:spPr>
      </p:pic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498475" y="970635"/>
          <a:ext cx="11093451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2010"/>
                <a:gridCol w="4584715"/>
                <a:gridCol w="2773363"/>
                <a:gridCol w="2773363"/>
              </a:tblGrid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问题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来源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领域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中西医擂台阵</a:t>
                      </a:r>
                      <a:endParaRPr lang="zh-CN" altLang="en-US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从科目出发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b="1" smtClean="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人与自然</a:t>
                      </a:r>
                      <a:endParaRPr lang="zh-CN" altLang="en-US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灵异现象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从问题出发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b="1" smtClean="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人与自然</a:t>
                      </a:r>
                      <a:endParaRPr lang="zh-CN" altLang="en-US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十二星座与人的性格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从兴趣出发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b="1" smtClean="0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人与自我</a:t>
                      </a:r>
                      <a:endParaRPr lang="zh-CN" altLang="en-US" b="1">
                        <a:solidFill>
                          <a:srgbClr val="0070C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心理学在商品销售中的成功运用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从兴趣出发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00B05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人与社会</a:t>
                      </a:r>
                      <a:endParaRPr lang="zh-CN" altLang="en-US" sz="1800" b="1" kern="1200">
                        <a:solidFill>
                          <a:srgbClr val="00B05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东西方饮食文化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来源于社会生活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00B05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人与社会</a:t>
                      </a:r>
                      <a:endParaRPr lang="zh-CN" altLang="en-US" sz="1800" b="1" kern="1200">
                        <a:solidFill>
                          <a:srgbClr val="00B05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校园广播站发展前景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来源于校园生活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00B05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人与社会</a:t>
                      </a:r>
                      <a:endParaRPr lang="zh-CN" altLang="en-US" sz="1800" b="1" kern="1200">
                        <a:solidFill>
                          <a:srgbClr val="00B05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从大妈广场舞到养老问题研究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从社会热点出发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人与自我</a:t>
                      </a:r>
                      <a:endParaRPr lang="zh-CN" altLang="en-US" sz="1800" b="1" kern="1200">
                        <a:solidFill>
                          <a:srgbClr val="0070C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咖啡对人体的利弊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从关注自身健康角度出发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人与自我</a:t>
                      </a:r>
                      <a:endParaRPr lang="zh-CN" altLang="en-US" sz="1800" b="1" kern="1200">
                        <a:solidFill>
                          <a:srgbClr val="0070C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9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新型纺织材料</a:t>
                      </a: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——</a:t>
                      </a: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蜘蛛丝的利用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从学科出发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人与自然</a:t>
                      </a:r>
                      <a:endParaRPr lang="zh-CN" altLang="en-US" sz="1800" b="1" kern="1200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299700" y="10388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0"/>
            <a:ext cx="12192000" cy="6863379"/>
          </a:xfrm>
          <a:prstGeom prst="rect">
            <a:avLst/>
          </a:prstGeom>
        </p:spPr>
      </p:pic>
      <p:sp>
        <p:nvSpPr>
          <p:cNvPr id="15" name="任意多边形 14" title=""/>
          <p:cNvSpPr/>
          <p:nvPr/>
        </p:nvSpPr>
        <p:spPr>
          <a:xfrm>
            <a:off x="8106616" y="1295438"/>
            <a:ext cx="1467951" cy="1468118"/>
          </a:xfrm>
          <a:custGeom>
            <a:gdLst>
              <a:gd name="connsiteX0" fmla="*/ 0 w 1467951"/>
              <a:gd name="connsiteY0" fmla="*/ 734059 h 1468118"/>
              <a:gd name="connsiteX1" fmla="*/ 733976 w 1467951"/>
              <a:gd name="connsiteY1" fmla="*/ 0 h 1468118"/>
              <a:gd name="connsiteX2" fmla="*/ 1467952 w 1467951"/>
              <a:gd name="connsiteY2" fmla="*/ 734059 h 1468118"/>
              <a:gd name="connsiteX3" fmla="*/ 733976 w 1467951"/>
              <a:gd name="connsiteY3" fmla="*/ 1468118 h 1468118"/>
              <a:gd name="connsiteX4" fmla="*/ 0 w 1467951"/>
              <a:gd name="connsiteY4" fmla="*/ 734059 h 14681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67951" h="1468118">
                <a:moveTo>
                  <a:pt x="0" y="734059"/>
                </a:moveTo>
                <a:cubicBezTo>
                  <a:pt x="0" y="328649"/>
                  <a:pt x="328612" y="0"/>
                  <a:pt x="733976" y="0"/>
                </a:cubicBezTo>
                <a:cubicBezTo>
                  <a:pt x="1139340" y="0"/>
                  <a:pt x="1467952" y="328649"/>
                  <a:pt x="1467952" y="734059"/>
                </a:cubicBezTo>
                <a:cubicBezTo>
                  <a:pt x="1467952" y="1139469"/>
                  <a:pt x="1139340" y="1468118"/>
                  <a:pt x="733976" y="1468118"/>
                </a:cubicBezTo>
                <a:cubicBezTo>
                  <a:pt x="328612" y="1468118"/>
                  <a:pt x="0" y="1139469"/>
                  <a:pt x="0" y="734059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1176" tIns="291201" rIns="291176" bIns="291201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2000" b="1" kern="12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问题性原则</a:t>
            </a:r>
            <a:endParaRPr lang="zh-CN" altLang="en-US" sz="2000" b="1" kern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任意多边形 20" title=""/>
          <p:cNvSpPr/>
          <p:nvPr/>
        </p:nvSpPr>
        <p:spPr>
          <a:xfrm>
            <a:off x="4583385" y="5088667"/>
            <a:ext cx="1467951" cy="1468118"/>
          </a:xfrm>
          <a:custGeom>
            <a:gdLst>
              <a:gd name="connsiteX0" fmla="*/ 0 w 1467951"/>
              <a:gd name="connsiteY0" fmla="*/ 734059 h 1468118"/>
              <a:gd name="connsiteX1" fmla="*/ 733976 w 1467951"/>
              <a:gd name="connsiteY1" fmla="*/ 0 h 1468118"/>
              <a:gd name="connsiteX2" fmla="*/ 1467952 w 1467951"/>
              <a:gd name="connsiteY2" fmla="*/ 734059 h 1468118"/>
              <a:gd name="connsiteX3" fmla="*/ 733976 w 1467951"/>
              <a:gd name="connsiteY3" fmla="*/ 1468118 h 1468118"/>
              <a:gd name="connsiteX4" fmla="*/ 0 w 1467951"/>
              <a:gd name="connsiteY4" fmla="*/ 734059 h 14681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67951" h="1468118">
                <a:moveTo>
                  <a:pt x="0" y="734059"/>
                </a:moveTo>
                <a:cubicBezTo>
                  <a:pt x="0" y="328649"/>
                  <a:pt x="328612" y="0"/>
                  <a:pt x="733976" y="0"/>
                </a:cubicBezTo>
                <a:cubicBezTo>
                  <a:pt x="1139340" y="0"/>
                  <a:pt x="1467952" y="328649"/>
                  <a:pt x="1467952" y="734059"/>
                </a:cubicBezTo>
                <a:cubicBezTo>
                  <a:pt x="1467952" y="1139469"/>
                  <a:pt x="1139340" y="1468118"/>
                  <a:pt x="733976" y="1468118"/>
                </a:cubicBezTo>
                <a:cubicBezTo>
                  <a:pt x="328612" y="1468118"/>
                  <a:pt x="0" y="1139469"/>
                  <a:pt x="0" y="734059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1176" tIns="291201" rIns="291176" bIns="291201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2000" b="1" kern="12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实践性原则</a:t>
            </a:r>
            <a:endParaRPr lang="zh-CN" altLang="en-US" sz="2000" b="1" kern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6" name="组合 25" title=""/>
          <p:cNvGrpSpPr/>
          <p:nvPr/>
        </p:nvGrpSpPr>
        <p:grpSpPr>
          <a:xfrm>
            <a:off x="2858431" y="1334157"/>
            <a:ext cx="5815516" cy="4054587"/>
            <a:chOff x="2415071" y="1334157"/>
            <a:chExt cx="5815516" cy="4054587"/>
          </a:xfrm>
        </p:grpSpPr>
        <p:sp>
          <p:nvSpPr>
            <p:cNvPr id="4" name="任意多边形 3"/>
            <p:cNvSpPr/>
            <p:nvPr/>
          </p:nvSpPr>
          <p:spPr>
            <a:xfrm>
              <a:off x="3681568" y="1334157"/>
              <a:ext cx="3610626" cy="3611247"/>
            </a:xfrm>
            <a:custGeom>
              <a:gdLst>
                <a:gd name="connsiteX0" fmla="*/ 0 w 3610626"/>
                <a:gd name="connsiteY0" fmla="*/ 1805624 h 3611247"/>
                <a:gd name="connsiteX1" fmla="*/ 1805313 w 3610626"/>
                <a:gd name="connsiteY1" fmla="*/ 0 h 3611247"/>
                <a:gd name="connsiteX2" fmla="*/ 3610626 w 3610626"/>
                <a:gd name="connsiteY2" fmla="*/ 1805624 h 3611247"/>
                <a:gd name="connsiteX3" fmla="*/ 1805313 w 3610626"/>
                <a:gd name="connsiteY3" fmla="*/ 3611248 h 3611247"/>
                <a:gd name="connsiteX4" fmla="*/ 0 w 3610626"/>
                <a:gd name="connsiteY4" fmla="*/ 1805624 h 36112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10626" h="3611247">
                  <a:moveTo>
                    <a:pt x="0" y="1805624"/>
                  </a:moveTo>
                  <a:cubicBezTo>
                    <a:pt x="0" y="808405"/>
                    <a:pt x="808266" y="0"/>
                    <a:pt x="1805313" y="0"/>
                  </a:cubicBezTo>
                  <a:cubicBezTo>
                    <a:pt x="2802360" y="0"/>
                    <a:pt x="3610626" y="808405"/>
                    <a:pt x="3610626" y="1805624"/>
                  </a:cubicBezTo>
                  <a:cubicBezTo>
                    <a:pt x="3610626" y="2802843"/>
                    <a:pt x="2802360" y="3611248"/>
                    <a:pt x="1805313" y="3611248"/>
                  </a:cubicBezTo>
                  <a:cubicBezTo>
                    <a:pt x="808266" y="3611248"/>
                    <a:pt x="0" y="2802843"/>
                    <a:pt x="0" y="1805624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81164" tIns="681255" rIns="681164" bIns="681255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1778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4000" b="1" kern="120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你的选题应该具备</a:t>
              </a:r>
              <a:endParaRPr lang="zh-CN" altLang="en-US" sz="4000" b="1" kern="12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4791789" y="4676949"/>
              <a:ext cx="291072" cy="29104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椭圆 6"/>
            <p:cNvSpPr/>
            <p:nvPr/>
          </p:nvSpPr>
          <p:spPr>
            <a:xfrm>
              <a:off x="7524756" y="2799694"/>
              <a:ext cx="291072" cy="29104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椭圆 7"/>
            <p:cNvSpPr/>
            <p:nvPr/>
          </p:nvSpPr>
          <p:spPr>
            <a:xfrm>
              <a:off x="6133831" y="4986706"/>
              <a:ext cx="401427" cy="402038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椭圆 9"/>
            <p:cNvSpPr/>
            <p:nvPr/>
          </p:nvSpPr>
          <p:spPr>
            <a:xfrm>
              <a:off x="4873260" y="1740068"/>
              <a:ext cx="291072" cy="29104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椭圆 10"/>
            <p:cNvSpPr/>
            <p:nvPr/>
          </p:nvSpPr>
          <p:spPr>
            <a:xfrm>
              <a:off x="3957087" y="3405656"/>
              <a:ext cx="291072" cy="29104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椭圆 12"/>
            <p:cNvSpPr/>
            <p:nvPr/>
          </p:nvSpPr>
          <p:spPr>
            <a:xfrm>
              <a:off x="5336161" y="1752974"/>
              <a:ext cx="401427" cy="402038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椭圆 13"/>
            <p:cNvSpPr/>
            <p:nvPr/>
          </p:nvSpPr>
          <p:spPr>
            <a:xfrm>
              <a:off x="2691331" y="3883843"/>
              <a:ext cx="725828" cy="72599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椭圆 15"/>
            <p:cNvSpPr/>
            <p:nvPr/>
          </p:nvSpPr>
          <p:spPr>
            <a:xfrm>
              <a:off x="7007788" y="2308600"/>
              <a:ext cx="401427" cy="402038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椭圆 16"/>
            <p:cNvSpPr/>
            <p:nvPr/>
          </p:nvSpPr>
          <p:spPr>
            <a:xfrm>
              <a:off x="2415071" y="4747935"/>
              <a:ext cx="291072" cy="29104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椭圆 17"/>
            <p:cNvSpPr/>
            <p:nvPr/>
          </p:nvSpPr>
          <p:spPr>
            <a:xfrm>
              <a:off x="5315423" y="4333635"/>
              <a:ext cx="291072" cy="29104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椭圆 19"/>
            <p:cNvSpPr/>
            <p:nvPr/>
          </p:nvSpPr>
          <p:spPr>
            <a:xfrm>
              <a:off x="7939515" y="3781236"/>
              <a:ext cx="291072" cy="29104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椭圆 21"/>
            <p:cNvSpPr/>
            <p:nvPr/>
          </p:nvSpPr>
          <p:spPr>
            <a:xfrm>
              <a:off x="5450960" y="5038977"/>
              <a:ext cx="291072" cy="29104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椭圆 23"/>
            <p:cNvSpPr/>
            <p:nvPr/>
          </p:nvSpPr>
          <p:spPr>
            <a:xfrm>
              <a:off x="3729710" y="1694895"/>
              <a:ext cx="291072" cy="29104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矩形 26" title=""/>
          <p:cNvSpPr/>
          <p:nvPr/>
        </p:nvSpPr>
        <p:spPr>
          <a:xfrm>
            <a:off x="239107" y="154038"/>
            <a:ext cx="4344278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选题的原则</a:t>
            </a:r>
            <a:endParaRPr lang="zh-CN" altLang="en-US" sz="3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" name="组合 2" title=""/>
          <p:cNvGrpSpPr/>
          <p:nvPr/>
        </p:nvGrpSpPr>
        <p:grpSpPr>
          <a:xfrm>
            <a:off x="5983197" y="103520"/>
            <a:ext cx="6018303" cy="1468118"/>
            <a:chOff x="5983197" y="103520"/>
            <a:chExt cx="6018303" cy="1468118"/>
          </a:xfrm>
        </p:grpSpPr>
        <p:sp>
          <p:nvSpPr>
            <p:cNvPr id="23" name="任意多边形 22"/>
            <p:cNvSpPr/>
            <p:nvPr/>
          </p:nvSpPr>
          <p:spPr>
            <a:xfrm>
              <a:off x="5983197" y="103520"/>
              <a:ext cx="1467951" cy="1468118"/>
            </a:xfrm>
            <a:custGeom>
              <a:gdLst>
                <a:gd name="connsiteX0" fmla="*/ 0 w 1467951"/>
                <a:gd name="connsiteY0" fmla="*/ 734059 h 1468118"/>
                <a:gd name="connsiteX1" fmla="*/ 733976 w 1467951"/>
                <a:gd name="connsiteY1" fmla="*/ 0 h 1468118"/>
                <a:gd name="connsiteX2" fmla="*/ 1467952 w 1467951"/>
                <a:gd name="connsiteY2" fmla="*/ 734059 h 1468118"/>
                <a:gd name="connsiteX3" fmla="*/ 733976 w 1467951"/>
                <a:gd name="connsiteY3" fmla="*/ 1468118 h 1468118"/>
                <a:gd name="connsiteX4" fmla="*/ 0 w 1467951"/>
                <a:gd name="connsiteY4" fmla="*/ 734059 h 14681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7951" h="1468118">
                  <a:moveTo>
                    <a:pt x="0" y="734059"/>
                  </a:moveTo>
                  <a:cubicBezTo>
                    <a:pt x="0" y="328649"/>
                    <a:pt x="328612" y="0"/>
                    <a:pt x="733976" y="0"/>
                  </a:cubicBezTo>
                  <a:cubicBezTo>
                    <a:pt x="1139340" y="0"/>
                    <a:pt x="1467952" y="328649"/>
                    <a:pt x="1467952" y="734059"/>
                  </a:cubicBezTo>
                  <a:cubicBezTo>
                    <a:pt x="1467952" y="1139469"/>
                    <a:pt x="1139340" y="1468118"/>
                    <a:pt x="733976" y="1468118"/>
                  </a:cubicBezTo>
                  <a:cubicBezTo>
                    <a:pt x="328612" y="1468118"/>
                    <a:pt x="0" y="1139469"/>
                    <a:pt x="0" y="734059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91176" tIns="291201" rIns="291176" bIns="291201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可行性原则</a:t>
              </a:r>
              <a:endParaRPr lang="zh-CN" altLang="en-US" sz="2000" b="1" kern="12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8" name="矩形 17"/>
            <p:cNvSpPr>
              <a:spLocks noChangeArrowheads="1"/>
            </p:cNvSpPr>
            <p:nvPr/>
          </p:nvSpPr>
          <p:spPr bwMode="auto">
            <a:xfrm>
              <a:off x="7581857" y="323684"/>
              <a:ext cx="4419643" cy="83099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6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考虑人力、物力、财力等，并根据个人兴趣选定课题，才能使得自己长久保持学习动力。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" name="组合 1" title=""/>
          <p:cNvGrpSpPr/>
          <p:nvPr/>
        </p:nvGrpSpPr>
        <p:grpSpPr>
          <a:xfrm>
            <a:off x="7797489" y="3832217"/>
            <a:ext cx="3569277" cy="2012251"/>
            <a:chOff x="7797489" y="3832217"/>
            <a:chExt cx="3569277" cy="2012251"/>
          </a:xfrm>
        </p:grpSpPr>
        <p:sp>
          <p:nvSpPr>
            <p:cNvPr id="19" name="任意多边形 18"/>
            <p:cNvSpPr/>
            <p:nvPr/>
          </p:nvSpPr>
          <p:spPr>
            <a:xfrm>
              <a:off x="8796894" y="3832217"/>
              <a:ext cx="1467951" cy="1468118"/>
            </a:xfrm>
            <a:custGeom>
              <a:gdLst>
                <a:gd name="connsiteX0" fmla="*/ 0 w 1467951"/>
                <a:gd name="connsiteY0" fmla="*/ 734059 h 1468118"/>
                <a:gd name="connsiteX1" fmla="*/ 733976 w 1467951"/>
                <a:gd name="connsiteY1" fmla="*/ 0 h 1468118"/>
                <a:gd name="connsiteX2" fmla="*/ 1467952 w 1467951"/>
                <a:gd name="connsiteY2" fmla="*/ 734059 h 1468118"/>
                <a:gd name="connsiteX3" fmla="*/ 733976 w 1467951"/>
                <a:gd name="connsiteY3" fmla="*/ 1468118 h 1468118"/>
                <a:gd name="connsiteX4" fmla="*/ 0 w 1467951"/>
                <a:gd name="connsiteY4" fmla="*/ 734059 h 14681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7951" h="1468118">
                  <a:moveTo>
                    <a:pt x="0" y="734059"/>
                  </a:moveTo>
                  <a:cubicBezTo>
                    <a:pt x="0" y="328649"/>
                    <a:pt x="328612" y="0"/>
                    <a:pt x="733976" y="0"/>
                  </a:cubicBezTo>
                  <a:cubicBezTo>
                    <a:pt x="1139340" y="0"/>
                    <a:pt x="1467952" y="328649"/>
                    <a:pt x="1467952" y="734059"/>
                  </a:cubicBezTo>
                  <a:cubicBezTo>
                    <a:pt x="1467952" y="1139469"/>
                    <a:pt x="1139340" y="1468118"/>
                    <a:pt x="733976" y="1468118"/>
                  </a:cubicBezTo>
                  <a:cubicBezTo>
                    <a:pt x="328612" y="1468118"/>
                    <a:pt x="0" y="1139469"/>
                    <a:pt x="0" y="734059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91176" tIns="291201" rIns="291176" bIns="291201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科学性原则</a:t>
              </a:r>
              <a:endParaRPr lang="zh-CN" altLang="en-US" sz="2000" b="1" kern="12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" name="矩形 17"/>
            <p:cNvSpPr>
              <a:spLocks noChangeArrowheads="1"/>
            </p:cNvSpPr>
            <p:nvPr/>
          </p:nvSpPr>
          <p:spPr bwMode="auto">
            <a:xfrm>
              <a:off x="7797489" y="5426277"/>
              <a:ext cx="3569277" cy="41819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6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课题符合科学原理和事物的发展规律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" name="组合 8" title=""/>
          <p:cNvGrpSpPr/>
          <p:nvPr/>
        </p:nvGrpSpPr>
        <p:grpSpPr>
          <a:xfrm>
            <a:off x="239107" y="1889905"/>
            <a:ext cx="4225035" cy="1569660"/>
            <a:chOff x="239107" y="1889905"/>
            <a:chExt cx="4225035" cy="1569660"/>
          </a:xfrm>
        </p:grpSpPr>
        <p:sp>
          <p:nvSpPr>
            <p:cNvPr id="12" name="任意多边形 11"/>
            <p:cNvSpPr/>
            <p:nvPr/>
          </p:nvSpPr>
          <p:spPr>
            <a:xfrm>
              <a:off x="2996191" y="1985937"/>
              <a:ext cx="1467951" cy="1468118"/>
            </a:xfrm>
            <a:custGeom>
              <a:gdLst>
                <a:gd name="connsiteX0" fmla="*/ 0 w 1467951"/>
                <a:gd name="connsiteY0" fmla="*/ 734059 h 1468118"/>
                <a:gd name="connsiteX1" fmla="*/ 733976 w 1467951"/>
                <a:gd name="connsiteY1" fmla="*/ 0 h 1468118"/>
                <a:gd name="connsiteX2" fmla="*/ 1467952 w 1467951"/>
                <a:gd name="connsiteY2" fmla="*/ 734059 h 1468118"/>
                <a:gd name="connsiteX3" fmla="*/ 733976 w 1467951"/>
                <a:gd name="connsiteY3" fmla="*/ 1468118 h 1468118"/>
                <a:gd name="connsiteX4" fmla="*/ 0 w 1467951"/>
                <a:gd name="connsiteY4" fmla="*/ 734059 h 14681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7951" h="1468118">
                  <a:moveTo>
                    <a:pt x="0" y="734059"/>
                  </a:moveTo>
                  <a:cubicBezTo>
                    <a:pt x="0" y="328649"/>
                    <a:pt x="328612" y="0"/>
                    <a:pt x="733976" y="0"/>
                  </a:cubicBezTo>
                  <a:cubicBezTo>
                    <a:pt x="1139340" y="0"/>
                    <a:pt x="1467952" y="328649"/>
                    <a:pt x="1467952" y="734059"/>
                  </a:cubicBezTo>
                  <a:cubicBezTo>
                    <a:pt x="1467952" y="1139469"/>
                    <a:pt x="1139340" y="1468118"/>
                    <a:pt x="733976" y="1468118"/>
                  </a:cubicBezTo>
                  <a:cubicBezTo>
                    <a:pt x="328612" y="1468118"/>
                    <a:pt x="0" y="1139469"/>
                    <a:pt x="0" y="734059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91176" tIns="291201" rIns="291176" bIns="291201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创新性原则</a:t>
              </a:r>
              <a:endParaRPr lang="zh-CN" altLang="en-US" sz="2000" b="1" kern="12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0" name="矩形 17"/>
            <p:cNvSpPr>
              <a:spLocks noChangeArrowheads="1"/>
            </p:cNvSpPr>
            <p:nvPr/>
          </p:nvSpPr>
          <p:spPr bwMode="auto">
            <a:xfrm>
              <a:off x="239107" y="1889905"/>
              <a:ext cx="2619324" cy="156966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 sz="160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课题有自己的特点。别人做过的课题自己可以从新角度、新发现方面去做研究，力求有一个新的突破。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-20908"/>
            <a:ext cx="12192000" cy="6863379"/>
          </a:xfrm>
          <a:prstGeom prst="rect">
            <a:avLst/>
          </a:prstGeom>
        </p:spPr>
      </p:pic>
      <p:grpSp>
        <p:nvGrpSpPr>
          <p:cNvPr id="7" name="组合 41" title=""/>
          <p:cNvGrpSpPr/>
          <p:nvPr/>
        </p:nvGrpSpPr>
        <p:grpSpPr>
          <a:xfrm>
            <a:off x="46567" y="320675"/>
            <a:ext cx="12098867" cy="6165850"/>
            <a:chOff x="35496" y="692696"/>
            <a:chExt cx="9073008" cy="6165304"/>
          </a:xfrm>
        </p:grpSpPr>
        <p:sp>
          <p:nvSpPr>
            <p:cNvPr id="8" name="矩形 6"/>
            <p:cNvSpPr>
              <a:spLocks noChangeArrowheads="1"/>
            </p:cNvSpPr>
            <p:nvPr/>
          </p:nvSpPr>
          <p:spPr bwMode="auto">
            <a:xfrm>
              <a:off x="2871802" y="3414137"/>
              <a:ext cx="3528392" cy="707886"/>
            </a:xfrm>
            <a:prstGeom prst="rect">
              <a:avLst/>
            </a:prstGeom>
            <a:noFill/>
            <a:ln w="9525">
              <a:noFill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000" b="1">
                  <a:solidFill>
                    <a:srgbClr val="C8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该课题能做吗？</a:t>
              </a:r>
              <a:endParaRPr lang="en-US" altLang="zh-CN" sz="4000" b="1">
                <a:solidFill>
                  <a:srgbClr val="C8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2556129" y="3213423"/>
              <a:ext cx="3887299" cy="1152423"/>
            </a:xfrm>
            <a:prstGeom prst="ellipse">
              <a:avLst/>
            </a:prstGeom>
            <a:noFill/>
            <a:ln>
              <a:solidFill>
                <a:srgbClr val="C8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矩形 9"/>
            <p:cNvSpPr/>
            <p:nvPr/>
          </p:nvSpPr>
          <p:spPr>
            <a:xfrm>
              <a:off x="35496" y="692696"/>
              <a:ext cx="4392060" cy="1754033"/>
            </a:xfrm>
            <a:prstGeom prst="rect">
              <a:avLst/>
            </a:prstGeom>
            <a:ln>
              <a:solidFill>
                <a:srgbClr val="C8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3600" b="1"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      </a:t>
              </a:r>
              <a:endPara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  <a:p>
              <a:pPr>
                <a:defRPr/>
              </a:pPr>
              <a:r>
                <a:rPr lang="zh-CN" altLang="en-US" sz="3600" b="1"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       </a:t>
              </a:r>
              <a:r>
                <a:rPr lang="zh-CN" altLang="en-US" sz="3600" b="1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人力</a:t>
              </a:r>
              <a:endParaRPr lang="en-US" altLang="zh-CN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  <a:p>
              <a:pPr>
                <a:defRPr/>
              </a:pPr>
              <a:endPara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4716445" y="692696"/>
              <a:ext cx="4392059" cy="1754033"/>
            </a:xfrm>
            <a:prstGeom prst="rect">
              <a:avLst/>
            </a:prstGeom>
            <a:ln>
              <a:solidFill>
                <a:srgbClr val="C8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3600" b="1"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      </a:t>
              </a:r>
              <a:endPara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  <a:p>
              <a:pPr>
                <a:defRPr/>
              </a:pPr>
              <a:r>
                <a:rPr lang="zh-CN" altLang="en-US" sz="3600" b="1"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       </a:t>
              </a:r>
              <a:r>
                <a:rPr lang="zh-CN" altLang="en-US" sz="3600" b="1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财力</a:t>
              </a:r>
              <a:endParaRPr lang="en-US" altLang="zh-CN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  <a:p>
              <a:pPr>
                <a:defRPr/>
              </a:pPr>
              <a:endPara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35496" y="5103968"/>
              <a:ext cx="4392060" cy="1754032"/>
            </a:xfrm>
            <a:prstGeom prst="rect">
              <a:avLst/>
            </a:prstGeom>
            <a:ln>
              <a:solidFill>
                <a:srgbClr val="C8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3600" b="1"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      </a:t>
              </a:r>
              <a:endPara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  <a:p>
              <a:pPr>
                <a:defRPr/>
              </a:pPr>
              <a:r>
                <a:rPr lang="zh-CN" altLang="en-US" sz="3600" b="1"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       </a:t>
              </a:r>
              <a:r>
                <a:rPr lang="zh-CN" altLang="en-US" sz="3600" b="1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物力</a:t>
              </a:r>
              <a:endParaRPr lang="en-US" altLang="zh-CN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  <a:p>
              <a:pPr>
                <a:defRPr/>
              </a:pPr>
              <a:endPara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4716445" y="5103968"/>
              <a:ext cx="4392059" cy="1754032"/>
            </a:xfrm>
            <a:prstGeom prst="rect">
              <a:avLst/>
            </a:prstGeom>
            <a:ln>
              <a:solidFill>
                <a:srgbClr val="C8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3600" b="1"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      </a:t>
              </a:r>
              <a:endPara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  <a:p>
              <a:pPr>
                <a:defRPr/>
              </a:pPr>
              <a:r>
                <a:rPr lang="zh-CN" altLang="en-US" sz="3600" b="1"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       </a:t>
              </a:r>
              <a:r>
                <a:rPr lang="zh-CN" altLang="en-US" sz="3600" b="1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时间</a:t>
              </a:r>
              <a:endParaRPr lang="en-US" altLang="zh-CN" sz="36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  <a:p>
              <a:pPr>
                <a:defRPr/>
              </a:pPr>
              <a:endParaRPr lang="en-US" altLang="zh-CN" sz="36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  <p:cxnSp>
          <p:nvCxnSpPr>
            <p:cNvPr id="14" name="直接连接符 13"/>
            <p:cNvCxnSpPr>
              <a:stCxn id="11" idx="2"/>
            </p:cNvCxnSpPr>
            <p:nvPr/>
          </p:nvCxnSpPr>
          <p:spPr>
            <a:xfrm flipH="1">
              <a:off x="5292634" y="2446729"/>
              <a:ext cx="1619046" cy="838126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5" name="直接连接符 14"/>
            <p:cNvCxnSpPr/>
            <p:nvPr/>
          </p:nvCxnSpPr>
          <p:spPr>
            <a:xfrm flipH="1">
              <a:off x="1619622" y="4292827"/>
              <a:ext cx="1873014" cy="792093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>
              <a:stCxn id="13" idx="0"/>
            </p:cNvCxnSpPr>
            <p:nvPr/>
          </p:nvCxnSpPr>
          <p:spPr>
            <a:xfrm flipH="1" flipV="1">
              <a:off x="5113270" y="4365846"/>
              <a:ext cx="1798411" cy="738123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/>
          </p:nvCxnSpPr>
          <p:spPr>
            <a:xfrm>
              <a:off x="1691051" y="2421331"/>
              <a:ext cx="1873014" cy="863524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18" name="矩形 17" title=""/>
          <p:cNvSpPr/>
          <p:nvPr/>
        </p:nvSpPr>
        <p:spPr>
          <a:xfrm>
            <a:off x="46568" y="404654"/>
            <a:ext cx="5856817" cy="156966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研究兴趣 </a:t>
            </a:r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 基础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知识      </a:t>
            </a:r>
            <a:endParaRPr lang="en-US" altLang="zh-CN" sz="3200" b="1"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algn="ctr">
              <a:defRPr/>
            </a:pPr>
            <a:r>
              <a:rPr lang="zh-CN" altLang="en-US" sz="3200" b="1" smtClean="0">
                <a:solidFill>
                  <a:srgbClr val="C8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人力</a:t>
            </a:r>
            <a:endParaRPr lang="en-US" altLang="zh-CN" sz="3200" b="1">
              <a:solidFill>
                <a:srgbClr val="C8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algn="ctr">
              <a:defRPr/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合作伙伴  指导老师</a:t>
            </a:r>
            <a:endParaRPr lang="en-US" altLang="zh-CN" sz="3200" b="1"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19" name="矩形 18" title=""/>
          <p:cNvSpPr/>
          <p:nvPr/>
        </p:nvSpPr>
        <p:spPr>
          <a:xfrm>
            <a:off x="6400797" y="413985"/>
            <a:ext cx="5688649" cy="156966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资料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复印 </a:t>
            </a:r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 实验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经费      </a:t>
            </a:r>
            <a:endParaRPr lang="en-US" altLang="zh-CN" sz="3200" b="1"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algn="ctr">
              <a:defRPr/>
            </a:pPr>
            <a:r>
              <a:rPr lang="zh-CN" altLang="en-US" sz="3200" b="1" smtClean="0">
                <a:solidFill>
                  <a:srgbClr val="C8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财力</a:t>
            </a:r>
            <a:endParaRPr lang="en-US" altLang="zh-CN" sz="3200" b="1">
              <a:solidFill>
                <a:srgbClr val="C8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algn="ctr">
              <a:defRPr/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交通费用  调研经费</a:t>
            </a:r>
            <a:endParaRPr lang="en-US" altLang="zh-CN" sz="3200" b="1"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20" name="矩形 19" title=""/>
          <p:cNvSpPr/>
          <p:nvPr/>
        </p:nvSpPr>
        <p:spPr>
          <a:xfrm>
            <a:off x="46568" y="4844311"/>
            <a:ext cx="5856817" cy="156966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实验设备 </a:t>
            </a:r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 研究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地点      </a:t>
            </a:r>
            <a:endParaRPr lang="en-US" altLang="zh-CN" sz="3200" b="1" smtClean="0"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algn="ctr">
              <a:defRPr/>
            </a:pPr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 </a:t>
            </a:r>
            <a:r>
              <a:rPr lang="zh-CN" altLang="en-US" sz="3200" b="1" smtClean="0">
                <a:solidFill>
                  <a:srgbClr val="C8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物力</a:t>
            </a:r>
            <a:endParaRPr lang="en-US" altLang="zh-CN" sz="3200" b="1" smtClean="0">
              <a:solidFill>
                <a:srgbClr val="C8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algn="ctr">
              <a:defRPr/>
            </a:pPr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现有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资料  实验药品</a:t>
            </a:r>
            <a:endParaRPr lang="en-US" altLang="zh-CN" sz="3200" b="1"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21" name="矩形 20" title=""/>
          <p:cNvSpPr/>
          <p:nvPr/>
        </p:nvSpPr>
        <p:spPr>
          <a:xfrm>
            <a:off x="6297948" y="4825649"/>
            <a:ext cx="5791498" cy="156966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研究时间  </a:t>
            </a:r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 收集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资料      </a:t>
            </a:r>
            <a:endParaRPr lang="en-US" altLang="zh-CN" sz="3200" b="1"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algn="ctr">
              <a:defRPr/>
            </a:pPr>
            <a:r>
              <a:rPr lang="zh-CN" altLang="en-US" sz="3200" b="1" smtClean="0">
                <a:solidFill>
                  <a:srgbClr val="C8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时间</a:t>
            </a:r>
            <a:endParaRPr lang="en-US" altLang="zh-CN" sz="3200" b="1">
              <a:solidFill>
                <a:srgbClr val="C8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algn="ctr">
              <a:defRPr/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撰写报告  汇报交流</a:t>
            </a:r>
            <a:endParaRPr lang="en-US" altLang="zh-CN" sz="3200" b="1"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grpSp>
        <p:nvGrpSpPr>
          <p:cNvPr id="22" name="组合 39" title=""/>
          <p:cNvGrpSpPr/>
          <p:nvPr/>
        </p:nvGrpSpPr>
        <p:grpSpPr>
          <a:xfrm>
            <a:off x="733425" y="3070229"/>
            <a:ext cx="10551042" cy="584776"/>
            <a:chOff x="357200" y="3441189"/>
            <a:chExt cx="7913269" cy="584660"/>
          </a:xfrm>
        </p:grpSpPr>
        <p:sp>
          <p:nvSpPr>
            <p:cNvPr id="23" name="矩形 22"/>
            <p:cNvSpPr/>
            <p:nvPr/>
          </p:nvSpPr>
          <p:spPr>
            <a:xfrm>
              <a:off x="357200" y="3441189"/>
              <a:ext cx="1061829" cy="584659"/>
            </a:xfrm>
            <a:prstGeom prst="rect">
              <a:avLst/>
            </a:prstGeom>
            <a:ln>
              <a:solidFill>
                <a:srgbClr val="C8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3200" b="1">
                  <a:solidFill>
                    <a:srgbClr val="C8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创新性</a:t>
              </a:r>
              <a:endParaRPr lang="en-US" altLang="zh-CN" sz="3200" b="1">
                <a:solidFill>
                  <a:srgbClr val="C8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  <p:sp>
          <p:nvSpPr>
            <p:cNvPr id="24" name="矩形 23"/>
            <p:cNvSpPr/>
            <p:nvPr/>
          </p:nvSpPr>
          <p:spPr>
            <a:xfrm>
              <a:off x="6900863" y="3441190"/>
              <a:ext cx="1369606" cy="584659"/>
            </a:xfrm>
            <a:prstGeom prst="rect">
              <a:avLst/>
            </a:prstGeom>
            <a:ln>
              <a:solidFill>
                <a:srgbClr val="C8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3200" b="1">
                  <a:solidFill>
                    <a:srgbClr val="C8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应用价值</a:t>
              </a:r>
              <a:endParaRPr lang="en-US" altLang="zh-CN" sz="3200" b="1">
                <a:solidFill>
                  <a:srgbClr val="C8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  <p:cxnSp>
          <p:nvCxnSpPr>
            <p:cNvPr id="25" name="直接连接符 24"/>
            <p:cNvCxnSpPr/>
            <p:nvPr/>
          </p:nvCxnSpPr>
          <p:spPr>
            <a:xfrm>
              <a:off x="1514476" y="3775327"/>
              <a:ext cx="827087" cy="6349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>
              <a:off x="6250783" y="3788789"/>
              <a:ext cx="624680" cy="0"/>
            </a:xfrm>
            <a:prstGeom prst="line">
              <a:avLst/>
            </a:prstGeom>
            <a:ln w="28575">
              <a:solidFill>
                <a:srgbClr val="C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63071"/>
            <a:ext cx="12192000" cy="6863379"/>
          </a:xfrm>
          <a:prstGeom prst="rect">
            <a:avLst/>
          </a:prstGeom>
        </p:spPr>
      </p:pic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498475" y="970635"/>
          <a:ext cx="107315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0622"/>
                <a:gridCol w="4219228"/>
                <a:gridCol w="2038350"/>
                <a:gridCol w="3543300"/>
              </a:tblGrid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问题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领域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选题原则分析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中西医擂台阵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b="1" smtClean="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人与自然</a:t>
                      </a:r>
                      <a:endParaRPr lang="zh-CN" altLang="en-US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zh-CN" altLang="en-US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灵异现象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b="1" smtClean="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人与自然</a:t>
                      </a:r>
                      <a:endParaRPr lang="zh-CN" altLang="en-US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zh-CN" altLang="en-US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十二星座与人的性格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b="1" smtClean="0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人与自我</a:t>
                      </a:r>
                      <a:endParaRPr lang="zh-CN" altLang="en-US" b="1">
                        <a:solidFill>
                          <a:srgbClr val="0070C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zh-CN" altLang="en-US" b="1">
                        <a:solidFill>
                          <a:srgbClr val="0070C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心理学在商品销售中的成功运用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00B05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人与社会</a:t>
                      </a:r>
                      <a:endParaRPr lang="zh-CN" altLang="en-US" sz="1800" b="1" kern="1200">
                        <a:solidFill>
                          <a:srgbClr val="00B05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endParaRPr lang="zh-CN" altLang="en-US" sz="1800" b="1" kern="1200">
                        <a:solidFill>
                          <a:srgbClr val="00B05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东西方饮食文化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00B05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人与社会</a:t>
                      </a:r>
                      <a:endParaRPr lang="zh-CN" altLang="en-US" sz="1800" b="1" kern="1200">
                        <a:solidFill>
                          <a:srgbClr val="00B05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endParaRPr lang="zh-CN" altLang="en-US" sz="1800" b="1" kern="1200">
                        <a:solidFill>
                          <a:srgbClr val="00B05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校园广播站发展前景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00B05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人与社会</a:t>
                      </a:r>
                      <a:endParaRPr lang="zh-CN" altLang="en-US" sz="1800" b="1" kern="1200">
                        <a:solidFill>
                          <a:srgbClr val="00B05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endParaRPr lang="zh-CN" altLang="en-US" sz="1800" b="1" kern="1200">
                        <a:solidFill>
                          <a:srgbClr val="00B05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从大妈广场舞到养老问题研究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人与自我</a:t>
                      </a:r>
                      <a:endParaRPr lang="zh-CN" altLang="en-US" sz="1800" b="1" kern="1200">
                        <a:solidFill>
                          <a:srgbClr val="0070C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endParaRPr lang="zh-CN" altLang="en-US" sz="1800" b="1" kern="1200">
                        <a:solidFill>
                          <a:srgbClr val="0070C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咖啡对人体的利弊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人与自我</a:t>
                      </a:r>
                      <a:endParaRPr lang="zh-CN" altLang="en-US" sz="1800" b="1" kern="1200">
                        <a:solidFill>
                          <a:srgbClr val="0070C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endParaRPr lang="zh-CN" altLang="en-US" sz="1800" b="1" kern="1200">
                        <a:solidFill>
                          <a:srgbClr val="0070C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9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新型纺织材料</a:t>
                      </a:r>
                      <a:r>
                        <a:rPr lang="en-US" altLang="zh-CN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——</a:t>
                      </a:r>
                      <a:r>
                        <a:rPr lang="zh-CN" altLang="en-US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蜘蛛丝的利用</a:t>
                      </a:r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CN" altLang="en-US" sz="1800" b="1" kern="1200" smtClean="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人与自然</a:t>
                      </a:r>
                      <a:endParaRPr lang="zh-CN" altLang="en-US" sz="1800" b="1" kern="1200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endParaRPr lang="zh-CN" altLang="en-US" sz="1800" b="1" kern="1200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矩形 2" title=""/>
          <p:cNvSpPr/>
          <p:nvPr/>
        </p:nvSpPr>
        <p:spPr>
          <a:xfrm>
            <a:off x="7767573" y="1456644"/>
            <a:ext cx="3185487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选题太大过难，超出能力水平</a:t>
            </a:r>
            <a:endParaRPr lang="zh-CN" altLang="en-US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8653457" y="1970691"/>
            <a:ext cx="1569660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没有科学依据</a:t>
            </a:r>
            <a:endParaRPr lang="zh-CN" altLang="en-US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8653457" y="2484738"/>
            <a:ext cx="1569660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社会意义不大</a:t>
            </a:r>
            <a:endParaRPr lang="zh-CN" altLang="en-US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7830637" y="3014551"/>
            <a:ext cx="3185487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选题太大过难，超出能力水平</a:t>
            </a:r>
            <a:endParaRPr lang="zh-CN" altLang="en-US" b="1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7830636" y="3506616"/>
            <a:ext cx="3185487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选题太大过难，超出能力水平</a:t>
            </a:r>
            <a:endParaRPr lang="zh-CN" altLang="en-US" b="1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7977584" y="3998681"/>
            <a:ext cx="2954655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从自身环境入手，易于深入</a:t>
            </a:r>
            <a:endParaRPr lang="zh-CN" altLang="en-US" b="1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8009115" y="4528494"/>
            <a:ext cx="2954655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关注社会热点，有新的视角</a:t>
            </a:r>
            <a:endParaRPr lang="zh-CN" altLang="en-US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8570430" y="5020559"/>
            <a:ext cx="1800493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研究对象不明确</a:t>
            </a:r>
            <a:endParaRPr lang="zh-CN" altLang="en-US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8817028" y="5528390"/>
            <a:ext cx="1338828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有新的发现</a:t>
            </a:r>
            <a:endParaRPr lang="zh-CN" altLang="en-US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-22654"/>
            <a:ext cx="12192000" cy="6863379"/>
          </a:xfrm>
          <a:prstGeom prst="rect">
            <a:avLst/>
          </a:prstGeom>
        </p:spPr>
      </p:pic>
      <p:sp>
        <p:nvSpPr>
          <p:cNvPr id="4" name="矩形 17" title=""/>
          <p:cNvSpPr>
            <a:spLocks noChangeArrowheads="1"/>
          </p:cNvSpPr>
          <p:nvPr/>
        </p:nvSpPr>
        <p:spPr bwMode="auto">
          <a:xfrm>
            <a:off x="2995455" y="2643964"/>
            <a:ext cx="6069724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 b="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你想要研究的问题是？</a:t>
            </a:r>
            <a:endParaRPr lang="zh-CN" altLang="en-US" sz="48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0"/>
            <a:ext cx="12192000" cy="6863379"/>
          </a:xfrm>
          <a:prstGeom prst="rect">
            <a:avLst/>
          </a:prstGeom>
        </p:spPr>
      </p:pic>
      <p:grpSp>
        <p:nvGrpSpPr>
          <p:cNvPr id="32" name="Group 4" title=""/>
          <p:cNvGrpSpPr>
            <a:grpSpLocks noChangeAspect="1"/>
          </p:cNvGrpSpPr>
          <p:nvPr/>
        </p:nvGrpSpPr>
        <p:grpSpPr>
          <a:xfrm>
            <a:off x="-600077" y="2120901"/>
            <a:ext cx="3251201" cy="3000375"/>
            <a:chOff x="-987" y="1313"/>
            <a:chExt cx="2048" cy="1890"/>
          </a:xfrm>
        </p:grpSpPr>
        <p:sp>
          <p:nvSpPr>
            <p:cNvPr id="33" name="AutoShape 3"/>
            <p:cNvSpPr>
              <a:spLocks noChangeAspect="1" noChangeArrowheads="1" noTextEdit="1"/>
            </p:cNvSpPr>
            <p:nvPr/>
          </p:nvSpPr>
          <p:spPr bwMode="auto">
            <a:xfrm>
              <a:off x="0" y="1313"/>
              <a:ext cx="1061" cy="18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Oval 5"/>
            <p:cNvSpPr>
              <a:spLocks noChangeArrowheads="1"/>
            </p:cNvSpPr>
            <p:nvPr/>
          </p:nvSpPr>
          <p:spPr bwMode="auto">
            <a:xfrm>
              <a:off x="-987" y="1313"/>
              <a:ext cx="2048" cy="1890"/>
            </a:xfrm>
            <a:prstGeom prst="ellipse">
              <a:avLst/>
            </a:prstGeom>
            <a:solidFill>
              <a:srgbClr val="C80000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6"/>
            <p:cNvSpPr/>
            <p:nvPr/>
          </p:nvSpPr>
          <p:spPr bwMode="auto">
            <a:xfrm>
              <a:off x="-545" y="1672"/>
              <a:ext cx="1228" cy="1132"/>
            </a:xfrm>
            <a:custGeom>
              <a:gdLst>
                <a:gd name="T0" fmla="*/ 10225 w 18880"/>
                <a:gd name="T1" fmla="*/ 17295 h 18864"/>
                <a:gd name="T2" fmla="*/ 9796 w 18880"/>
                <a:gd name="T3" fmla="*/ 18761 h 18864"/>
                <a:gd name="T4" fmla="*/ 9677 w 18880"/>
                <a:gd name="T5" fmla="*/ 18850 h 18864"/>
                <a:gd name="T6" fmla="*/ 9514 w 18880"/>
                <a:gd name="T7" fmla="*/ 18864 h 18864"/>
                <a:gd name="T8" fmla="*/ 2545 w 18880"/>
                <a:gd name="T9" fmla="*/ 18864 h 18864"/>
                <a:gd name="T10" fmla="*/ 1199 w 18880"/>
                <a:gd name="T11" fmla="*/ 18554 h 18864"/>
                <a:gd name="T12" fmla="*/ 15 w 18880"/>
                <a:gd name="T13" fmla="*/ 16481 h 18864"/>
                <a:gd name="T14" fmla="*/ 0 w 18880"/>
                <a:gd name="T15" fmla="*/ 13208 h 18864"/>
                <a:gd name="T16" fmla="*/ 0 w 18880"/>
                <a:gd name="T17" fmla="*/ 2518 h 18864"/>
                <a:gd name="T18" fmla="*/ 2516 w 18880"/>
                <a:gd name="T19" fmla="*/ 0 h 18864"/>
                <a:gd name="T20" fmla="*/ 16424 w 18880"/>
                <a:gd name="T21" fmla="*/ 0 h 18864"/>
                <a:gd name="T22" fmla="*/ 18836 w 18880"/>
                <a:gd name="T23" fmla="*/ 1940 h 18864"/>
                <a:gd name="T24" fmla="*/ 18880 w 18880"/>
                <a:gd name="T25" fmla="*/ 2488 h 18864"/>
                <a:gd name="T26" fmla="*/ 18880 w 18880"/>
                <a:gd name="T27" fmla="*/ 9314 h 18864"/>
                <a:gd name="T28" fmla="*/ 18866 w 18880"/>
                <a:gd name="T29" fmla="*/ 9551 h 18864"/>
                <a:gd name="T30" fmla="*/ 17327 w 18880"/>
                <a:gd name="T31" fmla="*/ 9758 h 18864"/>
                <a:gd name="T32" fmla="*/ 17327 w 18880"/>
                <a:gd name="T33" fmla="*/ 3169 h 18864"/>
                <a:gd name="T34" fmla="*/ 1569 w 18880"/>
                <a:gd name="T35" fmla="*/ 3169 h 18864"/>
                <a:gd name="T36" fmla="*/ 1569 w 18880"/>
                <a:gd name="T37" fmla="*/ 3406 h 18864"/>
                <a:gd name="T38" fmla="*/ 1554 w 18880"/>
                <a:gd name="T39" fmla="*/ 16318 h 18864"/>
                <a:gd name="T40" fmla="*/ 2531 w 18880"/>
                <a:gd name="T41" fmla="*/ 17295 h 18864"/>
                <a:gd name="T42" fmla="*/ 9929 w 18880"/>
                <a:gd name="T43" fmla="*/ 17295 h 18864"/>
                <a:gd name="T44" fmla="*/ 10225 w 18880"/>
                <a:gd name="T45" fmla="*/ 17295 h 188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880" h="18864">
                  <a:moveTo>
                    <a:pt x="10225" y="17295"/>
                  </a:moveTo>
                  <a:cubicBezTo>
                    <a:pt x="10077" y="17813"/>
                    <a:pt x="9944" y="18287"/>
                    <a:pt x="9796" y="18761"/>
                  </a:cubicBezTo>
                  <a:cubicBezTo>
                    <a:pt x="9781" y="18805"/>
                    <a:pt x="9722" y="18835"/>
                    <a:pt x="9677" y="18850"/>
                  </a:cubicBezTo>
                  <a:cubicBezTo>
                    <a:pt x="9633" y="18864"/>
                    <a:pt x="9574" y="18864"/>
                    <a:pt x="9514" y="18864"/>
                  </a:cubicBezTo>
                  <a:cubicBezTo>
                    <a:pt x="7191" y="18864"/>
                    <a:pt x="4868" y="18850"/>
                    <a:pt x="2545" y="18864"/>
                  </a:cubicBezTo>
                  <a:cubicBezTo>
                    <a:pt x="2072" y="18864"/>
                    <a:pt x="1613" y="18790"/>
                    <a:pt x="1199" y="18554"/>
                  </a:cubicBezTo>
                  <a:cubicBezTo>
                    <a:pt x="430" y="18080"/>
                    <a:pt x="15" y="17384"/>
                    <a:pt x="15" y="16481"/>
                  </a:cubicBezTo>
                  <a:cubicBezTo>
                    <a:pt x="0" y="15385"/>
                    <a:pt x="0" y="14304"/>
                    <a:pt x="0" y="13208"/>
                  </a:cubicBezTo>
                  <a:cubicBezTo>
                    <a:pt x="0" y="9640"/>
                    <a:pt x="0" y="6086"/>
                    <a:pt x="0" y="2518"/>
                  </a:cubicBezTo>
                  <a:cubicBezTo>
                    <a:pt x="0" y="1007"/>
                    <a:pt x="1007" y="0"/>
                    <a:pt x="2516" y="0"/>
                  </a:cubicBezTo>
                  <a:cubicBezTo>
                    <a:pt x="7147" y="0"/>
                    <a:pt x="11793" y="0"/>
                    <a:pt x="16424" y="0"/>
                  </a:cubicBezTo>
                  <a:cubicBezTo>
                    <a:pt x="17667" y="0"/>
                    <a:pt x="18614" y="756"/>
                    <a:pt x="18836" y="1940"/>
                  </a:cubicBezTo>
                  <a:cubicBezTo>
                    <a:pt x="18880" y="2118"/>
                    <a:pt x="18880" y="2310"/>
                    <a:pt x="18880" y="2488"/>
                  </a:cubicBezTo>
                  <a:cubicBezTo>
                    <a:pt x="18880" y="4768"/>
                    <a:pt x="18880" y="7034"/>
                    <a:pt x="18880" y="9314"/>
                  </a:cubicBezTo>
                  <a:cubicBezTo>
                    <a:pt x="18880" y="9388"/>
                    <a:pt x="18880" y="9447"/>
                    <a:pt x="18866" y="9551"/>
                  </a:cubicBezTo>
                  <a:cubicBezTo>
                    <a:pt x="18333" y="9477"/>
                    <a:pt x="17830" y="9521"/>
                    <a:pt x="17327" y="9758"/>
                  </a:cubicBezTo>
                  <a:cubicBezTo>
                    <a:pt x="17327" y="7537"/>
                    <a:pt x="17327" y="5361"/>
                    <a:pt x="17327" y="3169"/>
                  </a:cubicBezTo>
                  <a:cubicBezTo>
                    <a:pt x="12074" y="3169"/>
                    <a:pt x="6836" y="3169"/>
                    <a:pt x="1569" y="3169"/>
                  </a:cubicBezTo>
                  <a:cubicBezTo>
                    <a:pt x="1569" y="3243"/>
                    <a:pt x="1569" y="3317"/>
                    <a:pt x="1569" y="3406"/>
                  </a:cubicBezTo>
                  <a:cubicBezTo>
                    <a:pt x="1569" y="7715"/>
                    <a:pt x="1569" y="12024"/>
                    <a:pt x="1554" y="16318"/>
                  </a:cubicBezTo>
                  <a:cubicBezTo>
                    <a:pt x="1554" y="16895"/>
                    <a:pt x="1850" y="17310"/>
                    <a:pt x="2531" y="17295"/>
                  </a:cubicBezTo>
                  <a:cubicBezTo>
                    <a:pt x="5002" y="17280"/>
                    <a:pt x="7458" y="17295"/>
                    <a:pt x="9929" y="17295"/>
                  </a:cubicBezTo>
                  <a:cubicBezTo>
                    <a:pt x="10018" y="17295"/>
                    <a:pt x="10106" y="17295"/>
                    <a:pt x="10225" y="17295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7"/>
            <p:cNvSpPr>
              <a:spLocks noEditPoints="1"/>
            </p:cNvSpPr>
            <p:nvPr/>
          </p:nvSpPr>
          <p:spPr bwMode="auto">
            <a:xfrm>
              <a:off x="175" y="2456"/>
              <a:ext cx="476" cy="438"/>
            </a:xfrm>
            <a:custGeom>
              <a:gdLst>
                <a:gd name="T0" fmla="*/ 4856 w 7328"/>
                <a:gd name="T1" fmla="*/ 15 h 7296"/>
                <a:gd name="T2" fmla="*/ 7328 w 7328"/>
                <a:gd name="T3" fmla="*/ 2472 h 7296"/>
                <a:gd name="T4" fmla="*/ 6322 w 7328"/>
                <a:gd name="T5" fmla="*/ 3493 h 7296"/>
                <a:gd name="T6" fmla="*/ 3553 w 7328"/>
                <a:gd name="T7" fmla="*/ 6231 h 7296"/>
                <a:gd name="T8" fmla="*/ 3198 w 7328"/>
                <a:gd name="T9" fmla="*/ 6453 h 7296"/>
                <a:gd name="T10" fmla="*/ 593 w 7328"/>
                <a:gd name="T11" fmla="*/ 7222 h 7296"/>
                <a:gd name="T12" fmla="*/ 134 w 7328"/>
                <a:gd name="T13" fmla="*/ 7163 h 7296"/>
                <a:gd name="T14" fmla="*/ 89 w 7328"/>
                <a:gd name="T15" fmla="*/ 6719 h 7296"/>
                <a:gd name="T16" fmla="*/ 859 w 7328"/>
                <a:gd name="T17" fmla="*/ 4085 h 7296"/>
                <a:gd name="T18" fmla="*/ 992 w 7328"/>
                <a:gd name="T19" fmla="*/ 3833 h 7296"/>
                <a:gd name="T20" fmla="*/ 4841 w 7328"/>
                <a:gd name="T21" fmla="*/ 15 h 7296"/>
                <a:gd name="T22" fmla="*/ 4856 w 7328"/>
                <a:gd name="T23" fmla="*/ 15 h 7296"/>
                <a:gd name="T24" fmla="*/ 1510 w 7328"/>
                <a:gd name="T25" fmla="*/ 4322 h 7296"/>
                <a:gd name="T26" fmla="*/ 1066 w 7328"/>
                <a:gd name="T27" fmla="*/ 5861 h 7296"/>
                <a:gd name="T28" fmla="*/ 1096 w 7328"/>
                <a:gd name="T29" fmla="*/ 5994 h 7296"/>
                <a:gd name="T30" fmla="*/ 1673 w 7328"/>
                <a:gd name="T31" fmla="*/ 6187 h 7296"/>
                <a:gd name="T32" fmla="*/ 2191 w 7328"/>
                <a:gd name="T33" fmla="*/ 6039 h 7296"/>
                <a:gd name="T34" fmla="*/ 2961 w 7328"/>
                <a:gd name="T35" fmla="*/ 5817 h 7296"/>
                <a:gd name="T36" fmla="*/ 2739 w 7328"/>
                <a:gd name="T37" fmla="*/ 4677 h 7296"/>
                <a:gd name="T38" fmla="*/ 2636 w 7328"/>
                <a:gd name="T39" fmla="*/ 4559 h 7296"/>
                <a:gd name="T40" fmla="*/ 1510 w 7328"/>
                <a:gd name="T41" fmla="*/ 4322 h 72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328" h="7296">
                  <a:moveTo>
                    <a:pt x="4856" y="15"/>
                  </a:moveTo>
                  <a:cubicBezTo>
                    <a:pt x="5685" y="829"/>
                    <a:pt x="6499" y="1658"/>
                    <a:pt x="7328" y="2472"/>
                  </a:cubicBezTo>
                  <a:cubicBezTo>
                    <a:pt x="7003" y="2812"/>
                    <a:pt x="6662" y="3153"/>
                    <a:pt x="6322" y="3493"/>
                  </a:cubicBezTo>
                  <a:cubicBezTo>
                    <a:pt x="5404" y="4411"/>
                    <a:pt x="4486" y="5328"/>
                    <a:pt x="3553" y="6231"/>
                  </a:cubicBezTo>
                  <a:cubicBezTo>
                    <a:pt x="3450" y="6335"/>
                    <a:pt x="3331" y="6409"/>
                    <a:pt x="3198" y="6453"/>
                  </a:cubicBezTo>
                  <a:cubicBezTo>
                    <a:pt x="2325" y="6719"/>
                    <a:pt x="1451" y="6971"/>
                    <a:pt x="593" y="7222"/>
                  </a:cubicBezTo>
                  <a:cubicBezTo>
                    <a:pt x="415" y="7282"/>
                    <a:pt x="267" y="7296"/>
                    <a:pt x="134" y="7163"/>
                  </a:cubicBezTo>
                  <a:cubicBezTo>
                    <a:pt x="0" y="7030"/>
                    <a:pt x="45" y="6867"/>
                    <a:pt x="89" y="6719"/>
                  </a:cubicBezTo>
                  <a:cubicBezTo>
                    <a:pt x="341" y="5846"/>
                    <a:pt x="593" y="4958"/>
                    <a:pt x="859" y="4085"/>
                  </a:cubicBezTo>
                  <a:cubicBezTo>
                    <a:pt x="889" y="3996"/>
                    <a:pt x="933" y="3907"/>
                    <a:pt x="992" y="3833"/>
                  </a:cubicBezTo>
                  <a:cubicBezTo>
                    <a:pt x="2280" y="2561"/>
                    <a:pt x="3553" y="1288"/>
                    <a:pt x="4841" y="15"/>
                  </a:cubicBezTo>
                  <a:cubicBezTo>
                    <a:pt x="4856" y="15"/>
                    <a:pt x="4871" y="0"/>
                    <a:pt x="4856" y="15"/>
                  </a:cubicBezTo>
                  <a:close/>
                  <a:moveTo>
                    <a:pt x="1510" y="4322"/>
                  </a:moveTo>
                  <a:cubicBezTo>
                    <a:pt x="1348" y="4840"/>
                    <a:pt x="1200" y="5358"/>
                    <a:pt x="1066" y="5861"/>
                  </a:cubicBezTo>
                  <a:cubicBezTo>
                    <a:pt x="1052" y="5905"/>
                    <a:pt x="1066" y="5965"/>
                    <a:pt x="1096" y="5994"/>
                  </a:cubicBezTo>
                  <a:cubicBezTo>
                    <a:pt x="1288" y="6261"/>
                    <a:pt x="1362" y="6290"/>
                    <a:pt x="1673" y="6187"/>
                  </a:cubicBezTo>
                  <a:cubicBezTo>
                    <a:pt x="1851" y="6142"/>
                    <a:pt x="2014" y="6083"/>
                    <a:pt x="2191" y="6039"/>
                  </a:cubicBezTo>
                  <a:cubicBezTo>
                    <a:pt x="2443" y="5965"/>
                    <a:pt x="2695" y="5891"/>
                    <a:pt x="2961" y="5817"/>
                  </a:cubicBezTo>
                  <a:cubicBezTo>
                    <a:pt x="2887" y="5402"/>
                    <a:pt x="2813" y="5047"/>
                    <a:pt x="2739" y="4677"/>
                  </a:cubicBezTo>
                  <a:cubicBezTo>
                    <a:pt x="2739" y="4633"/>
                    <a:pt x="2680" y="4573"/>
                    <a:pt x="2636" y="4559"/>
                  </a:cubicBezTo>
                  <a:cubicBezTo>
                    <a:pt x="2265" y="4470"/>
                    <a:pt x="1895" y="4396"/>
                    <a:pt x="1510" y="43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8"/>
            <p:cNvSpPr/>
            <p:nvPr/>
          </p:nvSpPr>
          <p:spPr bwMode="auto">
            <a:xfrm>
              <a:off x="-83" y="2239"/>
              <a:ext cx="509" cy="92"/>
            </a:xfrm>
            <a:custGeom>
              <a:gdLst>
                <a:gd name="T0" fmla="*/ 0 w 7824"/>
                <a:gd name="T1" fmla="*/ 1536 h 1536"/>
                <a:gd name="T2" fmla="*/ 0 w 7824"/>
                <a:gd name="T3" fmla="*/ 0 h 1536"/>
                <a:gd name="T4" fmla="*/ 7824 w 7824"/>
                <a:gd name="T5" fmla="*/ 0 h 1536"/>
                <a:gd name="T6" fmla="*/ 7824 w 7824"/>
                <a:gd name="T7" fmla="*/ 1536 h 1536"/>
                <a:gd name="T8" fmla="*/ 0 w 7824"/>
                <a:gd name="T9" fmla="*/ 1536 h 1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24" h="1536">
                  <a:moveTo>
                    <a:pt x="0" y="1536"/>
                  </a:moveTo>
                  <a:cubicBezTo>
                    <a:pt x="0" y="1020"/>
                    <a:pt x="0" y="517"/>
                    <a:pt x="0" y="0"/>
                  </a:cubicBezTo>
                  <a:cubicBezTo>
                    <a:pt x="2618" y="0"/>
                    <a:pt x="5207" y="0"/>
                    <a:pt x="7824" y="0"/>
                  </a:cubicBezTo>
                  <a:cubicBezTo>
                    <a:pt x="7824" y="517"/>
                    <a:pt x="7824" y="1020"/>
                    <a:pt x="7824" y="1536"/>
                  </a:cubicBezTo>
                  <a:cubicBezTo>
                    <a:pt x="5221" y="1536"/>
                    <a:pt x="2618" y="1536"/>
                    <a:pt x="0" y="1536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9"/>
            <p:cNvSpPr/>
            <p:nvPr/>
          </p:nvSpPr>
          <p:spPr bwMode="auto">
            <a:xfrm>
              <a:off x="-82" y="2050"/>
              <a:ext cx="508" cy="92"/>
            </a:xfrm>
            <a:custGeom>
              <a:gdLst>
                <a:gd name="T0" fmla="*/ 7808 w 7808"/>
                <a:gd name="T1" fmla="*/ 0 h 1536"/>
                <a:gd name="T2" fmla="*/ 7808 w 7808"/>
                <a:gd name="T3" fmla="*/ 1536 h 1536"/>
                <a:gd name="T4" fmla="*/ 0 w 7808"/>
                <a:gd name="T5" fmla="*/ 1536 h 1536"/>
                <a:gd name="T6" fmla="*/ 0 w 7808"/>
                <a:gd name="T7" fmla="*/ 0 h 1536"/>
                <a:gd name="T8" fmla="*/ 7808 w 7808"/>
                <a:gd name="T9" fmla="*/ 0 h 1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08" h="1536">
                  <a:moveTo>
                    <a:pt x="7808" y="0"/>
                  </a:moveTo>
                  <a:cubicBezTo>
                    <a:pt x="7808" y="517"/>
                    <a:pt x="7808" y="1020"/>
                    <a:pt x="7808" y="1536"/>
                  </a:cubicBezTo>
                  <a:cubicBezTo>
                    <a:pt x="5206" y="1536"/>
                    <a:pt x="2618" y="1536"/>
                    <a:pt x="0" y="1536"/>
                  </a:cubicBezTo>
                  <a:cubicBezTo>
                    <a:pt x="0" y="1034"/>
                    <a:pt x="0" y="532"/>
                    <a:pt x="0" y="0"/>
                  </a:cubicBezTo>
                  <a:cubicBezTo>
                    <a:pt x="2603" y="0"/>
                    <a:pt x="5206" y="0"/>
                    <a:pt x="7808" y="0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10"/>
            <p:cNvSpPr/>
            <p:nvPr/>
          </p:nvSpPr>
          <p:spPr bwMode="auto">
            <a:xfrm>
              <a:off x="-82" y="2428"/>
              <a:ext cx="460" cy="93"/>
            </a:xfrm>
            <a:custGeom>
              <a:gdLst>
                <a:gd name="T0" fmla="*/ 0 w 7072"/>
                <a:gd name="T1" fmla="*/ 0 h 1552"/>
                <a:gd name="T2" fmla="*/ 7072 w 7072"/>
                <a:gd name="T3" fmla="*/ 0 h 1552"/>
                <a:gd name="T4" fmla="*/ 6984 w 7072"/>
                <a:gd name="T5" fmla="*/ 119 h 1552"/>
                <a:gd name="T6" fmla="*/ 5667 w 7072"/>
                <a:gd name="T7" fmla="*/ 1434 h 1552"/>
                <a:gd name="T8" fmla="*/ 5415 w 7072"/>
                <a:gd name="T9" fmla="*/ 1538 h 1552"/>
                <a:gd name="T10" fmla="*/ 119 w 7072"/>
                <a:gd name="T11" fmla="*/ 1552 h 1552"/>
                <a:gd name="T12" fmla="*/ 0 w 7072"/>
                <a:gd name="T13" fmla="*/ 1538 h 1552"/>
                <a:gd name="T14" fmla="*/ 0 w 7072"/>
                <a:gd name="T15" fmla="*/ 0 h 15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072" h="1552">
                  <a:moveTo>
                    <a:pt x="0" y="0"/>
                  </a:moveTo>
                  <a:cubicBezTo>
                    <a:pt x="2353" y="0"/>
                    <a:pt x="4705" y="0"/>
                    <a:pt x="7072" y="0"/>
                  </a:cubicBezTo>
                  <a:cubicBezTo>
                    <a:pt x="7043" y="45"/>
                    <a:pt x="7013" y="89"/>
                    <a:pt x="6984" y="119"/>
                  </a:cubicBezTo>
                  <a:cubicBezTo>
                    <a:pt x="6555" y="562"/>
                    <a:pt x="6111" y="1006"/>
                    <a:pt x="5667" y="1434"/>
                  </a:cubicBezTo>
                  <a:cubicBezTo>
                    <a:pt x="5608" y="1493"/>
                    <a:pt x="5504" y="1538"/>
                    <a:pt x="5415" y="1538"/>
                  </a:cubicBezTo>
                  <a:cubicBezTo>
                    <a:pt x="3655" y="1552"/>
                    <a:pt x="1879" y="1552"/>
                    <a:pt x="119" y="1552"/>
                  </a:cubicBezTo>
                  <a:cubicBezTo>
                    <a:pt x="89" y="1552"/>
                    <a:pt x="45" y="1538"/>
                    <a:pt x="0" y="1538"/>
                  </a:cubicBezTo>
                  <a:cubicBezTo>
                    <a:pt x="0" y="1020"/>
                    <a:pt x="0" y="518"/>
                    <a:pt x="0" y="0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Freeform 11"/>
            <p:cNvSpPr/>
            <p:nvPr/>
          </p:nvSpPr>
          <p:spPr bwMode="auto">
            <a:xfrm>
              <a:off x="547" y="2331"/>
              <a:ext cx="238" cy="218"/>
            </a:xfrm>
            <a:custGeom>
              <a:gdLst>
                <a:gd name="T0" fmla="*/ 0 w 3648"/>
                <a:gd name="T1" fmla="*/ 1290 h 3616"/>
                <a:gd name="T2" fmla="*/ 979 w 3648"/>
                <a:gd name="T3" fmla="*/ 297 h 3616"/>
                <a:gd name="T4" fmla="*/ 2062 w 3648"/>
                <a:gd name="T5" fmla="*/ 297 h 3616"/>
                <a:gd name="T6" fmla="*/ 3337 w 3648"/>
                <a:gd name="T7" fmla="*/ 1571 h 3616"/>
                <a:gd name="T8" fmla="*/ 3367 w 3648"/>
                <a:gd name="T9" fmla="*/ 2638 h 3616"/>
                <a:gd name="T10" fmla="*/ 2358 w 3648"/>
                <a:gd name="T11" fmla="*/ 3616 h 3616"/>
                <a:gd name="T12" fmla="*/ 0 w 3648"/>
                <a:gd name="T13" fmla="*/ 1290 h 36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48" h="3616">
                  <a:moveTo>
                    <a:pt x="0" y="1290"/>
                  </a:moveTo>
                  <a:cubicBezTo>
                    <a:pt x="327" y="949"/>
                    <a:pt x="638" y="608"/>
                    <a:pt x="979" y="297"/>
                  </a:cubicBezTo>
                  <a:cubicBezTo>
                    <a:pt x="1291" y="15"/>
                    <a:pt x="1750" y="0"/>
                    <a:pt x="2062" y="297"/>
                  </a:cubicBezTo>
                  <a:cubicBezTo>
                    <a:pt x="2507" y="712"/>
                    <a:pt x="2937" y="1127"/>
                    <a:pt x="3337" y="1571"/>
                  </a:cubicBezTo>
                  <a:cubicBezTo>
                    <a:pt x="3634" y="1883"/>
                    <a:pt x="3648" y="2342"/>
                    <a:pt x="3367" y="2638"/>
                  </a:cubicBezTo>
                  <a:cubicBezTo>
                    <a:pt x="3040" y="2994"/>
                    <a:pt x="2685" y="3305"/>
                    <a:pt x="2358" y="3616"/>
                  </a:cubicBezTo>
                  <a:cubicBezTo>
                    <a:pt x="1587" y="2861"/>
                    <a:pt x="801" y="2075"/>
                    <a:pt x="0" y="1290"/>
                  </a:cubicBezTo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12"/>
            <p:cNvSpPr/>
            <p:nvPr/>
          </p:nvSpPr>
          <p:spPr bwMode="auto">
            <a:xfrm>
              <a:off x="-288" y="2239"/>
              <a:ext cx="100" cy="92"/>
            </a:xfrm>
            <a:custGeom>
              <a:gdLst>
                <a:gd name="T0" fmla="*/ 0 w 1536"/>
                <a:gd name="T1" fmla="*/ 1520 h 1520"/>
                <a:gd name="T2" fmla="*/ 0 w 1536"/>
                <a:gd name="T3" fmla="*/ 0 h 1520"/>
                <a:gd name="T4" fmla="*/ 1536 w 1536"/>
                <a:gd name="T5" fmla="*/ 0 h 1520"/>
                <a:gd name="T6" fmla="*/ 1536 w 1536"/>
                <a:gd name="T7" fmla="*/ 1520 h 1520"/>
                <a:gd name="T8" fmla="*/ 0 w 1536"/>
                <a:gd name="T9" fmla="*/ 1520 h 15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36" h="1520">
                  <a:moveTo>
                    <a:pt x="0" y="1520"/>
                  </a:moveTo>
                  <a:cubicBezTo>
                    <a:pt x="0" y="1014"/>
                    <a:pt x="0" y="507"/>
                    <a:pt x="0" y="0"/>
                  </a:cubicBezTo>
                  <a:cubicBezTo>
                    <a:pt x="517" y="0"/>
                    <a:pt x="1020" y="0"/>
                    <a:pt x="1536" y="0"/>
                  </a:cubicBezTo>
                  <a:cubicBezTo>
                    <a:pt x="1536" y="507"/>
                    <a:pt x="1536" y="999"/>
                    <a:pt x="1536" y="1520"/>
                  </a:cubicBezTo>
                  <a:cubicBezTo>
                    <a:pt x="1034" y="1520"/>
                    <a:pt x="532" y="1520"/>
                    <a:pt x="0" y="1520"/>
                  </a:cubicBezTo>
                </a:path>
              </a:pathLst>
            </a:custGeom>
            <a:solidFill>
              <a:srgbClr val="FFFFFF"/>
            </a:solidFill>
            <a:ln w="0">
              <a:solidFill>
                <a:srgbClr val="000000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Freeform 13"/>
            <p:cNvSpPr/>
            <p:nvPr/>
          </p:nvSpPr>
          <p:spPr bwMode="auto">
            <a:xfrm>
              <a:off x="-287" y="2051"/>
              <a:ext cx="99" cy="91"/>
            </a:xfrm>
            <a:custGeom>
              <a:gdLst>
                <a:gd name="T0" fmla="*/ 1520 w 1520"/>
                <a:gd name="T1" fmla="*/ 1520 h 1520"/>
                <a:gd name="T2" fmla="*/ 0 w 1520"/>
                <a:gd name="T3" fmla="*/ 1520 h 1520"/>
                <a:gd name="T4" fmla="*/ 0 w 1520"/>
                <a:gd name="T5" fmla="*/ 0 h 1520"/>
                <a:gd name="T6" fmla="*/ 1520 w 1520"/>
                <a:gd name="T7" fmla="*/ 0 h 1520"/>
                <a:gd name="T8" fmla="*/ 1520 w 1520"/>
                <a:gd name="T9" fmla="*/ 1520 h 15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20" h="1520">
                  <a:moveTo>
                    <a:pt x="1520" y="1520"/>
                  </a:moveTo>
                  <a:cubicBezTo>
                    <a:pt x="1004" y="1520"/>
                    <a:pt x="502" y="1520"/>
                    <a:pt x="0" y="1520"/>
                  </a:cubicBezTo>
                  <a:cubicBezTo>
                    <a:pt x="0" y="1004"/>
                    <a:pt x="0" y="517"/>
                    <a:pt x="0" y="0"/>
                  </a:cubicBezTo>
                  <a:cubicBezTo>
                    <a:pt x="502" y="0"/>
                    <a:pt x="1004" y="0"/>
                    <a:pt x="1520" y="0"/>
                  </a:cubicBezTo>
                  <a:cubicBezTo>
                    <a:pt x="1520" y="502"/>
                    <a:pt x="1520" y="1004"/>
                    <a:pt x="1520" y="1520"/>
                  </a:cubicBezTo>
                </a:path>
              </a:pathLst>
            </a:custGeom>
            <a:solidFill>
              <a:srgbClr val="FFFFFF"/>
            </a:solidFill>
            <a:ln w="0">
              <a:solidFill>
                <a:srgbClr val="000000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14"/>
            <p:cNvSpPr/>
            <p:nvPr/>
          </p:nvSpPr>
          <p:spPr bwMode="auto">
            <a:xfrm>
              <a:off x="-287" y="2428"/>
              <a:ext cx="99" cy="92"/>
            </a:xfrm>
            <a:custGeom>
              <a:gdLst>
                <a:gd name="T0" fmla="*/ 1520 w 1520"/>
                <a:gd name="T1" fmla="*/ 1520 h 1520"/>
                <a:gd name="T2" fmla="*/ 0 w 1520"/>
                <a:gd name="T3" fmla="*/ 1520 h 1520"/>
                <a:gd name="T4" fmla="*/ 0 w 1520"/>
                <a:gd name="T5" fmla="*/ 0 h 1520"/>
                <a:gd name="T6" fmla="*/ 1520 w 1520"/>
                <a:gd name="T7" fmla="*/ 0 h 1520"/>
                <a:gd name="T8" fmla="*/ 1520 w 1520"/>
                <a:gd name="T9" fmla="*/ 1520 h 15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20" h="1520">
                  <a:moveTo>
                    <a:pt x="1520" y="1520"/>
                  </a:moveTo>
                  <a:cubicBezTo>
                    <a:pt x="1004" y="1520"/>
                    <a:pt x="517" y="1520"/>
                    <a:pt x="0" y="1520"/>
                  </a:cubicBezTo>
                  <a:cubicBezTo>
                    <a:pt x="0" y="1004"/>
                    <a:pt x="0" y="517"/>
                    <a:pt x="0" y="0"/>
                  </a:cubicBezTo>
                  <a:cubicBezTo>
                    <a:pt x="502" y="0"/>
                    <a:pt x="1004" y="0"/>
                    <a:pt x="1520" y="0"/>
                  </a:cubicBezTo>
                  <a:cubicBezTo>
                    <a:pt x="1520" y="487"/>
                    <a:pt x="1520" y="989"/>
                    <a:pt x="1520" y="1520"/>
                  </a:cubicBezTo>
                </a:path>
              </a:pathLst>
            </a:custGeom>
            <a:solidFill>
              <a:srgbClr val="FFFFFF"/>
            </a:solidFill>
            <a:ln w="0">
              <a:solidFill>
                <a:srgbClr val="000000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9" name="矩形 48" title=""/>
          <p:cNvSpPr/>
          <p:nvPr/>
        </p:nvSpPr>
        <p:spPr bwMode="auto">
          <a:xfrm>
            <a:off x="3127515" y="890683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defTabSz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kern="0" spc="300" smtClean="0">
                <a:latin typeface="+mn-ea"/>
              </a:rPr>
              <a:t>01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52" name="矩形 51" title=""/>
          <p:cNvSpPr/>
          <p:nvPr/>
        </p:nvSpPr>
        <p:spPr bwMode="auto">
          <a:xfrm>
            <a:off x="3127515" y="1740717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800" b="1" kern="0" spc="300" smtClean="0">
                <a:latin typeface="+mn-ea"/>
              </a:rPr>
              <a:t>02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53" name="矩形 52" title=""/>
          <p:cNvSpPr/>
          <p:nvPr/>
        </p:nvSpPr>
        <p:spPr bwMode="auto">
          <a:xfrm>
            <a:off x="3127515" y="2618047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defTabSz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kern="0" spc="300" smtClean="0">
                <a:latin typeface="+mn-ea"/>
              </a:rPr>
              <a:t>03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54" name="矩形 53" title=""/>
          <p:cNvSpPr/>
          <p:nvPr/>
        </p:nvSpPr>
        <p:spPr>
          <a:xfrm>
            <a:off x="4341813" y="910775"/>
            <a:ext cx="6476199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kern="0" spc="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问题的分析与确定</a:t>
            </a:r>
            <a:endParaRPr lang="zh-CN" altLang="en-US" sz="2400" kern="0" spc="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5" name="矩形 54" title=""/>
          <p:cNvSpPr/>
          <p:nvPr/>
        </p:nvSpPr>
        <p:spPr>
          <a:xfrm>
            <a:off x="4341815" y="1755786"/>
            <a:ext cx="6476198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b="1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b="1" kern="0" spc="300" noProof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研究课题的确定</a:t>
            </a:r>
            <a:endParaRPr kumimoji="0" lang="zh-CN" altLang="en-US" sz="2400" b="1" i="0" u="none" strike="noStrike" kern="0" cap="none" spc="300" normalizeH="0" baseline="0" noProof="0" smtClean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6" name="矩形 55" title=""/>
          <p:cNvSpPr/>
          <p:nvPr/>
        </p:nvSpPr>
        <p:spPr>
          <a:xfrm>
            <a:off x="4341814" y="2628093"/>
            <a:ext cx="6476400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kern="0" spc="300" noProof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研究方案的设计</a:t>
            </a:r>
            <a:endParaRPr kumimoji="0" lang="zh-CN" altLang="en-US" sz="2400" i="0" u="none" strike="noStrike" kern="0" cap="none" spc="300" normalizeH="0" baseline="0" noProof="0" smtClean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7" name="矩形 56" title=""/>
          <p:cNvSpPr/>
          <p:nvPr/>
        </p:nvSpPr>
        <p:spPr bwMode="auto">
          <a:xfrm>
            <a:off x="3143435" y="3513371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defTabSz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kern="0" spc="300" smtClean="0">
                <a:latin typeface="+mn-ea"/>
              </a:rPr>
              <a:t>04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58" name="矩形 57" title=""/>
          <p:cNvSpPr/>
          <p:nvPr/>
        </p:nvSpPr>
        <p:spPr bwMode="auto">
          <a:xfrm>
            <a:off x="3143435" y="4363405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800" b="1" kern="0" spc="300" smtClean="0">
                <a:latin typeface="+mn-ea"/>
              </a:rPr>
              <a:t>05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59" name="矩形 58" title=""/>
          <p:cNvSpPr/>
          <p:nvPr/>
        </p:nvSpPr>
        <p:spPr bwMode="auto">
          <a:xfrm>
            <a:off x="3143435" y="5240735"/>
            <a:ext cx="1078829" cy="715445"/>
          </a:xfrm>
          <a:prstGeom prst="rect">
            <a:avLst/>
          </a:prstGeom>
          <a:solidFill>
            <a:srgbClr val="C80000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defTabSz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kern="0" spc="300" smtClean="0">
                <a:latin typeface="+mn-ea"/>
              </a:rPr>
              <a:t>06</a:t>
            </a:r>
            <a:endParaRPr lang="zh-CN" altLang="en-US" sz="2800" b="1" kern="0" spc="300">
              <a:latin typeface="+mn-ea"/>
            </a:endParaRPr>
          </a:p>
        </p:txBody>
      </p:sp>
      <p:sp>
        <p:nvSpPr>
          <p:cNvPr id="60" name="矩形 59" title=""/>
          <p:cNvSpPr/>
          <p:nvPr/>
        </p:nvSpPr>
        <p:spPr>
          <a:xfrm>
            <a:off x="4357733" y="3533463"/>
            <a:ext cx="6476199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kern="0" spc="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研究方法的选择</a:t>
            </a:r>
            <a:endParaRPr lang="zh-CN" altLang="en-US" sz="2400" kern="0" spc="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1" name="矩形 60" title=""/>
          <p:cNvSpPr/>
          <p:nvPr/>
        </p:nvSpPr>
        <p:spPr>
          <a:xfrm>
            <a:off x="4357734" y="4378474"/>
            <a:ext cx="6476400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kern="0" spc="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研究对象的选择</a:t>
            </a:r>
            <a:endParaRPr kumimoji="0" lang="zh-CN" altLang="en-US" sz="2400" i="0" u="none" strike="noStrike" kern="0" cap="none" spc="300" normalizeH="0" baseline="0" noProof="0" smtClean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2" name="矩形 61" title=""/>
          <p:cNvSpPr/>
          <p:nvPr/>
        </p:nvSpPr>
        <p:spPr>
          <a:xfrm>
            <a:off x="4357734" y="5250781"/>
            <a:ext cx="6476400" cy="71544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zh-CN" altLang="en-US" sz="2400" i="0" u="none" strike="noStrike" kern="0" cap="none" spc="300" normalizeH="0" baseline="0" noProof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kern="0" spc="300" noProof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研究成果的形成</a:t>
            </a:r>
            <a:endParaRPr kumimoji="0" lang="zh-CN" altLang="en-US" sz="2400" i="0" u="none" strike="noStrike" kern="0" cap="none" spc="300" normalizeH="0" baseline="0" noProof="0" smtClean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>
            <a:fillRect/>
          </a:stretch>
        </p:blipFill>
        <p:spPr>
          <a:xfrm>
            <a:off x="0" y="0"/>
            <a:ext cx="12192000" cy="6863379"/>
          </a:xfrm>
          <a:prstGeom prst="rect">
            <a:avLst/>
          </a:prstGeom>
        </p:spPr>
      </p:pic>
      <p:sp>
        <p:nvSpPr>
          <p:cNvPr id="3" name="椭圆 36" title=""/>
          <p:cNvSpPr>
            <a:spLocks noChangeArrowheads="1"/>
          </p:cNvSpPr>
          <p:nvPr/>
        </p:nvSpPr>
        <p:spPr bwMode="auto">
          <a:xfrm>
            <a:off x="773113" y="2636431"/>
            <a:ext cx="2216150" cy="2044700"/>
          </a:xfrm>
          <a:prstGeom prst="ellipse">
            <a:avLst/>
          </a:prstGeom>
          <a:solidFill>
            <a:srgbClr val="C80000"/>
          </a:solidFill>
          <a:ln w="12700">
            <a:noFill/>
            <a:beve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solidFill>
                <a:srgbClr val="FFFFFF"/>
              </a:solidFill>
            </a:endParaRPr>
          </a:p>
        </p:txBody>
      </p:sp>
      <p:grpSp>
        <p:nvGrpSpPr>
          <p:cNvPr id="4" name="Group 12" title=""/>
          <p:cNvGrpSpPr/>
          <p:nvPr/>
        </p:nvGrpSpPr>
        <p:grpSpPr>
          <a:xfrm>
            <a:off x="1239668" y="2985155"/>
            <a:ext cx="1476375" cy="1282700"/>
            <a:chExt cx="3267" cy="2854"/>
          </a:xfrm>
        </p:grpSpPr>
        <p:sp>
          <p:nvSpPr>
            <p:cNvPr id="6" name="Freeform 14"/>
            <p:cNvSpPr>
              <a:spLocks noChangeArrowheads="1"/>
            </p:cNvSpPr>
            <p:nvPr/>
          </p:nvSpPr>
          <p:spPr bwMode="auto">
            <a:xfrm>
              <a:off x="0" y="0"/>
              <a:ext cx="2451" cy="2854"/>
            </a:xfrm>
            <a:custGeom>
              <a:gdLst>
                <a:gd name="T0" fmla="*/ 5082 w 1036"/>
                <a:gd name="T1" fmla="*/ 2083 h 1206"/>
                <a:gd name="T2" fmla="*/ 5082 w 1036"/>
                <a:gd name="T3" fmla="*/ 1657 h 1206"/>
                <a:gd name="T4" fmla="*/ 5082 w 1036"/>
                <a:gd name="T5" fmla="*/ 852 h 1206"/>
                <a:gd name="T6" fmla="*/ 4942 w 1036"/>
                <a:gd name="T7" fmla="*/ 717 h 1206"/>
                <a:gd name="T8" fmla="*/ 2266 w 1036"/>
                <a:gd name="T9" fmla="*/ 717 h 1206"/>
                <a:gd name="T10" fmla="*/ 2167 w 1036"/>
                <a:gd name="T11" fmla="*/ 717 h 1206"/>
                <a:gd name="T12" fmla="*/ 2167 w 1036"/>
                <a:gd name="T13" fmla="*/ 840 h 1206"/>
                <a:gd name="T14" fmla="*/ 2167 w 1036"/>
                <a:gd name="T15" fmla="*/ 1657 h 1206"/>
                <a:gd name="T16" fmla="*/ 1651 w 1036"/>
                <a:gd name="T17" fmla="*/ 2161 h 1206"/>
                <a:gd name="T18" fmla="*/ 811 w 1036"/>
                <a:gd name="T19" fmla="*/ 2161 h 1206"/>
                <a:gd name="T20" fmla="*/ 717 w 1036"/>
                <a:gd name="T21" fmla="*/ 2161 h 1206"/>
                <a:gd name="T22" fmla="*/ 717 w 1036"/>
                <a:gd name="T23" fmla="*/ 2262 h 1206"/>
                <a:gd name="T24" fmla="*/ 717 w 1036"/>
                <a:gd name="T25" fmla="*/ 5893 h 1206"/>
                <a:gd name="T26" fmla="*/ 856 w 1036"/>
                <a:gd name="T27" fmla="*/ 6037 h 1206"/>
                <a:gd name="T28" fmla="*/ 4937 w 1036"/>
                <a:gd name="T29" fmla="*/ 6037 h 1206"/>
                <a:gd name="T30" fmla="*/ 5082 w 1036"/>
                <a:gd name="T31" fmla="*/ 5893 h 1206"/>
                <a:gd name="T32" fmla="*/ 5082 w 1036"/>
                <a:gd name="T33" fmla="*/ 4866 h 1206"/>
                <a:gd name="T34" fmla="*/ 5115 w 1036"/>
                <a:gd name="T35" fmla="*/ 4766 h 1206"/>
                <a:gd name="T36" fmla="*/ 5754 w 1036"/>
                <a:gd name="T37" fmla="*/ 4082 h 1206"/>
                <a:gd name="T38" fmla="*/ 5794 w 1036"/>
                <a:gd name="T39" fmla="*/ 4054 h 1206"/>
                <a:gd name="T40" fmla="*/ 5799 w 1036"/>
                <a:gd name="T41" fmla="*/ 4132 h 1206"/>
                <a:gd name="T42" fmla="*/ 5799 w 1036"/>
                <a:gd name="T43" fmla="*/ 5987 h 1206"/>
                <a:gd name="T44" fmla="*/ 5032 w 1036"/>
                <a:gd name="T45" fmla="*/ 6754 h 1206"/>
                <a:gd name="T46" fmla="*/ 745 w 1036"/>
                <a:gd name="T47" fmla="*/ 6754 h 1206"/>
                <a:gd name="T48" fmla="*/ 0 w 1036"/>
                <a:gd name="T49" fmla="*/ 6009 h 1206"/>
                <a:gd name="T50" fmla="*/ 0 w 1036"/>
                <a:gd name="T51" fmla="*/ 1770 h 1206"/>
                <a:gd name="T52" fmla="*/ 106 w 1036"/>
                <a:gd name="T53" fmla="*/ 1496 h 1206"/>
                <a:gd name="T54" fmla="*/ 1483 w 1036"/>
                <a:gd name="T55" fmla="*/ 151 h 1206"/>
                <a:gd name="T56" fmla="*/ 1852 w 1036"/>
                <a:gd name="T57" fmla="*/ 0 h 1206"/>
                <a:gd name="T58" fmla="*/ 5049 w 1036"/>
                <a:gd name="T59" fmla="*/ 0 h 1206"/>
                <a:gd name="T60" fmla="*/ 5799 w 1036"/>
                <a:gd name="T61" fmla="*/ 722 h 1206"/>
                <a:gd name="T62" fmla="*/ 5794 w 1036"/>
                <a:gd name="T63" fmla="*/ 1152 h 1206"/>
                <a:gd name="T64" fmla="*/ 5754 w 1036"/>
                <a:gd name="T65" fmla="*/ 1254 h 1206"/>
                <a:gd name="T66" fmla="*/ 5273 w 1036"/>
                <a:gd name="T67" fmla="*/ 1836 h 1206"/>
                <a:gd name="T68" fmla="*/ 5155 w 1036"/>
                <a:gd name="T69" fmla="*/ 2004 h 1206"/>
                <a:gd name="T70" fmla="*/ 5082 w 1036"/>
                <a:gd name="T71" fmla="*/ 2083 h 120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036"/>
                <a:gd name="T109" fmla="*/ 0 h 1206"/>
                <a:gd name="T110" fmla="*/ 1036 w 1036"/>
                <a:gd name="T111" fmla="*/ 1206 h 1206"/>
              </a:gdLst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endParaRPr>
            </a:p>
          </p:txBody>
        </p:sp>
        <p:sp>
          <p:nvSpPr>
            <p:cNvPr id="7" name="Freeform 15"/>
            <p:cNvSpPr>
              <a:spLocks noChangeArrowheads="1"/>
            </p:cNvSpPr>
            <p:nvPr/>
          </p:nvSpPr>
          <p:spPr bwMode="auto">
            <a:xfrm>
              <a:off x="1432" y="1010"/>
              <a:ext cx="1154" cy="1326"/>
            </a:xfrm>
            <a:custGeom>
              <a:gdLst>
                <a:gd name="T0" fmla="*/ 1963 w 488"/>
                <a:gd name="T1" fmla="*/ 0 h 560"/>
                <a:gd name="T2" fmla="*/ 2729 w 488"/>
                <a:gd name="T3" fmla="*/ 639 h 560"/>
                <a:gd name="T4" fmla="*/ 2410 w 488"/>
                <a:gd name="T5" fmla="*/ 1009 h 560"/>
                <a:gd name="T6" fmla="*/ 709 w 488"/>
                <a:gd name="T7" fmla="*/ 2747 h 560"/>
                <a:gd name="T8" fmla="*/ 218 w 488"/>
                <a:gd name="T9" fmla="*/ 3107 h 560"/>
                <a:gd name="T10" fmla="*/ 28 w 488"/>
                <a:gd name="T11" fmla="*/ 3140 h 560"/>
                <a:gd name="T12" fmla="*/ 21 w 488"/>
                <a:gd name="T13" fmla="*/ 2948 h 560"/>
                <a:gd name="T14" fmla="*/ 357 w 488"/>
                <a:gd name="T15" fmla="*/ 2266 h 560"/>
                <a:gd name="T16" fmla="*/ 1941 w 488"/>
                <a:gd name="T17" fmla="*/ 40 h 560"/>
                <a:gd name="T18" fmla="*/ 1963 w 488"/>
                <a:gd name="T19" fmla="*/ 0 h 560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488"/>
                <a:gd name="T31" fmla="*/ 0 h 560"/>
                <a:gd name="T32" fmla="*/ 488 w 488"/>
                <a:gd name="T33" fmla="*/ 560 h 560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endParaRPr>
            </a:p>
          </p:txBody>
        </p:sp>
        <p:sp>
          <p:nvSpPr>
            <p:cNvPr id="8" name="Freeform 16"/>
            <p:cNvSpPr>
              <a:spLocks noChangeArrowheads="1"/>
            </p:cNvSpPr>
            <p:nvPr/>
          </p:nvSpPr>
          <p:spPr bwMode="auto">
            <a:xfrm>
              <a:off x="2345" y="291"/>
              <a:ext cx="816" cy="894"/>
            </a:xfrm>
            <a:custGeom>
              <a:gdLst>
                <a:gd name="T0" fmla="*/ 778 w 345"/>
                <a:gd name="T1" fmla="*/ 2114 h 378"/>
                <a:gd name="T2" fmla="*/ 0 w 345"/>
                <a:gd name="T3" fmla="*/ 1476 h 378"/>
                <a:gd name="T4" fmla="*/ 106 w 345"/>
                <a:gd name="T5" fmla="*/ 1343 h 378"/>
                <a:gd name="T6" fmla="*/ 1024 w 345"/>
                <a:gd name="T7" fmla="*/ 303 h 378"/>
                <a:gd name="T8" fmla="*/ 1291 w 345"/>
                <a:gd name="T9" fmla="*/ 95 h 378"/>
                <a:gd name="T10" fmla="*/ 1722 w 345"/>
                <a:gd name="T11" fmla="*/ 144 h 378"/>
                <a:gd name="T12" fmla="*/ 1869 w 345"/>
                <a:gd name="T13" fmla="*/ 577 h 378"/>
                <a:gd name="T14" fmla="*/ 1746 w 345"/>
                <a:gd name="T15" fmla="*/ 840 h 378"/>
                <a:gd name="T16" fmla="*/ 778 w 345"/>
                <a:gd name="T17" fmla="*/ 2114 h 37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345"/>
                <a:gd name="T28" fmla="*/ 0 h 378"/>
                <a:gd name="T29" fmla="*/ 345 w 345"/>
                <a:gd name="T30" fmla="*/ 378 h 378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endParaRPr>
            </a:p>
          </p:txBody>
        </p:sp>
        <p:sp>
          <p:nvSpPr>
            <p:cNvPr id="9" name="Freeform 17"/>
            <p:cNvSpPr>
              <a:spLocks noChangeArrowheads="1"/>
            </p:cNvSpPr>
            <p:nvPr/>
          </p:nvSpPr>
          <p:spPr bwMode="auto">
            <a:xfrm>
              <a:off x="615" y="1124"/>
              <a:ext cx="1221" cy="199"/>
            </a:xfrm>
            <a:custGeom>
              <a:gdLst>
                <a:gd name="T0" fmla="*/ 1439 w 516"/>
                <a:gd name="T1" fmla="*/ 0 h 84"/>
                <a:gd name="T2" fmla="*/ 2778 w 516"/>
                <a:gd name="T3" fmla="*/ 0 h 84"/>
                <a:gd name="T4" fmla="*/ 2889 w 516"/>
                <a:gd name="T5" fmla="*/ 107 h 84"/>
                <a:gd name="T6" fmla="*/ 2889 w 516"/>
                <a:gd name="T7" fmla="*/ 275 h 84"/>
                <a:gd name="T8" fmla="*/ 2693 w 516"/>
                <a:gd name="T9" fmla="*/ 471 h 84"/>
                <a:gd name="T10" fmla="*/ 128 w 516"/>
                <a:gd name="T11" fmla="*/ 471 h 84"/>
                <a:gd name="T12" fmla="*/ 0 w 516"/>
                <a:gd name="T13" fmla="*/ 344 h 84"/>
                <a:gd name="T14" fmla="*/ 0 w 516"/>
                <a:gd name="T15" fmla="*/ 123 h 84"/>
                <a:gd name="T16" fmla="*/ 123 w 516"/>
                <a:gd name="T17" fmla="*/ 0 h 84"/>
                <a:gd name="T18" fmla="*/ 1439 w 516"/>
                <a:gd name="T19" fmla="*/ 0 h 8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16"/>
                <a:gd name="T31" fmla="*/ 0 h 84"/>
                <a:gd name="T32" fmla="*/ 516 w 516"/>
                <a:gd name="T33" fmla="*/ 84 h 84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endParaRPr>
            </a:p>
          </p:txBody>
        </p:sp>
        <p:sp>
          <p:nvSpPr>
            <p:cNvPr id="10" name="Freeform 18"/>
            <p:cNvSpPr>
              <a:spLocks noChangeArrowheads="1"/>
            </p:cNvSpPr>
            <p:nvPr/>
          </p:nvSpPr>
          <p:spPr bwMode="auto">
            <a:xfrm>
              <a:off x="613" y="1531"/>
              <a:ext cx="1029" cy="201"/>
            </a:xfrm>
            <a:custGeom>
              <a:gdLst>
                <a:gd name="T0" fmla="*/ 2434 w 435"/>
                <a:gd name="T1" fmla="*/ 0 h 85"/>
                <a:gd name="T2" fmla="*/ 2138 w 435"/>
                <a:gd name="T3" fmla="*/ 447 h 85"/>
                <a:gd name="T4" fmla="*/ 2077 w 435"/>
                <a:gd name="T5" fmla="*/ 471 h 85"/>
                <a:gd name="T6" fmla="*/ 83 w 435"/>
                <a:gd name="T7" fmla="*/ 475 h 85"/>
                <a:gd name="T8" fmla="*/ 5 w 435"/>
                <a:gd name="T9" fmla="*/ 385 h 85"/>
                <a:gd name="T10" fmla="*/ 0 w 435"/>
                <a:gd name="T11" fmla="*/ 102 h 85"/>
                <a:gd name="T12" fmla="*/ 106 w 435"/>
                <a:gd name="T13" fmla="*/ 0 h 85"/>
                <a:gd name="T14" fmla="*/ 1062 w 435"/>
                <a:gd name="T15" fmla="*/ 0 h 85"/>
                <a:gd name="T16" fmla="*/ 2323 w 435"/>
                <a:gd name="T17" fmla="*/ 0 h 85"/>
                <a:gd name="T18" fmla="*/ 2434 w 435"/>
                <a:gd name="T19" fmla="*/ 0 h 85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435"/>
                <a:gd name="T31" fmla="*/ 0 h 85"/>
                <a:gd name="T32" fmla="*/ 435 w 435"/>
                <a:gd name="T33" fmla="*/ 85 h 85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endParaRPr>
            </a:p>
          </p:txBody>
        </p:sp>
        <p:sp>
          <p:nvSpPr>
            <p:cNvPr id="11" name="Freeform 19"/>
            <p:cNvSpPr>
              <a:spLocks noChangeArrowheads="1"/>
            </p:cNvSpPr>
            <p:nvPr/>
          </p:nvSpPr>
          <p:spPr bwMode="auto">
            <a:xfrm>
              <a:off x="597" y="1919"/>
              <a:ext cx="730" cy="438"/>
            </a:xfrm>
            <a:custGeom>
              <a:gdLst>
                <a:gd name="T0" fmla="*/ 1597 w 309"/>
                <a:gd name="T1" fmla="*/ 829 h 185"/>
                <a:gd name="T2" fmla="*/ 1580 w 309"/>
                <a:gd name="T3" fmla="*/ 829 h 185"/>
                <a:gd name="T4" fmla="*/ 1306 w 309"/>
                <a:gd name="T5" fmla="*/ 857 h 185"/>
                <a:gd name="T6" fmla="*/ 1195 w 309"/>
                <a:gd name="T7" fmla="*/ 947 h 185"/>
                <a:gd name="T8" fmla="*/ 872 w 309"/>
                <a:gd name="T9" fmla="*/ 919 h 185"/>
                <a:gd name="T10" fmla="*/ 586 w 309"/>
                <a:gd name="T11" fmla="*/ 616 h 185"/>
                <a:gd name="T12" fmla="*/ 447 w 309"/>
                <a:gd name="T13" fmla="*/ 881 h 185"/>
                <a:gd name="T14" fmla="*/ 213 w 309"/>
                <a:gd name="T15" fmla="*/ 997 h 185"/>
                <a:gd name="T16" fmla="*/ 61 w 309"/>
                <a:gd name="T17" fmla="*/ 706 h 185"/>
                <a:gd name="T18" fmla="*/ 357 w 309"/>
                <a:gd name="T19" fmla="*/ 135 h 185"/>
                <a:gd name="T20" fmla="*/ 704 w 309"/>
                <a:gd name="T21" fmla="*/ 118 h 185"/>
                <a:gd name="T22" fmla="*/ 1065 w 309"/>
                <a:gd name="T23" fmla="*/ 504 h 185"/>
                <a:gd name="T24" fmla="*/ 1283 w 309"/>
                <a:gd name="T25" fmla="*/ 336 h 185"/>
                <a:gd name="T26" fmla="*/ 1569 w 309"/>
                <a:gd name="T27" fmla="*/ 324 h 185"/>
                <a:gd name="T28" fmla="*/ 1725 w 309"/>
                <a:gd name="T29" fmla="*/ 426 h 185"/>
                <a:gd name="T30" fmla="*/ 1597 w 309"/>
                <a:gd name="T31" fmla="*/ 829 h 185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309"/>
                <a:gd name="T49" fmla="*/ 0 h 185"/>
                <a:gd name="T50" fmla="*/ 309 w 309"/>
                <a:gd name="T51" fmla="*/ 185 h 185"/>
              </a:gdLst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endParaRPr>
            </a:p>
          </p:txBody>
        </p:sp>
        <p:sp>
          <p:nvSpPr>
            <p:cNvPr id="12" name="Freeform 20"/>
            <p:cNvSpPr>
              <a:spLocks noChangeArrowheads="1"/>
            </p:cNvSpPr>
            <p:nvPr/>
          </p:nvSpPr>
          <p:spPr bwMode="auto">
            <a:xfrm>
              <a:off x="2586" y="710"/>
              <a:ext cx="681" cy="816"/>
            </a:xfrm>
            <a:custGeom>
              <a:gdLst>
                <a:gd name="T0" fmla="*/ 1610 w 288"/>
                <a:gd name="T1" fmla="*/ 208 h 345"/>
                <a:gd name="T2" fmla="*/ 1565 w 288"/>
                <a:gd name="T3" fmla="*/ 291 h 345"/>
                <a:gd name="T4" fmla="*/ 660 w 288"/>
                <a:gd name="T5" fmla="*/ 1455 h 345"/>
                <a:gd name="T6" fmla="*/ 319 w 288"/>
                <a:gd name="T7" fmla="*/ 1824 h 345"/>
                <a:gd name="T8" fmla="*/ 135 w 288"/>
                <a:gd name="T9" fmla="*/ 1918 h 345"/>
                <a:gd name="T10" fmla="*/ 17 w 288"/>
                <a:gd name="T11" fmla="*/ 1890 h 345"/>
                <a:gd name="T12" fmla="*/ 17 w 288"/>
                <a:gd name="T13" fmla="*/ 1757 h 345"/>
                <a:gd name="T14" fmla="*/ 246 w 288"/>
                <a:gd name="T15" fmla="*/ 1466 h 345"/>
                <a:gd name="T16" fmla="*/ 1175 w 288"/>
                <a:gd name="T17" fmla="*/ 296 h 345"/>
                <a:gd name="T18" fmla="*/ 1319 w 288"/>
                <a:gd name="T19" fmla="*/ 83 h 345"/>
                <a:gd name="T20" fmla="*/ 1471 w 288"/>
                <a:gd name="T21" fmla="*/ 21 h 345"/>
                <a:gd name="T22" fmla="*/ 1610 w 288"/>
                <a:gd name="T23" fmla="*/ 208 h 34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288"/>
                <a:gd name="T37" fmla="*/ 0 h 345"/>
                <a:gd name="T38" fmla="*/ 288 w 288"/>
                <a:gd name="T39" fmla="*/ 345 h 345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endParaRPr>
            </a:p>
          </p:txBody>
        </p:sp>
        <p:sp>
          <p:nvSpPr>
            <p:cNvPr id="13" name="Freeform 21"/>
            <p:cNvSpPr>
              <a:spLocks noChangeArrowheads="1"/>
            </p:cNvSpPr>
            <p:nvPr/>
          </p:nvSpPr>
          <p:spPr bwMode="auto">
            <a:xfrm>
              <a:off x="1226" y="511"/>
              <a:ext cx="610" cy="199"/>
            </a:xfrm>
            <a:custGeom>
              <a:gdLst>
                <a:gd name="T0" fmla="*/ 721 w 258"/>
                <a:gd name="T1" fmla="*/ 471 h 84"/>
                <a:gd name="T2" fmla="*/ 102 w 258"/>
                <a:gd name="T3" fmla="*/ 471 h 84"/>
                <a:gd name="T4" fmla="*/ 0 w 258"/>
                <a:gd name="T5" fmla="*/ 370 h 84"/>
                <a:gd name="T6" fmla="*/ 0 w 258"/>
                <a:gd name="T7" fmla="*/ 90 h 84"/>
                <a:gd name="T8" fmla="*/ 83 w 258"/>
                <a:gd name="T9" fmla="*/ 0 h 84"/>
                <a:gd name="T10" fmla="*/ 1359 w 258"/>
                <a:gd name="T11" fmla="*/ 0 h 84"/>
                <a:gd name="T12" fmla="*/ 1442 w 258"/>
                <a:gd name="T13" fmla="*/ 85 h 84"/>
                <a:gd name="T14" fmla="*/ 1442 w 258"/>
                <a:gd name="T15" fmla="*/ 381 h 84"/>
                <a:gd name="T16" fmla="*/ 1348 w 258"/>
                <a:gd name="T17" fmla="*/ 471 h 84"/>
                <a:gd name="T18" fmla="*/ 721 w 258"/>
                <a:gd name="T19" fmla="*/ 471 h 8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58"/>
                <a:gd name="T31" fmla="*/ 0 h 84"/>
                <a:gd name="T32" fmla="*/ 258 w 258"/>
                <a:gd name="T33" fmla="*/ 84 h 84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endParaRPr>
            </a:p>
          </p:txBody>
        </p:sp>
      </p:grpSp>
      <p:sp>
        <p:nvSpPr>
          <p:cNvPr id="15" name="直接连接符 41" title=""/>
          <p:cNvSpPr>
            <a:spLocks noChangeShapeType="1"/>
          </p:cNvSpPr>
          <p:nvPr/>
        </p:nvSpPr>
        <p:spPr bwMode="auto">
          <a:xfrm flipH="1">
            <a:off x="3709819" y="1484045"/>
            <a:ext cx="0" cy="4312669"/>
          </a:xfrm>
          <a:prstGeom prst="line">
            <a:avLst/>
          </a:prstGeom>
          <a:noFill/>
          <a:ln w="19050">
            <a:solidFill>
              <a:srgbClr val="DA0000"/>
            </a:solidFill>
            <a:beve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矩形 11" title=""/>
          <p:cNvSpPr>
            <a:spLocks noChangeArrowheads="1"/>
          </p:cNvSpPr>
          <p:nvPr/>
        </p:nvSpPr>
        <p:spPr bwMode="auto">
          <a:xfrm>
            <a:off x="-1" y="0"/>
            <a:ext cx="12192001" cy="559398"/>
          </a:xfrm>
          <a:prstGeom prst="rect">
            <a:avLst/>
          </a:prstGeom>
          <a:solidFill>
            <a:srgbClr val="C80000"/>
          </a:solidFill>
          <a:ln w="12700">
            <a:noFill/>
            <a:beve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solidFill>
                <a:srgbClr val="FFFFFF"/>
              </a:solidFill>
            </a:endParaRPr>
          </a:p>
        </p:txBody>
      </p:sp>
      <p:sp>
        <p:nvSpPr>
          <p:cNvPr id="28" name="矩形 17" title=""/>
          <p:cNvSpPr>
            <a:spLocks noChangeArrowheads="1"/>
          </p:cNvSpPr>
          <p:nvPr/>
        </p:nvSpPr>
        <p:spPr bwMode="auto">
          <a:xfrm>
            <a:off x="4155217" y="1729450"/>
            <a:ext cx="7056213" cy="5810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拆分想要研究的问题 。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椭圆 30" title=""/>
          <p:cNvSpPr>
            <a:spLocks noChangeArrowheads="1"/>
          </p:cNvSpPr>
          <p:nvPr/>
        </p:nvSpPr>
        <p:spPr bwMode="auto">
          <a:xfrm>
            <a:off x="3392403" y="1789548"/>
            <a:ext cx="634832" cy="586233"/>
          </a:xfrm>
          <a:prstGeom prst="ellipse">
            <a:avLst/>
          </a:prstGeom>
          <a:solidFill>
            <a:srgbClr val="C80000"/>
          </a:solidFill>
          <a:ln w="12700">
            <a:noFill/>
            <a:beve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smtClea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endParaRPr lang="zh-CN" altLang="en-US" sz="36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1" name="矩形 17" title=""/>
          <p:cNvSpPr>
            <a:spLocks noChangeArrowheads="1"/>
          </p:cNvSpPr>
          <p:nvPr/>
        </p:nvSpPr>
        <p:spPr bwMode="auto">
          <a:xfrm>
            <a:off x="4155217" y="2757671"/>
            <a:ext cx="7056213" cy="113505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缩小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</a:t>
            </a:r>
            <a:r>
              <a:rPr lang="zh-CN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范围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椭圆 30" title=""/>
          <p:cNvSpPr>
            <a:spLocks noChangeArrowheads="1"/>
          </p:cNvSpPr>
          <p:nvPr/>
        </p:nvSpPr>
        <p:spPr bwMode="auto">
          <a:xfrm>
            <a:off x="3392403" y="2817769"/>
            <a:ext cx="634832" cy="586233"/>
          </a:xfrm>
          <a:prstGeom prst="ellipse">
            <a:avLst/>
          </a:prstGeom>
          <a:solidFill>
            <a:srgbClr val="C80000"/>
          </a:solidFill>
          <a:ln w="12700">
            <a:noFill/>
            <a:beve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smtClea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endParaRPr lang="zh-CN" altLang="en-US" sz="36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3" name="矩形 17" title=""/>
          <p:cNvSpPr>
            <a:spLocks noChangeArrowheads="1"/>
          </p:cNvSpPr>
          <p:nvPr/>
        </p:nvSpPr>
        <p:spPr bwMode="auto">
          <a:xfrm>
            <a:off x="4155217" y="3797442"/>
            <a:ext cx="7056213" cy="113505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寻找关键词。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椭圆 30" title=""/>
          <p:cNvSpPr>
            <a:spLocks noChangeArrowheads="1"/>
          </p:cNvSpPr>
          <p:nvPr/>
        </p:nvSpPr>
        <p:spPr bwMode="auto">
          <a:xfrm>
            <a:off x="3392403" y="3857540"/>
            <a:ext cx="634832" cy="586233"/>
          </a:xfrm>
          <a:prstGeom prst="ellipse">
            <a:avLst/>
          </a:prstGeom>
          <a:solidFill>
            <a:srgbClr val="C80000"/>
          </a:solidFill>
          <a:ln w="12700">
            <a:noFill/>
            <a:beve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smtClea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</a:t>
            </a:r>
            <a:endParaRPr lang="zh-CN" altLang="en-US" sz="36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5" name="矩形 17" title=""/>
          <p:cNvSpPr>
            <a:spLocks noChangeArrowheads="1"/>
          </p:cNvSpPr>
          <p:nvPr/>
        </p:nvSpPr>
        <p:spPr bwMode="auto">
          <a:xfrm>
            <a:off x="4155217" y="4825663"/>
            <a:ext cx="7056213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准确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陈述你的研究课题（叙述或问题）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6" name="椭圆 30" title=""/>
          <p:cNvSpPr>
            <a:spLocks noChangeArrowheads="1"/>
          </p:cNvSpPr>
          <p:nvPr/>
        </p:nvSpPr>
        <p:spPr bwMode="auto">
          <a:xfrm>
            <a:off x="3392403" y="4885761"/>
            <a:ext cx="634832" cy="586233"/>
          </a:xfrm>
          <a:prstGeom prst="ellipse">
            <a:avLst/>
          </a:prstGeom>
          <a:solidFill>
            <a:srgbClr val="C80000"/>
          </a:solidFill>
          <a:ln w="12700">
            <a:noFill/>
            <a:beve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smtClea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4</a:t>
            </a:r>
            <a:endParaRPr lang="zh-CN" altLang="en-US" sz="36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8" grpId="0"/>
      <p:bldP spid="29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https://d.book118.com/086052044123010031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Calibri Light</vt:lpstr>
      <vt:lpstr>宋体</vt:lpstr>
      <vt:lpstr>微软雅黑</vt:lpstr>
      <vt:lpstr>楷体_GB2312</vt:lpstr>
      <vt:lpstr>Times New Roman</vt:lpstr>
      <vt:lpstr>Wingdings</vt:lpstr>
      <vt:lpstr>华文楷体</vt:lpstr>
      <vt:lpstr>Office Theme</vt:lpstr>
      <vt:lpstr>PowerPoint Presentation</vt:lpstr>
      <vt:lpstr>PowerPoint Presentation</vt:lpstr>
      <vt:lpstr>高中阶段必修学科学分分布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2024-08-30T01:06:46.296</cp:lastPrinted>
  <dcterms:created xsi:type="dcterms:W3CDTF">2024-08-29T17:06:46Z</dcterms:created>
  <dcterms:modified xsi:type="dcterms:W3CDTF">2024-08-29T17:06:48Z</dcterms:modified>
</cp:coreProperties>
</file>