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1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9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0968B-6888-4AC6-8B53-0401FC9D3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C4F77-91CA-41E2-A223-94E7D2A62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9FBEA-F5DB-43D3-B8BF-55FEAA913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82AF47-A441-4577-86F2-FE4239179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6E061B-E621-4AB8-A638-05F6801BF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10C673-B4AC-4F21-9064-1A62A10F7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D64E4F-747A-4B71-B368-BEC740CF6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C3964E-534F-442A-9DB6-4173407BE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323041-90B2-4301-A87E-64D647F46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BB1A0-5A66-4A25-AEF6-53F09033F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8BA82-203D-4E12-9710-B71989CA9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905" r:id="rId2"/>
    <p:sldLayoutId id="2147483906" r:id="rId3"/>
    <p:sldLayoutId id="2147483907" r:id="rId4"/>
    <p:sldLayoutId id="2147483908" r:id="rId5"/>
    <p:sldLayoutId id="2147483909" r:id="rId6"/>
    <p:sldLayoutId id="2147483910" r:id="rId7"/>
    <p:sldLayoutId id="2147483911" r:id="rId8"/>
    <p:sldLayoutId id="2147483912" r:id="rId9"/>
    <p:sldLayoutId id="2147483913" r:id="rId10"/>
    <p:sldLayoutId id="214748391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18" Type="http://schemas.openxmlformats.org/officeDocument/2006/relationships/tags" Target="../tags/tag132.xml" /><Relationship Id="rId19" Type="http://schemas.openxmlformats.org/officeDocument/2006/relationships/tags" Target="../tags/tag133.xml" /><Relationship Id="rId2" Type="http://schemas.openxmlformats.org/officeDocument/2006/relationships/tags" Target="../tags/tag116.xml" /><Relationship Id="rId20" Type="http://schemas.openxmlformats.org/officeDocument/2006/relationships/tags" Target="../tags/tag134.xml" /><Relationship Id="rId21" Type="http://schemas.openxmlformats.org/officeDocument/2006/relationships/tags" Target="../tags/tag135.xml" /><Relationship Id="rId22" Type="http://schemas.openxmlformats.org/officeDocument/2006/relationships/tags" Target="../tags/tag136.xml" /><Relationship Id="rId23" Type="http://schemas.openxmlformats.org/officeDocument/2006/relationships/tags" Target="../tags/tag137.xml" /><Relationship Id="rId24" Type="http://schemas.openxmlformats.org/officeDocument/2006/relationships/tags" Target="../tags/tag138.xml" /><Relationship Id="rId25" Type="http://schemas.openxmlformats.org/officeDocument/2006/relationships/tags" Target="../tags/tag139.xml" /><Relationship Id="rId26" Type="http://schemas.openxmlformats.org/officeDocument/2006/relationships/tags" Target="../tags/tag140.xml" /><Relationship Id="rId27" Type="http://schemas.openxmlformats.org/officeDocument/2006/relationships/tags" Target="../tags/tag141.xml" /><Relationship Id="rId28" Type="http://schemas.openxmlformats.org/officeDocument/2006/relationships/tags" Target="../tags/tag142.xml" /><Relationship Id="rId29" Type="http://schemas.openxmlformats.org/officeDocument/2006/relationships/tags" Target="../tags/tag143.xml" /><Relationship Id="rId3" Type="http://schemas.openxmlformats.org/officeDocument/2006/relationships/tags" Target="../tags/tag117.xml" /><Relationship Id="rId30" Type="http://schemas.openxmlformats.org/officeDocument/2006/relationships/tags" Target="../tags/tag144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18" Type="http://schemas.openxmlformats.org/officeDocument/2006/relationships/tags" Target="../tags/tag204.xml" /><Relationship Id="rId19" Type="http://schemas.openxmlformats.org/officeDocument/2006/relationships/tags" Target="../tags/tag205.xml" /><Relationship Id="rId2" Type="http://schemas.openxmlformats.org/officeDocument/2006/relationships/tags" Target="../tags/tag188.xml" /><Relationship Id="rId20" Type="http://schemas.openxmlformats.org/officeDocument/2006/relationships/tags" Target="../tags/tag206.xml" /><Relationship Id="rId21" Type="http://schemas.openxmlformats.org/officeDocument/2006/relationships/tags" Target="../tags/tag207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17" Type="http://schemas.openxmlformats.org/officeDocument/2006/relationships/tags" Target="../tags/tag223.xml" /><Relationship Id="rId18" Type="http://schemas.openxmlformats.org/officeDocument/2006/relationships/tags" Target="../tags/tag224.xml" /><Relationship Id="rId19" Type="http://schemas.openxmlformats.org/officeDocument/2006/relationships/tags" Target="../tags/tag225.xml" /><Relationship Id="rId2" Type="http://schemas.openxmlformats.org/officeDocument/2006/relationships/tags" Target="../tags/tag208.xml" /><Relationship Id="rId20" Type="http://schemas.openxmlformats.org/officeDocument/2006/relationships/tags" Target="../tags/tag226.xml" /><Relationship Id="rId21" Type="http://schemas.openxmlformats.org/officeDocument/2006/relationships/tags" Target="../tags/tag227.xml" /><Relationship Id="rId22" Type="http://schemas.openxmlformats.org/officeDocument/2006/relationships/tags" Target="../tags/tag228.xml" /><Relationship Id="rId23" Type="http://schemas.openxmlformats.org/officeDocument/2006/relationships/tags" Target="../tags/tag229.xml" /><Relationship Id="rId24" Type="http://schemas.openxmlformats.org/officeDocument/2006/relationships/tags" Target="../tags/tag230.xml" /><Relationship Id="rId25" Type="http://schemas.openxmlformats.org/officeDocument/2006/relationships/tags" Target="../tags/tag231.xml" /><Relationship Id="rId26" Type="http://schemas.openxmlformats.org/officeDocument/2006/relationships/tags" Target="../tags/tag232.xml" /><Relationship Id="rId27" Type="http://schemas.openxmlformats.org/officeDocument/2006/relationships/tags" Target="../tags/tag233.xml" /><Relationship Id="rId28" Type="http://schemas.openxmlformats.org/officeDocument/2006/relationships/tags" Target="../tags/tag234.xml" /><Relationship Id="rId29" Type="http://schemas.openxmlformats.org/officeDocument/2006/relationships/tags" Target="../tags/tag235.xml" /><Relationship Id="rId3" Type="http://schemas.openxmlformats.org/officeDocument/2006/relationships/tags" Target="../tags/tag209.xml" /><Relationship Id="rId30" Type="http://schemas.openxmlformats.org/officeDocument/2006/relationships/tags" Target="../tags/tag236.xml" /><Relationship Id="rId31" Type="http://schemas.openxmlformats.org/officeDocument/2006/relationships/tags" Target="../tags/tag237.xml" /><Relationship Id="rId32" Type="http://schemas.openxmlformats.org/officeDocument/2006/relationships/tags" Target="../tags/tag238.xml" /><Relationship Id="rId33" Type="http://schemas.openxmlformats.org/officeDocument/2006/relationships/tags" Target="../tags/tag239.xml" /><Relationship Id="rId34" Type="http://schemas.openxmlformats.org/officeDocument/2006/relationships/tags" Target="../tags/tag240.xml" /><Relationship Id="rId35" Type="http://schemas.openxmlformats.org/officeDocument/2006/relationships/tags" Target="../tags/tag241.xml" /><Relationship Id="rId36" Type="http://schemas.openxmlformats.org/officeDocument/2006/relationships/tags" Target="../tags/tag242.xml" /><Relationship Id="rId37" Type="http://schemas.openxmlformats.org/officeDocument/2006/relationships/tags" Target="../tags/tag243.xml" /><Relationship Id="rId38" Type="http://schemas.openxmlformats.org/officeDocument/2006/relationships/tags" Target="../tags/tag244.xml" /><Relationship Id="rId39" Type="http://schemas.openxmlformats.org/officeDocument/2006/relationships/tags" Target="../tags/tag245.xml" /><Relationship Id="rId4" Type="http://schemas.openxmlformats.org/officeDocument/2006/relationships/tags" Target="../tags/tag210.xml" /><Relationship Id="rId40" Type="http://schemas.openxmlformats.org/officeDocument/2006/relationships/tags" Target="../tags/tag246.xml" /><Relationship Id="rId41" Type="http://schemas.openxmlformats.org/officeDocument/2006/relationships/tags" Target="../tags/tag247.xml" /><Relationship Id="rId42" Type="http://schemas.openxmlformats.org/officeDocument/2006/relationships/tags" Target="../tags/tag248.xml" /><Relationship Id="rId43" Type="http://schemas.openxmlformats.org/officeDocument/2006/relationships/tags" Target="../tags/tag249.xml" /><Relationship Id="rId44" Type="http://schemas.openxmlformats.org/officeDocument/2006/relationships/tags" Target="../tags/tag250.xml" /><Relationship Id="rId45" Type="http://schemas.openxmlformats.org/officeDocument/2006/relationships/tags" Target="../tags/tag251.xml" /><Relationship Id="rId46" Type="http://schemas.openxmlformats.org/officeDocument/2006/relationships/tags" Target="../tags/tag252.xml" /><Relationship Id="rId47" Type="http://schemas.openxmlformats.org/officeDocument/2006/relationships/tags" Target="../tags/tag253.xml" /><Relationship Id="rId48" Type="http://schemas.openxmlformats.org/officeDocument/2006/relationships/tags" Target="../tags/tag254.xml" /><Relationship Id="rId49" Type="http://schemas.openxmlformats.org/officeDocument/2006/relationships/tags" Target="../tags/tag255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4.xml" /><Relationship Id="rId11" Type="http://schemas.openxmlformats.org/officeDocument/2006/relationships/tags" Target="../tags/tag265.xml" /><Relationship Id="rId12" Type="http://schemas.openxmlformats.org/officeDocument/2006/relationships/tags" Target="../tags/tag266.xml" /><Relationship Id="rId13" Type="http://schemas.openxmlformats.org/officeDocument/2006/relationships/tags" Target="../tags/tag267.xml" /><Relationship Id="rId14" Type="http://schemas.openxmlformats.org/officeDocument/2006/relationships/tags" Target="../tags/tag268.xml" /><Relationship Id="rId15" Type="http://schemas.openxmlformats.org/officeDocument/2006/relationships/tags" Target="../tags/tag269.xml" /><Relationship Id="rId16" Type="http://schemas.openxmlformats.org/officeDocument/2006/relationships/tags" Target="../tags/tag270.xml" /><Relationship Id="rId17" Type="http://schemas.openxmlformats.org/officeDocument/2006/relationships/tags" Target="../tags/tag271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tags" Target="../tags/tag260.xml" /><Relationship Id="rId7" Type="http://schemas.openxmlformats.org/officeDocument/2006/relationships/tags" Target="../tags/tag261.xml" /><Relationship Id="rId8" Type="http://schemas.openxmlformats.org/officeDocument/2006/relationships/tags" Target="../tags/tag262.xml" /><Relationship Id="rId9" Type="http://schemas.openxmlformats.org/officeDocument/2006/relationships/tags" Target="../tags/tag26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0.xml" /><Relationship Id="rId11" Type="http://schemas.openxmlformats.org/officeDocument/2006/relationships/tags" Target="../tags/tag281.xml" /><Relationship Id="rId12" Type="http://schemas.openxmlformats.org/officeDocument/2006/relationships/tags" Target="../tags/tag282.xml" /><Relationship Id="rId13" Type="http://schemas.openxmlformats.org/officeDocument/2006/relationships/tags" Target="../tags/tag283.xml" /><Relationship Id="rId14" Type="http://schemas.openxmlformats.org/officeDocument/2006/relationships/tags" Target="../tags/tag284.xml" /><Relationship Id="rId15" Type="http://schemas.openxmlformats.org/officeDocument/2006/relationships/tags" Target="../tags/tag285.xml" /><Relationship Id="rId16" Type="http://schemas.openxmlformats.org/officeDocument/2006/relationships/tags" Target="../tags/tag286.xml" /><Relationship Id="rId17" Type="http://schemas.openxmlformats.org/officeDocument/2006/relationships/tags" Target="../tags/tag287.xml" /><Relationship Id="rId2" Type="http://schemas.openxmlformats.org/officeDocument/2006/relationships/tags" Target="../tags/tag272.xml" /><Relationship Id="rId3" Type="http://schemas.openxmlformats.org/officeDocument/2006/relationships/tags" Target="../tags/tag273.xml" /><Relationship Id="rId4" Type="http://schemas.openxmlformats.org/officeDocument/2006/relationships/tags" Target="../tags/tag274.xml" /><Relationship Id="rId5" Type="http://schemas.openxmlformats.org/officeDocument/2006/relationships/tags" Target="../tags/tag275.xml" /><Relationship Id="rId6" Type="http://schemas.openxmlformats.org/officeDocument/2006/relationships/tags" Target="../tags/tag276.xml" /><Relationship Id="rId7" Type="http://schemas.openxmlformats.org/officeDocument/2006/relationships/tags" Target="../tags/tag277.xml" /><Relationship Id="rId8" Type="http://schemas.openxmlformats.org/officeDocument/2006/relationships/tags" Target="../tags/tag278.xml" /><Relationship Id="rId9" Type="http://schemas.openxmlformats.org/officeDocument/2006/relationships/tags" Target="../tags/tag27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8.xml" /><Relationship Id="rId3" Type="http://schemas.openxmlformats.org/officeDocument/2006/relationships/tags" Target="../tags/tag289.xml" /><Relationship Id="rId4" Type="http://schemas.openxmlformats.org/officeDocument/2006/relationships/tags" Target="../tags/tag29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05301520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/>
          <a:lstStyle/>
          <a:p>
            <a:r>
              <a:rPr lang="zh-CN" altLang="en-US"/>
              <a:t>政务号短视频运营方案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455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492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494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单击添加目录标题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471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508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510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短视频运营目标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48856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252476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252666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短视频内容策划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3505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354139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354330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短视频制作流程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45218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455803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455993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短视频运营策略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6" name="圆角矩形 25"/>
          <p:cNvSpPr/>
          <p:nvPr>
            <p:custDataLst>
              <p:tags r:id="rId20"/>
            </p:custDataLst>
          </p:nvPr>
        </p:nvSpPr>
        <p:spPr>
          <a:xfrm>
            <a:off x="5802630" y="55384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21"/>
            </p:custDataLst>
          </p:nvPr>
        </p:nvSpPr>
        <p:spPr>
          <a:xfrm>
            <a:off x="6009005" y="557466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06.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50" name="标题"/>
          <p:cNvSpPr txBox="1"/>
          <p:nvPr>
            <p:custDataLst>
              <p:tags r:id="rId22"/>
            </p:custDataLst>
          </p:nvPr>
        </p:nvSpPr>
        <p:spPr>
          <a:xfrm>
            <a:off x="6830695" y="557657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政务号短视频运营效果评估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9571" lnSpcReduction="10000"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02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9571" lnSpcReduction="10000"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8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短视频运营目标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提升政务号影响力</a:t>
            </a:r>
            <a:endParaRPr lang="zh-CN" altLang="en-US"/>
          </a:p>
        </p:txBody>
      </p:sp>
      <p:sp>
        <p:nvSpPr>
          <p:cNvPr id="1049014" name="椭圆 262"/>
          <p:cNvSpPr/>
          <p:nvPr>
            <p:custDataLst>
              <p:tags r:id="rId2"/>
            </p:custDataLst>
          </p:nvPr>
        </p:nvSpPr>
        <p:spPr>
          <a:xfrm>
            <a:off x="2473016" y="3968729"/>
            <a:ext cx="7244941" cy="189544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6" name="椭圆 263"/>
          <p:cNvSpPr/>
          <p:nvPr>
            <p:custDataLst>
              <p:tags r:id="rId3"/>
            </p:custDataLst>
          </p:nvPr>
        </p:nvSpPr>
        <p:spPr>
          <a:xfrm>
            <a:off x="3312247" y="4047890"/>
            <a:ext cx="5493004" cy="162773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8" name="椭圆 264"/>
          <p:cNvSpPr/>
          <p:nvPr>
            <p:custDataLst>
              <p:tags r:id="rId4"/>
            </p:custDataLst>
          </p:nvPr>
        </p:nvSpPr>
        <p:spPr>
          <a:xfrm>
            <a:off x="4098060" y="4280866"/>
            <a:ext cx="3920492" cy="116175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0" name="椭圆 265"/>
          <p:cNvSpPr/>
          <p:nvPr>
            <p:custDataLst>
              <p:tags r:id="rId5"/>
            </p:custDataLst>
          </p:nvPr>
        </p:nvSpPr>
        <p:spPr>
          <a:xfrm>
            <a:off x="4762236" y="4477802"/>
            <a:ext cx="2591893" cy="76805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2" name="椭圆 266"/>
          <p:cNvSpPr/>
          <p:nvPr>
            <p:custDataLst>
              <p:tags r:id="rId6"/>
            </p:custDataLst>
          </p:nvPr>
        </p:nvSpPr>
        <p:spPr>
          <a:xfrm>
            <a:off x="5443146" y="4679243"/>
            <a:ext cx="1490870" cy="441789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593" y="4605875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4" name="椭圆 268"/>
          <p:cNvSpPr/>
          <p:nvPr>
            <p:custDataLst>
              <p:tags r:id="rId8"/>
            </p:custDataLst>
          </p:nvPr>
        </p:nvSpPr>
        <p:spPr>
          <a:xfrm flipV="1">
            <a:off x="2831491" y="4422454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6" name="椭圆 269"/>
          <p:cNvSpPr/>
          <p:nvPr>
            <p:custDataLst>
              <p:tags r:id="rId9"/>
            </p:custDataLst>
          </p:nvPr>
        </p:nvSpPr>
        <p:spPr>
          <a:xfrm flipV="1">
            <a:off x="2872680" y="4464287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8" name="椭圆 270"/>
          <p:cNvSpPr/>
          <p:nvPr>
            <p:custDataLst>
              <p:tags r:id="rId10"/>
            </p:custDataLst>
          </p:nvPr>
        </p:nvSpPr>
        <p:spPr>
          <a:xfrm flipV="1">
            <a:off x="7763901" y="3620551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6031" y="3733822"/>
            <a:ext cx="0" cy="189544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0" name="椭圆 272"/>
          <p:cNvSpPr/>
          <p:nvPr>
            <p:custDataLst>
              <p:tags r:id="rId12"/>
            </p:custDataLst>
          </p:nvPr>
        </p:nvSpPr>
        <p:spPr>
          <a:xfrm flipV="1">
            <a:off x="4044643" y="3496984"/>
            <a:ext cx="381715" cy="3817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4499" y="3910163"/>
            <a:ext cx="0" cy="100154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745" y="3602531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2" name="椭圆 275"/>
          <p:cNvSpPr/>
          <p:nvPr>
            <p:custDataLst>
              <p:tags r:id="rId15"/>
            </p:custDataLst>
          </p:nvPr>
        </p:nvSpPr>
        <p:spPr>
          <a:xfrm flipV="1">
            <a:off x="7027644" y="3419110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4" name="椭圆 276"/>
          <p:cNvSpPr/>
          <p:nvPr>
            <p:custDataLst>
              <p:tags r:id="rId16"/>
            </p:custDataLst>
          </p:nvPr>
        </p:nvSpPr>
        <p:spPr>
          <a:xfrm flipV="1">
            <a:off x="7068833" y="3460943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6" name="椭圆 277"/>
          <p:cNvSpPr/>
          <p:nvPr>
            <p:custDataLst>
              <p:tags r:id="rId17"/>
            </p:custDataLst>
          </p:nvPr>
        </p:nvSpPr>
        <p:spPr>
          <a:xfrm flipV="1">
            <a:off x="3796864" y="4266707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994" y="4379978"/>
            <a:ext cx="0" cy="109598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8" name="椭圆 279"/>
          <p:cNvSpPr/>
          <p:nvPr>
            <p:custDataLst>
              <p:tags r:id="rId19"/>
            </p:custDataLst>
          </p:nvPr>
        </p:nvSpPr>
        <p:spPr>
          <a:xfrm flipV="1">
            <a:off x="8495010" y="4499040"/>
            <a:ext cx="260012" cy="2600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726" y="4787365"/>
            <a:ext cx="0" cy="4066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0" name="椭圆 281"/>
          <p:cNvSpPr/>
          <p:nvPr>
            <p:custDataLst>
              <p:tags r:id="rId21"/>
            </p:custDataLst>
          </p:nvPr>
        </p:nvSpPr>
        <p:spPr>
          <a:xfrm flipV="1">
            <a:off x="4969469" y="4806029"/>
            <a:ext cx="322073" cy="32206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791" y="5179306"/>
            <a:ext cx="0" cy="71148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2" name="图形 15"/>
          <p:cNvSpPr/>
          <p:nvPr>
            <p:custDataLst>
              <p:tags r:id="rId23"/>
            </p:custDataLst>
          </p:nvPr>
        </p:nvSpPr>
        <p:spPr>
          <a:xfrm>
            <a:off x="5035758" y="4874892"/>
            <a:ext cx="184162" cy="17944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4" name="图形 19"/>
          <p:cNvSpPr/>
          <p:nvPr>
            <p:custDataLst>
              <p:tags r:id="rId24"/>
            </p:custDataLst>
          </p:nvPr>
        </p:nvSpPr>
        <p:spPr>
          <a:xfrm>
            <a:off x="8561942" y="4571765"/>
            <a:ext cx="126124" cy="11357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6" name="图形 27"/>
          <p:cNvSpPr/>
          <p:nvPr>
            <p:custDataLst>
              <p:tags r:id="rId25"/>
            </p:custDataLst>
          </p:nvPr>
        </p:nvSpPr>
        <p:spPr>
          <a:xfrm>
            <a:off x="4146328" y="3619264"/>
            <a:ext cx="178358" cy="137177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8" name="任意多边形: 形状 286"/>
          <p:cNvSpPr/>
          <p:nvPr>
            <p:custDataLst>
              <p:tags r:id="rId26"/>
            </p:custDataLst>
          </p:nvPr>
        </p:nvSpPr>
        <p:spPr>
          <a:xfrm>
            <a:off x="5434135" y="3569065"/>
            <a:ext cx="1322666" cy="132267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正文"/>
          <p:cNvSpPr txBox="1"/>
          <p:nvPr>
            <p:custDataLst>
              <p:tags r:id="rId27"/>
            </p:custDataLst>
          </p:nvPr>
        </p:nvSpPr>
        <p:spPr>
          <a:xfrm>
            <a:off x="694800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增加粉丝数量：通过发布优质内容吸引更多关注者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正文"/>
          <p:cNvSpPr txBox="1"/>
          <p:nvPr>
            <p:custDataLst>
              <p:tags r:id="rId28"/>
            </p:custDataLst>
          </p:nvPr>
        </p:nvSpPr>
        <p:spPr>
          <a:xfrm>
            <a:off x="9371568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促进信息传播：利用短视频快速传播政务信息，提高公众知晓度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正文"/>
          <p:cNvSpPr txBox="1"/>
          <p:nvPr>
            <p:custDataLst>
              <p:tags r:id="rId29"/>
            </p:custDataLst>
          </p:nvPr>
        </p:nvSpPr>
        <p:spPr>
          <a:xfrm>
            <a:off x="7051456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增强品牌认知度：通过短视频宣传政务号的品牌形象和价值观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正文"/>
          <p:cNvSpPr txBox="1"/>
          <p:nvPr>
            <p:custDataLst>
              <p:tags r:id="rId30"/>
            </p:custDataLst>
          </p:nvPr>
        </p:nvSpPr>
        <p:spPr>
          <a:xfrm>
            <a:off x="3014912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提高互动率：鼓励观众参与评论、转发和点赞等互动行为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传播政府数字治理理念</a:t>
            </a:r>
            <a:endParaRPr lang="zh-CN" altLang="en-US"/>
          </a:p>
        </p:txBody>
      </p:sp>
      <p:sp>
        <p:nvSpPr>
          <p:cNvPr id="1049092" name="弧形 58"/>
          <p:cNvSpPr/>
          <p:nvPr>
            <p:custDataLst>
              <p:tags r:id="rId2"/>
            </p:custDataLst>
          </p:nvPr>
        </p:nvSpPr>
        <p:spPr>
          <a:xfrm>
            <a:off x="8079727" y="2011833"/>
            <a:ext cx="3417739" cy="3417739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弧形 57"/>
          <p:cNvSpPr/>
          <p:nvPr>
            <p:custDataLst>
              <p:tags r:id="rId3"/>
            </p:custDataLst>
          </p:nvPr>
        </p:nvSpPr>
        <p:spPr>
          <a:xfrm>
            <a:off x="694800" y="2011833"/>
            <a:ext cx="3417739" cy="3417739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椭圆 22"/>
          <p:cNvSpPr/>
          <p:nvPr>
            <p:custDataLst>
              <p:tags r:id="rId4"/>
            </p:custDataLst>
          </p:nvPr>
        </p:nvSpPr>
        <p:spPr>
          <a:xfrm>
            <a:off x="8415699" y="2283195"/>
            <a:ext cx="2874224" cy="28742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椭圆 23"/>
          <p:cNvSpPr/>
          <p:nvPr>
            <p:custDataLst>
              <p:tags r:id="rId5"/>
            </p:custDataLst>
          </p:nvPr>
        </p:nvSpPr>
        <p:spPr>
          <a:xfrm>
            <a:off x="8795975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正文"/>
          <p:cNvSpPr txBox="1"/>
          <p:nvPr>
            <p:custDataLst>
              <p:tags r:id="rId6"/>
            </p:custDataLst>
          </p:nvPr>
        </p:nvSpPr>
        <p:spPr>
          <a:xfrm>
            <a:off x="8861508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推动政府数字治理理念在实际工作中的应用和实践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02" name="椭圆 24"/>
          <p:cNvSpPr/>
          <p:nvPr>
            <p:custDataLst>
              <p:tags r:id="rId7"/>
            </p:custDataLst>
          </p:nvPr>
        </p:nvSpPr>
        <p:spPr>
          <a:xfrm>
            <a:off x="6020513" y="2283195"/>
            <a:ext cx="2874224" cy="28742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椭圆 25"/>
          <p:cNvSpPr/>
          <p:nvPr>
            <p:custDataLst>
              <p:tags r:id="rId8"/>
            </p:custDataLst>
          </p:nvPr>
        </p:nvSpPr>
        <p:spPr>
          <a:xfrm>
            <a:off x="6399866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正文"/>
          <p:cNvSpPr txBox="1"/>
          <p:nvPr>
            <p:custDataLst>
              <p:tags r:id="rId9"/>
            </p:custDataLst>
          </p:nvPr>
        </p:nvSpPr>
        <p:spPr>
          <a:xfrm>
            <a:off x="6466322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促进政府与公众之间的互动和沟通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椭圆 7"/>
          <p:cNvSpPr/>
          <p:nvPr>
            <p:custDataLst>
              <p:tags r:id="rId10"/>
            </p:custDataLst>
          </p:nvPr>
        </p:nvSpPr>
        <p:spPr>
          <a:xfrm>
            <a:off x="3625327" y="2283195"/>
            <a:ext cx="2874224" cy="28742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椭圆 9"/>
          <p:cNvSpPr/>
          <p:nvPr>
            <p:custDataLst>
              <p:tags r:id="rId11"/>
            </p:custDataLst>
          </p:nvPr>
        </p:nvSpPr>
        <p:spPr>
          <a:xfrm>
            <a:off x="4004680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正文"/>
          <p:cNvSpPr txBox="1"/>
          <p:nvPr>
            <p:custDataLst>
              <p:tags r:id="rId12"/>
            </p:custDataLst>
          </p:nvPr>
        </p:nvSpPr>
        <p:spPr>
          <a:xfrm>
            <a:off x="4071136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增强公众对政府数字治理理念的理解和认同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14" name="椭圆 5"/>
          <p:cNvSpPr/>
          <p:nvPr>
            <p:custDataLst>
              <p:tags r:id="rId13"/>
            </p:custDataLst>
          </p:nvPr>
        </p:nvSpPr>
        <p:spPr>
          <a:xfrm>
            <a:off x="957855" y="2283195"/>
            <a:ext cx="2874224" cy="28742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椭圆 4"/>
          <p:cNvSpPr/>
          <p:nvPr>
            <p:custDataLst>
              <p:tags r:id="rId14"/>
            </p:custDataLst>
          </p:nvPr>
        </p:nvSpPr>
        <p:spPr>
          <a:xfrm>
            <a:off x="1337208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正文"/>
          <p:cNvSpPr txBox="1"/>
          <p:nvPr>
            <p:custDataLst>
              <p:tags r:id="rId15"/>
            </p:custDataLst>
          </p:nvPr>
        </p:nvSpPr>
        <p:spPr>
          <a:xfrm>
            <a:off x="1403664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提高政府数字治理理念的知名度和影响力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促进政府与民众互动</a:t>
            </a:r>
            <a:endParaRPr lang="zh-CN" altLang="en-US"/>
          </a:p>
        </p:txBody>
      </p:sp>
      <p:sp>
        <p:nvSpPr>
          <p:cNvPr id="1049154" name="弧形 58"/>
          <p:cNvSpPr/>
          <p:nvPr>
            <p:custDataLst>
              <p:tags r:id="rId2"/>
            </p:custDataLst>
          </p:nvPr>
        </p:nvSpPr>
        <p:spPr>
          <a:xfrm>
            <a:off x="8079727" y="2011833"/>
            <a:ext cx="3417739" cy="3417739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弧形 57"/>
          <p:cNvSpPr/>
          <p:nvPr>
            <p:custDataLst>
              <p:tags r:id="rId3"/>
            </p:custDataLst>
          </p:nvPr>
        </p:nvSpPr>
        <p:spPr>
          <a:xfrm>
            <a:off x="694800" y="2011833"/>
            <a:ext cx="3417739" cy="3417739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椭圆 22"/>
          <p:cNvSpPr/>
          <p:nvPr>
            <p:custDataLst>
              <p:tags r:id="rId4"/>
            </p:custDataLst>
          </p:nvPr>
        </p:nvSpPr>
        <p:spPr>
          <a:xfrm>
            <a:off x="8415699" y="2283195"/>
            <a:ext cx="2874224" cy="28742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椭圆 23"/>
          <p:cNvSpPr/>
          <p:nvPr>
            <p:custDataLst>
              <p:tags r:id="rId5"/>
            </p:custDataLst>
          </p:nvPr>
        </p:nvSpPr>
        <p:spPr>
          <a:xfrm>
            <a:off x="8795975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正文"/>
          <p:cNvSpPr txBox="1"/>
          <p:nvPr>
            <p:custDataLst>
              <p:tags r:id="rId6"/>
            </p:custDataLst>
          </p:nvPr>
        </p:nvSpPr>
        <p:spPr>
          <a:xfrm>
            <a:off x="8861508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展示政府工作成果，增强民众自豪感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64" name="椭圆 24"/>
          <p:cNvSpPr/>
          <p:nvPr>
            <p:custDataLst>
              <p:tags r:id="rId7"/>
            </p:custDataLst>
          </p:nvPr>
        </p:nvSpPr>
        <p:spPr>
          <a:xfrm>
            <a:off x="6020513" y="2283195"/>
            <a:ext cx="2874224" cy="28742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椭圆 25"/>
          <p:cNvSpPr/>
          <p:nvPr>
            <p:custDataLst>
              <p:tags r:id="rId8"/>
            </p:custDataLst>
          </p:nvPr>
        </p:nvSpPr>
        <p:spPr>
          <a:xfrm>
            <a:off x="6399866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正文"/>
          <p:cNvSpPr txBox="1"/>
          <p:nvPr>
            <p:custDataLst>
              <p:tags r:id="rId9"/>
            </p:custDataLst>
          </p:nvPr>
        </p:nvSpPr>
        <p:spPr>
          <a:xfrm>
            <a:off x="6466322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宣传政府政策，提高民众参与度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椭圆 7"/>
          <p:cNvSpPr/>
          <p:nvPr>
            <p:custDataLst>
              <p:tags r:id="rId10"/>
            </p:custDataLst>
          </p:nvPr>
        </p:nvSpPr>
        <p:spPr>
          <a:xfrm>
            <a:off x="3625327" y="2283195"/>
            <a:ext cx="2874224" cy="28742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椭圆 9"/>
          <p:cNvSpPr/>
          <p:nvPr>
            <p:custDataLst>
              <p:tags r:id="rId11"/>
            </p:custDataLst>
          </p:nvPr>
        </p:nvSpPr>
        <p:spPr>
          <a:xfrm>
            <a:off x="4004680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正文"/>
          <p:cNvSpPr txBox="1"/>
          <p:nvPr>
            <p:custDataLst>
              <p:tags r:id="rId12"/>
            </p:custDataLst>
          </p:nvPr>
        </p:nvSpPr>
        <p:spPr>
          <a:xfrm>
            <a:off x="4071136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加强政府与民众的沟通，了解民意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76" name="椭圆 5"/>
          <p:cNvSpPr/>
          <p:nvPr>
            <p:custDataLst>
              <p:tags r:id="rId13"/>
            </p:custDataLst>
          </p:nvPr>
        </p:nvSpPr>
        <p:spPr>
          <a:xfrm>
            <a:off x="957855" y="2283195"/>
            <a:ext cx="2874224" cy="28742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椭圆 4"/>
          <p:cNvSpPr/>
          <p:nvPr>
            <p:custDataLst>
              <p:tags r:id="rId14"/>
            </p:custDataLst>
          </p:nvPr>
        </p:nvSpPr>
        <p:spPr>
          <a:xfrm>
            <a:off x="1337208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正文"/>
          <p:cNvSpPr txBox="1"/>
          <p:nvPr>
            <p:custDataLst>
              <p:tags r:id="rId15"/>
            </p:custDataLst>
          </p:nvPr>
        </p:nvSpPr>
        <p:spPr>
          <a:xfrm>
            <a:off x="1403664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提高政府透明度，增强民众信任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增强政务信息传播效果</a:t>
            </a:r>
            <a:endParaRPr lang="zh-CN" altLang="en-US"/>
          </a:p>
        </p:txBody>
      </p:sp>
      <p:sp>
        <p:nvSpPr>
          <p:cNvPr id="104921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96874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18" name="矩形 65"/>
          <p:cNvSpPr/>
          <p:nvPr>
            <p:custDataLst>
              <p:tags r:id="rId3"/>
            </p:custDataLst>
          </p:nvPr>
        </p:nvSpPr>
        <p:spPr>
          <a:xfrm>
            <a:off x="1079961" y="1631303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文本框 66"/>
          <p:cNvSpPr txBox="1"/>
          <p:nvPr>
            <p:custDataLst>
              <p:tags r:id="rId4"/>
            </p:custDataLst>
          </p:nvPr>
        </p:nvSpPr>
        <p:spPr>
          <a:xfrm>
            <a:off x="1470766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提高政务信息的到达率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2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339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矩形 69"/>
          <p:cNvSpPr/>
          <p:nvPr>
            <p:custDataLst>
              <p:tags r:id="rId6"/>
            </p:custDataLst>
          </p:nvPr>
        </p:nvSpPr>
        <p:spPr>
          <a:xfrm>
            <a:off x="6404769" y="1631303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文本框 70"/>
          <p:cNvSpPr txBox="1"/>
          <p:nvPr>
            <p:custDataLst>
              <p:tags r:id="rId7"/>
            </p:custDataLst>
          </p:nvPr>
        </p:nvSpPr>
        <p:spPr>
          <a:xfrm>
            <a:off x="6796232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增强政务信息的影响力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2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96874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30" name="文本框 74"/>
          <p:cNvSpPr txBox="1"/>
          <p:nvPr>
            <p:custDataLst>
              <p:tags r:id="rId9"/>
            </p:custDataLst>
          </p:nvPr>
        </p:nvSpPr>
        <p:spPr>
          <a:xfrm>
            <a:off x="1470766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促进政务信息的互动和参与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32" name="矩形 73"/>
          <p:cNvSpPr/>
          <p:nvPr>
            <p:custDataLst>
              <p:tags r:id="rId10"/>
            </p:custDataLst>
          </p:nvPr>
        </p:nvSpPr>
        <p:spPr>
          <a:xfrm>
            <a:off x="1079961" y="4246088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110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84"/>
          <p:cNvSpPr/>
          <p:nvPr>
            <p:custDataLst>
              <p:tags r:id="rId12"/>
            </p:custDataLst>
          </p:nvPr>
        </p:nvSpPr>
        <p:spPr>
          <a:xfrm>
            <a:off x="6465196" y="4246088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85"/>
          <p:cNvSpPr txBox="1"/>
          <p:nvPr>
            <p:custDataLst>
              <p:tags r:id="rId13"/>
            </p:custDataLst>
          </p:nvPr>
        </p:nvSpPr>
        <p:spPr>
          <a:xfrm>
            <a:off x="6856002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提升政务信息的公信力和权威性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74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短视频内容策划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内容定位</a:t>
            </a:r>
            <a:endParaRPr lang="zh-CN" altLang="en-US"/>
          </a:p>
        </p:txBody>
      </p:sp>
      <p:sp>
        <p:nvSpPr>
          <p:cNvPr id="104933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848" y="1500549"/>
            <a:ext cx="842566" cy="24516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673" y="4231782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任意多边形 18"/>
          <p:cNvSpPr/>
          <p:nvPr>
            <p:custDataLst>
              <p:tags r:id="rId4"/>
            </p:custDataLst>
          </p:nvPr>
        </p:nvSpPr>
        <p:spPr>
          <a:xfrm>
            <a:off x="6436826" y="2301996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任意多边形 19"/>
          <p:cNvSpPr/>
          <p:nvPr>
            <p:custDataLst>
              <p:tags r:id="rId5"/>
            </p:custDataLst>
          </p:nvPr>
        </p:nvSpPr>
        <p:spPr>
          <a:xfrm flipV="1">
            <a:off x="6311245" y="1672197"/>
            <a:ext cx="2451687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772" y="1501180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859" y="4231782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任意多边形 4"/>
          <p:cNvSpPr/>
          <p:nvPr>
            <p:custDataLst>
              <p:tags r:id="rId8"/>
            </p:custDataLst>
          </p:nvPr>
        </p:nvSpPr>
        <p:spPr>
          <a:xfrm>
            <a:off x="821012" y="2301996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672197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1012" y="300058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政务号短视频的目标受众：政府工作人员、公众、媒体等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6826" y="300058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内容形式：动画、图表、实景拍摄等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9566" y="1513801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022" y="4244403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任意多边形 11"/>
          <p:cNvSpPr/>
          <p:nvPr>
            <p:custDataLst>
              <p:tags r:id="rId14"/>
            </p:custDataLst>
          </p:nvPr>
        </p:nvSpPr>
        <p:spPr>
          <a:xfrm>
            <a:off x="3701176" y="2313987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任意多边形 12"/>
          <p:cNvSpPr/>
          <p:nvPr>
            <p:custDataLst>
              <p:tags r:id="rId15"/>
            </p:custDataLst>
          </p:nvPr>
        </p:nvSpPr>
        <p:spPr>
          <a:xfrm flipV="1">
            <a:off x="3575594" y="1685450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867" y="1538412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2323" y="4267752"/>
            <a:ext cx="800976" cy="220142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任意多边形 25"/>
          <p:cNvSpPr/>
          <p:nvPr>
            <p:custDataLst>
              <p:tags r:id="rId18"/>
            </p:custDataLst>
          </p:nvPr>
        </p:nvSpPr>
        <p:spPr>
          <a:xfrm>
            <a:off x="9171845" y="2338598"/>
            <a:ext cx="2201427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任意多边形 26"/>
          <p:cNvSpPr/>
          <p:nvPr>
            <p:custDataLst>
              <p:tags r:id="rId19"/>
            </p:custDataLst>
          </p:nvPr>
        </p:nvSpPr>
        <p:spPr>
          <a:xfrm flipV="1">
            <a:off x="9046895" y="1710061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476" y="3037183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内容风格：严谨、权威、亲民、生动等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176" y="301257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内容主题：政策解读、公共服务、民生热点等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主题选择</a:t>
            </a:r>
            <a:endParaRPr lang="zh-CN" altLang="en-US"/>
          </a:p>
        </p:txBody>
      </p:sp>
      <p:sp>
        <p:nvSpPr>
          <p:cNvPr id="1049404" name="矩形: 圆角"/>
          <p:cNvSpPr/>
          <p:nvPr>
            <p:custDataLst>
              <p:tags r:id="rId2"/>
            </p:custDataLst>
          </p:nvPr>
        </p:nvSpPr>
        <p:spPr>
          <a:xfrm>
            <a:off x="694800" y="1487944"/>
            <a:ext cx="5119246" cy="1208987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直角三角形"/>
          <p:cNvSpPr/>
          <p:nvPr>
            <p:custDataLst>
              <p:tags r:id="rId3"/>
            </p:custDataLst>
          </p:nvPr>
        </p:nvSpPr>
        <p:spPr>
          <a:xfrm>
            <a:off x="1665501" y="1373191"/>
            <a:ext cx="118511" cy="117260"/>
          </a:xfrm>
          <a:prstGeom prst="rt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矩形: 圆角"/>
          <p:cNvSpPr/>
          <p:nvPr>
            <p:custDataLst>
              <p:tags r:id="rId4"/>
            </p:custDataLst>
          </p:nvPr>
        </p:nvSpPr>
        <p:spPr>
          <a:xfrm>
            <a:off x="1029654" y="1365039"/>
            <a:ext cx="653853" cy="796376"/>
          </a:xfrm>
          <a:prstGeom prst="roundRect">
            <a:avLst>
              <a:gd name="adj" fmla="val 443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装饰3"/>
          <p:cNvSpPr/>
          <p:nvPr>
            <p:custDataLst>
              <p:tags r:id="rId5"/>
            </p:custDataLst>
          </p:nvPr>
        </p:nvSpPr>
        <p:spPr>
          <a:xfrm>
            <a:off x="5325698" y="2516963"/>
            <a:ext cx="501654" cy="188120"/>
          </a:xfrm>
          <a:custGeom>
            <a:gdLst>
              <a:gd name="connsiteX0" fmla="*/ 95251 w 507999"/>
              <a:gd name="connsiteY0" fmla="*/ 1 h 190502"/>
              <a:gd name="connsiteX1" fmla="*/ 412748 w 507999"/>
              <a:gd name="connsiteY1" fmla="*/ 2 h 190502"/>
              <a:gd name="connsiteX2" fmla="*/ 507999 w 507999"/>
              <a:gd name="connsiteY2" fmla="*/ 95252 h 190502"/>
              <a:gd name="connsiteX3" fmla="*/ 412751 w 507999"/>
              <a:gd name="connsiteY3" fmla="*/ 190502 h 190502"/>
              <a:gd name="connsiteX4" fmla="*/ 95250 w 507999"/>
              <a:gd name="connsiteY4" fmla="*/ 190502 h 190502"/>
              <a:gd name="connsiteX5" fmla="*/ 1 w 507999"/>
              <a:gd name="connsiteY5" fmla="*/ 95250 h 190502"/>
              <a:gd name="connsiteX6" fmla="*/ 95251 w 507999"/>
              <a:gd name="connsiteY6" fmla="*/ 1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999" h="190502">
                <a:moveTo>
                  <a:pt x="95251" y="1"/>
                </a:moveTo>
                <a:lnTo>
                  <a:pt x="412748" y="2"/>
                </a:lnTo>
                <a:cubicBezTo>
                  <a:pt x="465354" y="0"/>
                  <a:pt x="508002" y="42647"/>
                  <a:pt x="507999" y="95252"/>
                </a:cubicBezTo>
                <a:cubicBezTo>
                  <a:pt x="508001" y="147852"/>
                  <a:pt x="465356" y="190500"/>
                  <a:pt x="412751" y="190502"/>
                </a:cubicBezTo>
                <a:lnTo>
                  <a:pt x="95250" y="190502"/>
                </a:lnTo>
                <a:cubicBezTo>
                  <a:pt x="42651" y="190501"/>
                  <a:pt x="1" y="147856"/>
                  <a:pt x="1" y="95250"/>
                </a:cubicBezTo>
                <a:cubicBezTo>
                  <a:pt x="0" y="42646"/>
                  <a:pt x="42648" y="-1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装饰2"/>
          <p:cNvSpPr/>
          <p:nvPr>
            <p:custDataLst>
              <p:tags r:id="rId6"/>
            </p:custDataLst>
          </p:nvPr>
        </p:nvSpPr>
        <p:spPr>
          <a:xfrm>
            <a:off x="5639232" y="2203429"/>
            <a:ext cx="188120" cy="501654"/>
          </a:xfrm>
          <a:custGeom>
            <a:gdLst>
              <a:gd name="connsiteX0" fmla="*/ 95252 w 190502"/>
              <a:gd name="connsiteY0" fmla="*/ 1 h 508001"/>
              <a:gd name="connsiteX1" fmla="*/ 190500 w 190502"/>
              <a:gd name="connsiteY1" fmla="*/ 95251 h 508001"/>
              <a:gd name="connsiteX2" fmla="*/ 190502 w 190502"/>
              <a:gd name="connsiteY2" fmla="*/ 412753 h 508001"/>
              <a:gd name="connsiteX3" fmla="*/ 95252 w 190502"/>
              <a:gd name="connsiteY3" fmla="*/ 508001 h 508001"/>
              <a:gd name="connsiteX4" fmla="*/ 1 w 190502"/>
              <a:gd name="connsiteY4" fmla="*/ 412751 h 508001"/>
              <a:gd name="connsiteX5" fmla="*/ 3 w 190502"/>
              <a:gd name="connsiteY5" fmla="*/ 95251 h 508001"/>
              <a:gd name="connsiteX6" fmla="*/ 95252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2" y="1"/>
                </a:moveTo>
                <a:cubicBezTo>
                  <a:pt x="147856" y="1"/>
                  <a:pt x="190504" y="42645"/>
                  <a:pt x="190500" y="95251"/>
                </a:cubicBezTo>
                <a:lnTo>
                  <a:pt x="190502" y="412753"/>
                </a:lnTo>
                <a:cubicBezTo>
                  <a:pt x="190503" y="465354"/>
                  <a:pt x="147855" y="508000"/>
                  <a:pt x="95252" y="508001"/>
                </a:cubicBezTo>
                <a:cubicBezTo>
                  <a:pt x="42643" y="507998"/>
                  <a:pt x="-1" y="465355"/>
                  <a:pt x="1" y="412751"/>
                </a:cubicBezTo>
                <a:lnTo>
                  <a:pt x="3" y="95251"/>
                </a:lnTo>
                <a:cubicBezTo>
                  <a:pt x="2" y="42646"/>
                  <a:pt x="42646" y="-2"/>
                  <a:pt x="95252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装饰1"/>
          <p:cNvSpPr/>
          <p:nvPr>
            <p:custDataLst>
              <p:tags r:id="rId7"/>
            </p:custDataLst>
          </p:nvPr>
        </p:nvSpPr>
        <p:spPr>
          <a:xfrm>
            <a:off x="5280549" y="2166432"/>
            <a:ext cx="542414" cy="542414"/>
          </a:xfrm>
          <a:custGeom>
            <a:gdLst>
              <a:gd name="connsiteX0" fmla="*/ 95251 w 548992"/>
              <a:gd name="connsiteY0" fmla="*/ 1 h 548992"/>
              <a:gd name="connsiteX1" fmla="*/ 162602 w 548992"/>
              <a:gd name="connsiteY1" fmla="*/ 27900 h 548992"/>
              <a:gd name="connsiteX2" fmla="*/ 521094 w 548992"/>
              <a:gd name="connsiteY2" fmla="*/ 386391 h 548992"/>
              <a:gd name="connsiteX3" fmla="*/ 521093 w 548992"/>
              <a:gd name="connsiteY3" fmla="*/ 521094 h 548992"/>
              <a:gd name="connsiteX4" fmla="*/ 386390 w 548992"/>
              <a:gd name="connsiteY4" fmla="*/ 521095 h 548992"/>
              <a:gd name="connsiteX5" fmla="*/ 27900 w 548992"/>
              <a:gd name="connsiteY5" fmla="*/ 162604 h 548992"/>
              <a:gd name="connsiteX6" fmla="*/ 27899 w 548992"/>
              <a:gd name="connsiteY6" fmla="*/ 27900 h 548992"/>
              <a:gd name="connsiteX7" fmla="*/ 95251 w 548992"/>
              <a:gd name="connsiteY7" fmla="*/ 1 h 5489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2" h="548992">
                <a:moveTo>
                  <a:pt x="95251" y="1"/>
                </a:moveTo>
                <a:cubicBezTo>
                  <a:pt x="119628" y="2"/>
                  <a:pt x="144003" y="9301"/>
                  <a:pt x="162602" y="27900"/>
                </a:cubicBezTo>
                <a:lnTo>
                  <a:pt x="521094" y="386391"/>
                </a:lnTo>
                <a:cubicBezTo>
                  <a:pt x="558291" y="423587"/>
                  <a:pt x="558292" y="483897"/>
                  <a:pt x="521093" y="521094"/>
                </a:cubicBezTo>
                <a:cubicBezTo>
                  <a:pt x="483897" y="558291"/>
                  <a:pt x="423587" y="558292"/>
                  <a:pt x="386390" y="521095"/>
                </a:cubicBezTo>
                <a:lnTo>
                  <a:pt x="27900" y="162604"/>
                </a:lnTo>
                <a:cubicBezTo>
                  <a:pt x="-9298" y="125405"/>
                  <a:pt x="-9299" y="65096"/>
                  <a:pt x="27899" y="27900"/>
                </a:cubicBezTo>
                <a:cubicBezTo>
                  <a:pt x="46496" y="9301"/>
                  <a:pt x="70874" y="0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文本框 18"/>
          <p:cNvSpPr txBox="1"/>
          <p:nvPr>
            <p:custDataLst>
              <p:tags r:id="rId8"/>
            </p:custDataLst>
          </p:nvPr>
        </p:nvSpPr>
        <p:spPr>
          <a:xfrm>
            <a:off x="1088599" y="1637813"/>
            <a:ext cx="536143" cy="47176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01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418" name="文本框 22"/>
          <p:cNvSpPr txBox="1"/>
          <p:nvPr>
            <p:custDataLst>
              <p:tags r:id="rId9"/>
            </p:custDataLst>
          </p:nvPr>
        </p:nvSpPr>
        <p:spPr>
          <a:xfrm>
            <a:off x="1940784" y="1637813"/>
            <a:ext cx="3241315" cy="9945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政务主题：与政府工作、政策法规等相关的主题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20" name="矩形: 圆角"/>
          <p:cNvSpPr/>
          <p:nvPr>
            <p:custDataLst>
              <p:tags r:id="rId10"/>
            </p:custDataLst>
          </p:nvPr>
        </p:nvSpPr>
        <p:spPr>
          <a:xfrm>
            <a:off x="6377291" y="3219906"/>
            <a:ext cx="5119246" cy="1208711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直角三角形"/>
          <p:cNvSpPr/>
          <p:nvPr>
            <p:custDataLst>
              <p:tags r:id="rId11"/>
            </p:custDataLst>
          </p:nvPr>
        </p:nvSpPr>
        <p:spPr>
          <a:xfrm>
            <a:off x="10365444" y="3103272"/>
            <a:ext cx="118512" cy="117262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矩形: 圆角"/>
          <p:cNvSpPr/>
          <p:nvPr>
            <p:custDataLst>
              <p:tags r:id="rId12"/>
            </p:custDataLst>
          </p:nvPr>
        </p:nvSpPr>
        <p:spPr>
          <a:xfrm>
            <a:off x="10465775" y="3095120"/>
            <a:ext cx="653854" cy="796376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装饰12"/>
          <p:cNvSpPr/>
          <p:nvPr>
            <p:custDataLst>
              <p:tags r:id="rId13"/>
            </p:custDataLst>
          </p:nvPr>
        </p:nvSpPr>
        <p:spPr>
          <a:xfrm>
            <a:off x="6374783" y="3206111"/>
            <a:ext cx="188120" cy="501654"/>
          </a:xfrm>
          <a:custGeom>
            <a:gdLst>
              <a:gd name="connsiteX0" fmla="*/ 95251 w 190501"/>
              <a:gd name="connsiteY0" fmla="*/ 1 h 508000"/>
              <a:gd name="connsiteX1" fmla="*/ 190501 w 190501"/>
              <a:gd name="connsiteY1" fmla="*/ 95254 h 508000"/>
              <a:gd name="connsiteX2" fmla="*/ 190499 w 190501"/>
              <a:gd name="connsiteY2" fmla="*/ 412751 h 508000"/>
              <a:gd name="connsiteX3" fmla="*/ 95253 w 190501"/>
              <a:gd name="connsiteY3" fmla="*/ 508000 h 508000"/>
              <a:gd name="connsiteX4" fmla="*/ 0 w 190501"/>
              <a:gd name="connsiteY4" fmla="*/ 412750 h 508000"/>
              <a:gd name="connsiteX5" fmla="*/ 2 w 190501"/>
              <a:gd name="connsiteY5" fmla="*/ 95245 h 508000"/>
              <a:gd name="connsiteX6" fmla="*/ 95251 w 190501"/>
              <a:gd name="connsiteY6" fmla="*/ 1 h 50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1" h="508000">
                <a:moveTo>
                  <a:pt x="95251" y="1"/>
                </a:moveTo>
                <a:cubicBezTo>
                  <a:pt x="147857" y="-2"/>
                  <a:pt x="190506" y="42645"/>
                  <a:pt x="190501" y="95254"/>
                </a:cubicBezTo>
                <a:lnTo>
                  <a:pt x="190499" y="412751"/>
                </a:lnTo>
                <a:cubicBezTo>
                  <a:pt x="190508" y="465352"/>
                  <a:pt x="147855" y="507997"/>
                  <a:pt x="95253" y="508000"/>
                </a:cubicBezTo>
                <a:cubicBezTo>
                  <a:pt x="42646" y="508001"/>
                  <a:pt x="4" y="465352"/>
                  <a:pt x="0" y="412750"/>
                </a:cubicBezTo>
                <a:lnTo>
                  <a:pt x="2" y="95245"/>
                </a:lnTo>
                <a:cubicBezTo>
                  <a:pt x="-1" y="42641"/>
                  <a:pt x="42653" y="-5"/>
                  <a:pt x="95251" y="1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装饰11"/>
          <p:cNvSpPr/>
          <p:nvPr>
            <p:custDataLst>
              <p:tags r:id="rId14"/>
            </p:custDataLst>
          </p:nvPr>
        </p:nvSpPr>
        <p:spPr>
          <a:xfrm>
            <a:off x="6374783" y="3206111"/>
            <a:ext cx="501654" cy="188120"/>
          </a:xfrm>
          <a:custGeom>
            <a:gdLst>
              <a:gd name="connsiteX0" fmla="*/ 412751 w 508001"/>
              <a:gd name="connsiteY0" fmla="*/ 1 h 190500"/>
              <a:gd name="connsiteX1" fmla="*/ 508001 w 508001"/>
              <a:gd name="connsiteY1" fmla="*/ 95250 h 190500"/>
              <a:gd name="connsiteX2" fmla="*/ 412750 w 508001"/>
              <a:gd name="connsiteY2" fmla="*/ 190497 h 190500"/>
              <a:gd name="connsiteX3" fmla="*/ 95249 w 508001"/>
              <a:gd name="connsiteY3" fmla="*/ 190500 h 190500"/>
              <a:gd name="connsiteX4" fmla="*/ 0 w 508001"/>
              <a:gd name="connsiteY4" fmla="*/ 95247 h 190500"/>
              <a:gd name="connsiteX5" fmla="*/ 95246 w 508001"/>
              <a:gd name="connsiteY5" fmla="*/ 2 h 190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8000" h="190500">
                <a:moveTo>
                  <a:pt x="412751" y="1"/>
                </a:moveTo>
                <a:cubicBezTo>
                  <a:pt x="465355" y="-5"/>
                  <a:pt x="508002" y="42644"/>
                  <a:pt x="508001" y="95250"/>
                </a:cubicBezTo>
                <a:cubicBezTo>
                  <a:pt x="508003" y="147854"/>
                  <a:pt x="465357" y="190496"/>
                  <a:pt x="412750" y="190497"/>
                </a:cubicBezTo>
                <a:lnTo>
                  <a:pt x="95249" y="190500"/>
                </a:lnTo>
                <a:cubicBezTo>
                  <a:pt x="42645" y="190501"/>
                  <a:pt x="4" y="147857"/>
                  <a:pt x="0" y="95247"/>
                </a:cubicBezTo>
                <a:cubicBezTo>
                  <a:pt x="3" y="42643"/>
                  <a:pt x="42649" y="-4"/>
                  <a:pt x="95246" y="2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装饰10"/>
          <p:cNvSpPr/>
          <p:nvPr>
            <p:custDataLst>
              <p:tags r:id="rId15"/>
            </p:custDataLst>
          </p:nvPr>
        </p:nvSpPr>
        <p:spPr>
          <a:xfrm>
            <a:off x="6371020" y="3210500"/>
            <a:ext cx="542414" cy="542414"/>
          </a:xfrm>
          <a:custGeom>
            <a:gdLst>
              <a:gd name="connsiteX0" fmla="*/ 95253 w 548986"/>
              <a:gd name="connsiteY0" fmla="*/ 0 h 548988"/>
              <a:gd name="connsiteX1" fmla="*/ 162603 w 548986"/>
              <a:gd name="connsiteY1" fmla="*/ 27900 h 548988"/>
              <a:gd name="connsiteX2" fmla="*/ 521093 w 548986"/>
              <a:gd name="connsiteY2" fmla="*/ 386386 h 548988"/>
              <a:gd name="connsiteX3" fmla="*/ 548986 w 548986"/>
              <a:gd name="connsiteY3" fmla="*/ 453739 h 548988"/>
              <a:gd name="connsiteX4" fmla="*/ 521092 w 548986"/>
              <a:gd name="connsiteY4" fmla="*/ 521091 h 548988"/>
              <a:gd name="connsiteX5" fmla="*/ 386391 w 548986"/>
              <a:gd name="connsiteY5" fmla="*/ 521091 h 548988"/>
              <a:gd name="connsiteX6" fmla="*/ 27903 w 548986"/>
              <a:gd name="connsiteY6" fmla="*/ 162597 h 548988"/>
              <a:gd name="connsiteX7" fmla="*/ 27901 w 548986"/>
              <a:gd name="connsiteY7" fmla="*/ 27902 h 548988"/>
              <a:gd name="connsiteX8" fmla="*/ 95253 w 548986"/>
              <a:gd name="connsiteY8" fmla="*/ 0 h 5489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8986" h="548988">
                <a:moveTo>
                  <a:pt x="95253" y="0"/>
                </a:moveTo>
                <a:cubicBezTo>
                  <a:pt x="119627" y="0"/>
                  <a:pt x="144003" y="9298"/>
                  <a:pt x="162603" y="27900"/>
                </a:cubicBezTo>
                <a:lnTo>
                  <a:pt x="521093" y="386386"/>
                </a:lnTo>
                <a:cubicBezTo>
                  <a:pt x="539692" y="404984"/>
                  <a:pt x="548996" y="429365"/>
                  <a:pt x="548986" y="453739"/>
                </a:cubicBezTo>
                <a:cubicBezTo>
                  <a:pt x="548988" y="478117"/>
                  <a:pt x="539693" y="502491"/>
                  <a:pt x="521092" y="521091"/>
                </a:cubicBezTo>
                <a:cubicBezTo>
                  <a:pt x="483897" y="558294"/>
                  <a:pt x="423588" y="558282"/>
                  <a:pt x="386391" y="521091"/>
                </a:cubicBezTo>
                <a:lnTo>
                  <a:pt x="27903" y="162597"/>
                </a:lnTo>
                <a:cubicBezTo>
                  <a:pt x="-9300" y="125409"/>
                  <a:pt x="-9301" y="65098"/>
                  <a:pt x="27901" y="27902"/>
                </a:cubicBezTo>
                <a:cubicBezTo>
                  <a:pt x="46499" y="9299"/>
                  <a:pt x="70876" y="0"/>
                  <a:pt x="95253" y="0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文本框 12"/>
          <p:cNvSpPr txBox="1"/>
          <p:nvPr>
            <p:custDataLst>
              <p:tags r:id="rId16"/>
            </p:custDataLst>
          </p:nvPr>
        </p:nvSpPr>
        <p:spPr>
          <a:xfrm>
            <a:off x="10524719" y="3370403"/>
            <a:ext cx="536143" cy="47176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04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434" name="矩形: 圆角"/>
          <p:cNvSpPr/>
          <p:nvPr>
            <p:custDataLst>
              <p:tags r:id="rId17"/>
            </p:custDataLst>
          </p:nvPr>
        </p:nvSpPr>
        <p:spPr>
          <a:xfrm>
            <a:off x="6377291" y="1511146"/>
            <a:ext cx="5119246" cy="1208987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直角三角形"/>
          <p:cNvSpPr/>
          <p:nvPr>
            <p:custDataLst>
              <p:tags r:id="rId18"/>
            </p:custDataLst>
          </p:nvPr>
        </p:nvSpPr>
        <p:spPr>
          <a:xfrm>
            <a:off x="10366071" y="1396392"/>
            <a:ext cx="118512" cy="117262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矩形: 圆角"/>
          <p:cNvSpPr/>
          <p:nvPr>
            <p:custDataLst>
              <p:tags r:id="rId19"/>
            </p:custDataLst>
          </p:nvPr>
        </p:nvSpPr>
        <p:spPr>
          <a:xfrm>
            <a:off x="10466402" y="1388240"/>
            <a:ext cx="653854" cy="796376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装饰6"/>
          <p:cNvSpPr/>
          <p:nvPr>
            <p:custDataLst>
              <p:tags r:id="rId20"/>
            </p:custDataLst>
          </p:nvPr>
        </p:nvSpPr>
        <p:spPr>
          <a:xfrm>
            <a:off x="6371020" y="2538283"/>
            <a:ext cx="501654" cy="188120"/>
          </a:xfrm>
          <a:custGeom>
            <a:gdLst>
              <a:gd name="connsiteX0" fmla="*/ 95256 w 508002"/>
              <a:gd name="connsiteY0" fmla="*/ 1 h 190501"/>
              <a:gd name="connsiteX1" fmla="*/ 412752 w 508002"/>
              <a:gd name="connsiteY1" fmla="*/ 1 h 190501"/>
              <a:gd name="connsiteX2" fmla="*/ 508002 w 508002"/>
              <a:gd name="connsiteY2" fmla="*/ 95249 h 190501"/>
              <a:gd name="connsiteX3" fmla="*/ 412751 w 508002"/>
              <a:gd name="connsiteY3" fmla="*/ 190501 h 190501"/>
              <a:gd name="connsiteX4" fmla="*/ 95248 w 508002"/>
              <a:gd name="connsiteY4" fmla="*/ 190500 h 190501"/>
              <a:gd name="connsiteX5" fmla="*/ 1 w 508002"/>
              <a:gd name="connsiteY5" fmla="*/ 95251 h 190501"/>
              <a:gd name="connsiteX6" fmla="*/ 95256 w 508002"/>
              <a:gd name="connsiteY6" fmla="*/ 1 h 1905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8002" h="190501">
                <a:moveTo>
                  <a:pt x="95256" y="1"/>
                </a:moveTo>
                <a:lnTo>
                  <a:pt x="412752" y="1"/>
                </a:lnTo>
                <a:cubicBezTo>
                  <a:pt x="465351" y="-6"/>
                  <a:pt x="508001" y="42646"/>
                  <a:pt x="508002" y="95249"/>
                </a:cubicBezTo>
                <a:cubicBezTo>
                  <a:pt x="508002" y="147854"/>
                  <a:pt x="465351" y="190499"/>
                  <a:pt x="412751" y="190501"/>
                </a:cubicBezTo>
                <a:lnTo>
                  <a:pt x="95248" y="190500"/>
                </a:lnTo>
                <a:cubicBezTo>
                  <a:pt x="42644" y="190503"/>
                  <a:pt x="0" y="147849"/>
                  <a:pt x="1" y="95251"/>
                </a:cubicBezTo>
                <a:cubicBezTo>
                  <a:pt x="1" y="42645"/>
                  <a:pt x="42647" y="-3"/>
                  <a:pt x="95256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装饰5"/>
          <p:cNvSpPr/>
          <p:nvPr>
            <p:custDataLst>
              <p:tags r:id="rId21"/>
            </p:custDataLst>
          </p:nvPr>
        </p:nvSpPr>
        <p:spPr>
          <a:xfrm>
            <a:off x="6371020" y="2224749"/>
            <a:ext cx="188120" cy="501654"/>
          </a:xfrm>
          <a:custGeom>
            <a:gdLst>
              <a:gd name="connsiteX0" fmla="*/ 95250 w 190502"/>
              <a:gd name="connsiteY0" fmla="*/ 1 h 508001"/>
              <a:gd name="connsiteX1" fmla="*/ 190500 w 190502"/>
              <a:gd name="connsiteY1" fmla="*/ 95252 h 508001"/>
              <a:gd name="connsiteX2" fmla="*/ 190502 w 190502"/>
              <a:gd name="connsiteY2" fmla="*/ 412753 h 508001"/>
              <a:gd name="connsiteX3" fmla="*/ 95251 w 190502"/>
              <a:gd name="connsiteY3" fmla="*/ 508001 h 508001"/>
              <a:gd name="connsiteX4" fmla="*/ 1 w 190502"/>
              <a:gd name="connsiteY4" fmla="*/ 412754 h 508001"/>
              <a:gd name="connsiteX5" fmla="*/ 2 w 190502"/>
              <a:gd name="connsiteY5" fmla="*/ 95251 h 508001"/>
              <a:gd name="connsiteX6" fmla="*/ 95250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0" y="1"/>
                </a:moveTo>
                <a:cubicBezTo>
                  <a:pt x="147854" y="-2"/>
                  <a:pt x="190499" y="42646"/>
                  <a:pt x="190500" y="95252"/>
                </a:cubicBezTo>
                <a:lnTo>
                  <a:pt x="190502" y="412753"/>
                </a:lnTo>
                <a:cubicBezTo>
                  <a:pt x="190504" y="465355"/>
                  <a:pt x="147858" y="508000"/>
                  <a:pt x="95251" y="508001"/>
                </a:cubicBezTo>
                <a:cubicBezTo>
                  <a:pt x="42645" y="508000"/>
                  <a:pt x="-1" y="465355"/>
                  <a:pt x="1" y="412754"/>
                </a:cubicBezTo>
                <a:lnTo>
                  <a:pt x="2" y="95251"/>
                </a:lnTo>
                <a:cubicBezTo>
                  <a:pt x="-2" y="42646"/>
                  <a:pt x="42646" y="0"/>
                  <a:pt x="9525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装饰4"/>
          <p:cNvSpPr/>
          <p:nvPr>
            <p:custDataLst>
              <p:tags r:id="rId22"/>
            </p:custDataLst>
          </p:nvPr>
        </p:nvSpPr>
        <p:spPr>
          <a:xfrm>
            <a:off x="6375410" y="2187752"/>
            <a:ext cx="542414" cy="542414"/>
          </a:xfrm>
          <a:custGeom>
            <a:gdLst>
              <a:gd name="connsiteX0" fmla="*/ 453740 w 548990"/>
              <a:gd name="connsiteY0" fmla="*/ 1 h 548986"/>
              <a:gd name="connsiteX1" fmla="*/ 521093 w 548990"/>
              <a:gd name="connsiteY1" fmla="*/ 27894 h 548986"/>
              <a:gd name="connsiteX2" fmla="*/ 521092 w 548990"/>
              <a:gd name="connsiteY2" fmla="*/ 162597 h 548986"/>
              <a:gd name="connsiteX3" fmla="*/ 162600 w 548990"/>
              <a:gd name="connsiteY3" fmla="*/ 521084 h 548986"/>
              <a:gd name="connsiteX4" fmla="*/ 27902 w 548990"/>
              <a:gd name="connsiteY4" fmla="*/ 521086 h 548986"/>
              <a:gd name="connsiteX5" fmla="*/ 27902 w 548990"/>
              <a:gd name="connsiteY5" fmla="*/ 386383 h 548986"/>
              <a:gd name="connsiteX6" fmla="*/ 386388 w 548990"/>
              <a:gd name="connsiteY6" fmla="*/ 27893 h 548986"/>
              <a:gd name="connsiteX7" fmla="*/ 453740 w 548990"/>
              <a:gd name="connsiteY7" fmla="*/ 1 h 548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0" h="548986">
                <a:moveTo>
                  <a:pt x="453740" y="1"/>
                </a:moveTo>
                <a:cubicBezTo>
                  <a:pt x="478118" y="-1"/>
                  <a:pt x="502492" y="9294"/>
                  <a:pt x="521093" y="27894"/>
                </a:cubicBezTo>
                <a:cubicBezTo>
                  <a:pt x="558295" y="65092"/>
                  <a:pt x="558285" y="125399"/>
                  <a:pt x="521092" y="162597"/>
                </a:cubicBezTo>
                <a:lnTo>
                  <a:pt x="162600" y="521084"/>
                </a:lnTo>
                <a:cubicBezTo>
                  <a:pt x="125409" y="558287"/>
                  <a:pt x="65100" y="558287"/>
                  <a:pt x="27902" y="521086"/>
                </a:cubicBezTo>
                <a:cubicBezTo>
                  <a:pt x="-9301" y="483887"/>
                  <a:pt x="-9298" y="423582"/>
                  <a:pt x="27902" y="386383"/>
                </a:cubicBezTo>
                <a:lnTo>
                  <a:pt x="386388" y="27893"/>
                </a:lnTo>
                <a:cubicBezTo>
                  <a:pt x="404986" y="9294"/>
                  <a:pt x="429367" y="-9"/>
                  <a:pt x="45374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文本框 12"/>
          <p:cNvSpPr txBox="1"/>
          <p:nvPr>
            <p:custDataLst>
              <p:tags r:id="rId23"/>
            </p:custDataLst>
          </p:nvPr>
        </p:nvSpPr>
        <p:spPr>
          <a:xfrm>
            <a:off x="10525346" y="1666032"/>
            <a:ext cx="536143" cy="47176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02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448" name="矩形: 圆角"/>
          <p:cNvSpPr/>
          <p:nvPr>
            <p:custDataLst>
              <p:tags r:id="rId24"/>
            </p:custDataLst>
          </p:nvPr>
        </p:nvSpPr>
        <p:spPr>
          <a:xfrm>
            <a:off x="694800" y="3219279"/>
            <a:ext cx="5119246" cy="1208711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直角三角形"/>
          <p:cNvSpPr/>
          <p:nvPr>
            <p:custDataLst>
              <p:tags r:id="rId25"/>
            </p:custDataLst>
          </p:nvPr>
        </p:nvSpPr>
        <p:spPr>
          <a:xfrm>
            <a:off x="1665501" y="3103272"/>
            <a:ext cx="118511" cy="117260"/>
          </a:xfrm>
          <a:prstGeom prst="rtTriangle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矩形: 圆角"/>
          <p:cNvSpPr/>
          <p:nvPr>
            <p:custDataLst>
              <p:tags r:id="rId26"/>
            </p:custDataLst>
          </p:nvPr>
        </p:nvSpPr>
        <p:spPr>
          <a:xfrm>
            <a:off x="1029654" y="3095120"/>
            <a:ext cx="653853" cy="796376"/>
          </a:xfrm>
          <a:prstGeom prst="roundRect">
            <a:avLst>
              <a:gd name="adj" fmla="val 4439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文本框 9"/>
          <p:cNvSpPr txBox="1"/>
          <p:nvPr>
            <p:custDataLst>
              <p:tags r:id="rId27"/>
            </p:custDataLst>
          </p:nvPr>
        </p:nvSpPr>
        <p:spPr>
          <a:xfrm>
            <a:off x="1088599" y="3367894"/>
            <a:ext cx="536143" cy="47176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03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456" name="装饰9"/>
          <p:cNvSpPr/>
          <p:nvPr>
            <p:custDataLst>
              <p:tags r:id="rId28"/>
            </p:custDataLst>
          </p:nvPr>
        </p:nvSpPr>
        <p:spPr>
          <a:xfrm>
            <a:off x="5634215" y="3206111"/>
            <a:ext cx="188120" cy="501654"/>
          </a:xfrm>
          <a:custGeom>
            <a:gdLst>
              <a:gd name="connsiteX0" fmla="*/ 95253 w 190504"/>
              <a:gd name="connsiteY0" fmla="*/ 1 h 508001"/>
              <a:gd name="connsiteX1" fmla="*/ 190504 w 190504"/>
              <a:gd name="connsiteY1" fmla="*/ 95248 h 508001"/>
              <a:gd name="connsiteX2" fmla="*/ 190502 w 190504"/>
              <a:gd name="connsiteY2" fmla="*/ 412751 h 508001"/>
              <a:gd name="connsiteX3" fmla="*/ 95250 w 190504"/>
              <a:gd name="connsiteY3" fmla="*/ 508001 h 508001"/>
              <a:gd name="connsiteX4" fmla="*/ 1 w 190504"/>
              <a:gd name="connsiteY4" fmla="*/ 412753 h 508001"/>
              <a:gd name="connsiteX5" fmla="*/ 4 w 190504"/>
              <a:gd name="connsiteY5" fmla="*/ 95256 h 508001"/>
              <a:gd name="connsiteX6" fmla="*/ 95253 w 190504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4" h="508000">
                <a:moveTo>
                  <a:pt x="95253" y="1"/>
                </a:moveTo>
                <a:cubicBezTo>
                  <a:pt x="147852" y="-1"/>
                  <a:pt x="190502" y="42646"/>
                  <a:pt x="190504" y="95248"/>
                </a:cubicBezTo>
                <a:lnTo>
                  <a:pt x="190502" y="412751"/>
                </a:lnTo>
                <a:cubicBezTo>
                  <a:pt x="190502" y="465351"/>
                  <a:pt x="147855" y="508000"/>
                  <a:pt x="95250" y="508001"/>
                </a:cubicBezTo>
                <a:cubicBezTo>
                  <a:pt x="42647" y="508002"/>
                  <a:pt x="-1" y="465354"/>
                  <a:pt x="1" y="412753"/>
                </a:cubicBezTo>
                <a:lnTo>
                  <a:pt x="4" y="95256"/>
                </a:lnTo>
                <a:cubicBezTo>
                  <a:pt x="2" y="42649"/>
                  <a:pt x="42646" y="-1"/>
                  <a:pt x="95253" y="1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装饰8"/>
          <p:cNvSpPr/>
          <p:nvPr>
            <p:custDataLst>
              <p:tags r:id="rId29"/>
            </p:custDataLst>
          </p:nvPr>
        </p:nvSpPr>
        <p:spPr>
          <a:xfrm>
            <a:off x="5283684" y="3210500"/>
            <a:ext cx="542414" cy="542414"/>
          </a:xfrm>
          <a:custGeom>
            <a:gdLst>
              <a:gd name="connsiteX0" fmla="*/ 453742 w 548992"/>
              <a:gd name="connsiteY0" fmla="*/ 0 h 548991"/>
              <a:gd name="connsiteX1" fmla="*/ 521094 w 548992"/>
              <a:gd name="connsiteY1" fmla="*/ 27899 h 548991"/>
              <a:gd name="connsiteX2" fmla="*/ 521096 w 548992"/>
              <a:gd name="connsiteY2" fmla="*/ 162601 h 548991"/>
              <a:gd name="connsiteX3" fmla="*/ 162604 w 548992"/>
              <a:gd name="connsiteY3" fmla="*/ 521093 h 548991"/>
              <a:gd name="connsiteX4" fmla="*/ 27901 w 548992"/>
              <a:gd name="connsiteY4" fmla="*/ 521091 h 548991"/>
              <a:gd name="connsiteX5" fmla="*/ 1 w 548992"/>
              <a:gd name="connsiteY5" fmla="*/ 453741 h 548991"/>
              <a:gd name="connsiteX6" fmla="*/ 27902 w 548992"/>
              <a:gd name="connsiteY6" fmla="*/ 386390 h 548991"/>
              <a:gd name="connsiteX7" fmla="*/ 386390 w 548992"/>
              <a:gd name="connsiteY7" fmla="*/ 27899 h 548991"/>
              <a:gd name="connsiteX8" fmla="*/ 453742 w 548992"/>
              <a:gd name="connsiteY8" fmla="*/ 0 h 548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8992" h="548991">
                <a:moveTo>
                  <a:pt x="453742" y="0"/>
                </a:moveTo>
                <a:cubicBezTo>
                  <a:pt x="478119" y="0"/>
                  <a:pt x="502498" y="9300"/>
                  <a:pt x="521094" y="27899"/>
                </a:cubicBezTo>
                <a:cubicBezTo>
                  <a:pt x="558291" y="65095"/>
                  <a:pt x="558292" y="125404"/>
                  <a:pt x="521096" y="162601"/>
                </a:cubicBezTo>
                <a:lnTo>
                  <a:pt x="162604" y="521093"/>
                </a:lnTo>
                <a:cubicBezTo>
                  <a:pt x="125406" y="558289"/>
                  <a:pt x="65096" y="558293"/>
                  <a:pt x="27901" y="521091"/>
                </a:cubicBezTo>
                <a:cubicBezTo>
                  <a:pt x="9302" y="502497"/>
                  <a:pt x="0" y="478118"/>
                  <a:pt x="1" y="453741"/>
                </a:cubicBezTo>
                <a:cubicBezTo>
                  <a:pt x="3" y="429365"/>
                  <a:pt x="9302" y="404990"/>
                  <a:pt x="27902" y="386390"/>
                </a:cubicBezTo>
                <a:lnTo>
                  <a:pt x="386390" y="27899"/>
                </a:lnTo>
                <a:cubicBezTo>
                  <a:pt x="404991" y="9299"/>
                  <a:pt x="429368" y="1"/>
                  <a:pt x="453742" y="0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装饰7"/>
          <p:cNvSpPr/>
          <p:nvPr>
            <p:custDataLst>
              <p:tags r:id="rId30"/>
            </p:custDataLst>
          </p:nvPr>
        </p:nvSpPr>
        <p:spPr>
          <a:xfrm>
            <a:off x="5320681" y="3206111"/>
            <a:ext cx="501654" cy="188120"/>
          </a:xfrm>
          <a:custGeom>
            <a:gdLst>
              <a:gd name="connsiteX0" fmla="*/ 412756 w 508001"/>
              <a:gd name="connsiteY0" fmla="*/ 1 h 190502"/>
              <a:gd name="connsiteX1" fmla="*/ 508001 w 508001"/>
              <a:gd name="connsiteY1" fmla="*/ 95251 h 190502"/>
              <a:gd name="connsiteX2" fmla="*/ 412751 w 508001"/>
              <a:gd name="connsiteY2" fmla="*/ 190502 h 190502"/>
              <a:gd name="connsiteX3" fmla="*/ 95253 w 508001"/>
              <a:gd name="connsiteY3" fmla="*/ 190499 h 190502"/>
              <a:gd name="connsiteX4" fmla="*/ 1 w 508001"/>
              <a:gd name="connsiteY4" fmla="*/ 95250 h 190502"/>
              <a:gd name="connsiteX5" fmla="*/ 95253 w 508001"/>
              <a:gd name="connsiteY5" fmla="*/ 3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8000" h="190502">
                <a:moveTo>
                  <a:pt x="412756" y="1"/>
                </a:moveTo>
                <a:cubicBezTo>
                  <a:pt x="465355" y="-1"/>
                  <a:pt x="507999" y="42648"/>
                  <a:pt x="508001" y="95251"/>
                </a:cubicBezTo>
                <a:cubicBezTo>
                  <a:pt x="508000" y="147860"/>
                  <a:pt x="465354" y="190504"/>
                  <a:pt x="412751" y="190502"/>
                </a:cubicBezTo>
                <a:lnTo>
                  <a:pt x="95253" y="190499"/>
                </a:lnTo>
                <a:cubicBezTo>
                  <a:pt x="42645" y="190500"/>
                  <a:pt x="-1" y="147855"/>
                  <a:pt x="1" y="95250"/>
                </a:cubicBezTo>
                <a:cubicBezTo>
                  <a:pt x="5" y="42648"/>
                  <a:pt x="42647" y="-2"/>
                  <a:pt x="95253" y="3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文本框 42"/>
          <p:cNvSpPr txBox="1"/>
          <p:nvPr>
            <p:custDataLst>
              <p:tags r:id="rId31"/>
            </p:custDataLst>
          </p:nvPr>
        </p:nvSpPr>
        <p:spPr>
          <a:xfrm>
            <a:off x="7070828" y="1637813"/>
            <a:ext cx="3241315" cy="9945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民生主题：与民众生活、社会热点等相关的主题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64" name="文本框 43"/>
          <p:cNvSpPr txBox="1"/>
          <p:nvPr>
            <p:custDataLst>
              <p:tags r:id="rId32"/>
            </p:custDataLst>
          </p:nvPr>
        </p:nvSpPr>
        <p:spPr>
          <a:xfrm>
            <a:off x="1938903" y="3325881"/>
            <a:ext cx="3241315" cy="9945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教育主题：与教育政策、学习方法等相关的主题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66" name="文本框 44"/>
          <p:cNvSpPr txBox="1"/>
          <p:nvPr>
            <p:custDataLst>
              <p:tags r:id="rId33"/>
            </p:custDataLst>
          </p:nvPr>
        </p:nvSpPr>
        <p:spPr>
          <a:xfrm>
            <a:off x="7068947" y="3325881"/>
            <a:ext cx="3241315" cy="9945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文化主题：与地方文化、历史传承等相关的主题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68" name="矩形: 圆角"/>
          <p:cNvSpPr/>
          <p:nvPr>
            <p:custDataLst>
              <p:tags r:id="rId34"/>
            </p:custDataLst>
          </p:nvPr>
        </p:nvSpPr>
        <p:spPr>
          <a:xfrm>
            <a:off x="694800" y="4833979"/>
            <a:ext cx="5119246" cy="1208987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直角三角形"/>
          <p:cNvSpPr/>
          <p:nvPr>
            <p:custDataLst>
              <p:tags r:id="rId35"/>
            </p:custDataLst>
          </p:nvPr>
        </p:nvSpPr>
        <p:spPr>
          <a:xfrm>
            <a:off x="1665501" y="4719226"/>
            <a:ext cx="118511" cy="117260"/>
          </a:xfrm>
          <a:prstGeom prst="rt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矩形: 圆角"/>
          <p:cNvSpPr/>
          <p:nvPr>
            <p:custDataLst>
              <p:tags r:id="rId36"/>
            </p:custDataLst>
          </p:nvPr>
        </p:nvSpPr>
        <p:spPr>
          <a:xfrm>
            <a:off x="1029654" y="4711074"/>
            <a:ext cx="653853" cy="796376"/>
          </a:xfrm>
          <a:prstGeom prst="roundRect">
            <a:avLst>
              <a:gd name="adj" fmla="val 443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装饰3"/>
          <p:cNvSpPr/>
          <p:nvPr>
            <p:custDataLst>
              <p:tags r:id="rId37"/>
            </p:custDataLst>
          </p:nvPr>
        </p:nvSpPr>
        <p:spPr>
          <a:xfrm>
            <a:off x="5325698" y="5862998"/>
            <a:ext cx="501654" cy="188120"/>
          </a:xfrm>
          <a:custGeom>
            <a:gdLst>
              <a:gd name="connsiteX0" fmla="*/ 95251 w 507999"/>
              <a:gd name="connsiteY0" fmla="*/ 1 h 190502"/>
              <a:gd name="connsiteX1" fmla="*/ 412748 w 507999"/>
              <a:gd name="connsiteY1" fmla="*/ 2 h 190502"/>
              <a:gd name="connsiteX2" fmla="*/ 507999 w 507999"/>
              <a:gd name="connsiteY2" fmla="*/ 95252 h 190502"/>
              <a:gd name="connsiteX3" fmla="*/ 412751 w 507999"/>
              <a:gd name="connsiteY3" fmla="*/ 190502 h 190502"/>
              <a:gd name="connsiteX4" fmla="*/ 95250 w 507999"/>
              <a:gd name="connsiteY4" fmla="*/ 190502 h 190502"/>
              <a:gd name="connsiteX5" fmla="*/ 1 w 507999"/>
              <a:gd name="connsiteY5" fmla="*/ 95250 h 190502"/>
              <a:gd name="connsiteX6" fmla="*/ 95251 w 507999"/>
              <a:gd name="connsiteY6" fmla="*/ 1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999" h="190502">
                <a:moveTo>
                  <a:pt x="95251" y="1"/>
                </a:moveTo>
                <a:lnTo>
                  <a:pt x="412748" y="2"/>
                </a:lnTo>
                <a:cubicBezTo>
                  <a:pt x="465354" y="0"/>
                  <a:pt x="508002" y="42647"/>
                  <a:pt x="507999" y="95252"/>
                </a:cubicBezTo>
                <a:cubicBezTo>
                  <a:pt x="508001" y="147852"/>
                  <a:pt x="465356" y="190500"/>
                  <a:pt x="412751" y="190502"/>
                </a:cubicBezTo>
                <a:lnTo>
                  <a:pt x="95250" y="190502"/>
                </a:lnTo>
                <a:cubicBezTo>
                  <a:pt x="42651" y="190501"/>
                  <a:pt x="1" y="147856"/>
                  <a:pt x="1" y="95250"/>
                </a:cubicBezTo>
                <a:cubicBezTo>
                  <a:pt x="0" y="42646"/>
                  <a:pt x="42648" y="-1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装饰2"/>
          <p:cNvSpPr/>
          <p:nvPr>
            <p:custDataLst>
              <p:tags r:id="rId38"/>
            </p:custDataLst>
          </p:nvPr>
        </p:nvSpPr>
        <p:spPr>
          <a:xfrm>
            <a:off x="5639232" y="5549464"/>
            <a:ext cx="188120" cy="501654"/>
          </a:xfrm>
          <a:custGeom>
            <a:gdLst>
              <a:gd name="connsiteX0" fmla="*/ 95252 w 190502"/>
              <a:gd name="connsiteY0" fmla="*/ 1 h 508001"/>
              <a:gd name="connsiteX1" fmla="*/ 190500 w 190502"/>
              <a:gd name="connsiteY1" fmla="*/ 95251 h 508001"/>
              <a:gd name="connsiteX2" fmla="*/ 190502 w 190502"/>
              <a:gd name="connsiteY2" fmla="*/ 412753 h 508001"/>
              <a:gd name="connsiteX3" fmla="*/ 95252 w 190502"/>
              <a:gd name="connsiteY3" fmla="*/ 508001 h 508001"/>
              <a:gd name="connsiteX4" fmla="*/ 1 w 190502"/>
              <a:gd name="connsiteY4" fmla="*/ 412751 h 508001"/>
              <a:gd name="connsiteX5" fmla="*/ 3 w 190502"/>
              <a:gd name="connsiteY5" fmla="*/ 95251 h 508001"/>
              <a:gd name="connsiteX6" fmla="*/ 95252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2" y="1"/>
                </a:moveTo>
                <a:cubicBezTo>
                  <a:pt x="147856" y="1"/>
                  <a:pt x="190504" y="42645"/>
                  <a:pt x="190500" y="95251"/>
                </a:cubicBezTo>
                <a:lnTo>
                  <a:pt x="190502" y="412753"/>
                </a:lnTo>
                <a:cubicBezTo>
                  <a:pt x="190503" y="465354"/>
                  <a:pt x="147855" y="508000"/>
                  <a:pt x="95252" y="508001"/>
                </a:cubicBezTo>
                <a:cubicBezTo>
                  <a:pt x="42643" y="507998"/>
                  <a:pt x="-1" y="465355"/>
                  <a:pt x="1" y="412751"/>
                </a:cubicBezTo>
                <a:lnTo>
                  <a:pt x="3" y="95251"/>
                </a:lnTo>
                <a:cubicBezTo>
                  <a:pt x="2" y="42646"/>
                  <a:pt x="42646" y="-2"/>
                  <a:pt x="95252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装饰1"/>
          <p:cNvSpPr/>
          <p:nvPr>
            <p:custDataLst>
              <p:tags r:id="rId39"/>
            </p:custDataLst>
          </p:nvPr>
        </p:nvSpPr>
        <p:spPr>
          <a:xfrm>
            <a:off x="5280549" y="5512467"/>
            <a:ext cx="542414" cy="542414"/>
          </a:xfrm>
          <a:custGeom>
            <a:gdLst>
              <a:gd name="connsiteX0" fmla="*/ 95251 w 548992"/>
              <a:gd name="connsiteY0" fmla="*/ 1 h 548992"/>
              <a:gd name="connsiteX1" fmla="*/ 162602 w 548992"/>
              <a:gd name="connsiteY1" fmla="*/ 27900 h 548992"/>
              <a:gd name="connsiteX2" fmla="*/ 521094 w 548992"/>
              <a:gd name="connsiteY2" fmla="*/ 386391 h 548992"/>
              <a:gd name="connsiteX3" fmla="*/ 521093 w 548992"/>
              <a:gd name="connsiteY3" fmla="*/ 521094 h 548992"/>
              <a:gd name="connsiteX4" fmla="*/ 386390 w 548992"/>
              <a:gd name="connsiteY4" fmla="*/ 521095 h 548992"/>
              <a:gd name="connsiteX5" fmla="*/ 27900 w 548992"/>
              <a:gd name="connsiteY5" fmla="*/ 162604 h 548992"/>
              <a:gd name="connsiteX6" fmla="*/ 27899 w 548992"/>
              <a:gd name="connsiteY6" fmla="*/ 27900 h 548992"/>
              <a:gd name="connsiteX7" fmla="*/ 95251 w 548992"/>
              <a:gd name="connsiteY7" fmla="*/ 1 h 5489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2" h="548992">
                <a:moveTo>
                  <a:pt x="95251" y="1"/>
                </a:moveTo>
                <a:cubicBezTo>
                  <a:pt x="119628" y="2"/>
                  <a:pt x="144003" y="9301"/>
                  <a:pt x="162602" y="27900"/>
                </a:cubicBezTo>
                <a:lnTo>
                  <a:pt x="521094" y="386391"/>
                </a:lnTo>
                <a:cubicBezTo>
                  <a:pt x="558291" y="423587"/>
                  <a:pt x="558292" y="483897"/>
                  <a:pt x="521093" y="521094"/>
                </a:cubicBezTo>
                <a:cubicBezTo>
                  <a:pt x="483897" y="558291"/>
                  <a:pt x="423587" y="558292"/>
                  <a:pt x="386390" y="521095"/>
                </a:cubicBezTo>
                <a:lnTo>
                  <a:pt x="27900" y="162604"/>
                </a:lnTo>
                <a:cubicBezTo>
                  <a:pt x="-9298" y="125405"/>
                  <a:pt x="-9299" y="65096"/>
                  <a:pt x="27899" y="27900"/>
                </a:cubicBezTo>
                <a:cubicBezTo>
                  <a:pt x="46496" y="9301"/>
                  <a:pt x="70874" y="0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文本框 62"/>
          <p:cNvSpPr txBox="1"/>
          <p:nvPr>
            <p:custDataLst>
              <p:tags r:id="rId40"/>
            </p:custDataLst>
          </p:nvPr>
        </p:nvSpPr>
        <p:spPr>
          <a:xfrm>
            <a:off x="1088599" y="4983849"/>
            <a:ext cx="536143" cy="47176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05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482" name="文本框 63"/>
          <p:cNvSpPr txBox="1"/>
          <p:nvPr>
            <p:custDataLst>
              <p:tags r:id="rId41"/>
            </p:custDataLst>
          </p:nvPr>
        </p:nvSpPr>
        <p:spPr>
          <a:xfrm>
            <a:off x="1940784" y="4983849"/>
            <a:ext cx="3241315" cy="9945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科技主题：与科技创新、科技发展等相关的主题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84" name="矩形: 圆角"/>
          <p:cNvSpPr/>
          <p:nvPr>
            <p:custDataLst>
              <p:tags r:id="rId42"/>
            </p:custDataLst>
          </p:nvPr>
        </p:nvSpPr>
        <p:spPr>
          <a:xfrm>
            <a:off x="6377291" y="4857181"/>
            <a:ext cx="5119246" cy="1208987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直角三角形"/>
          <p:cNvSpPr/>
          <p:nvPr>
            <p:custDataLst>
              <p:tags r:id="rId43"/>
            </p:custDataLst>
          </p:nvPr>
        </p:nvSpPr>
        <p:spPr>
          <a:xfrm>
            <a:off x="10366071" y="4742428"/>
            <a:ext cx="118512" cy="117262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矩形: 圆角"/>
          <p:cNvSpPr/>
          <p:nvPr>
            <p:custDataLst>
              <p:tags r:id="rId44"/>
            </p:custDataLst>
          </p:nvPr>
        </p:nvSpPr>
        <p:spPr>
          <a:xfrm>
            <a:off x="10466402" y="4734276"/>
            <a:ext cx="653854" cy="796376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装饰6"/>
          <p:cNvSpPr/>
          <p:nvPr>
            <p:custDataLst>
              <p:tags r:id="rId45"/>
            </p:custDataLst>
          </p:nvPr>
        </p:nvSpPr>
        <p:spPr>
          <a:xfrm>
            <a:off x="6371020" y="5884318"/>
            <a:ext cx="501654" cy="188120"/>
          </a:xfrm>
          <a:custGeom>
            <a:gdLst>
              <a:gd name="connsiteX0" fmla="*/ 95256 w 508002"/>
              <a:gd name="connsiteY0" fmla="*/ 1 h 190501"/>
              <a:gd name="connsiteX1" fmla="*/ 412752 w 508002"/>
              <a:gd name="connsiteY1" fmla="*/ 1 h 190501"/>
              <a:gd name="connsiteX2" fmla="*/ 508002 w 508002"/>
              <a:gd name="connsiteY2" fmla="*/ 95249 h 190501"/>
              <a:gd name="connsiteX3" fmla="*/ 412751 w 508002"/>
              <a:gd name="connsiteY3" fmla="*/ 190501 h 190501"/>
              <a:gd name="connsiteX4" fmla="*/ 95248 w 508002"/>
              <a:gd name="connsiteY4" fmla="*/ 190500 h 190501"/>
              <a:gd name="connsiteX5" fmla="*/ 1 w 508002"/>
              <a:gd name="connsiteY5" fmla="*/ 95251 h 190501"/>
              <a:gd name="connsiteX6" fmla="*/ 95256 w 508002"/>
              <a:gd name="connsiteY6" fmla="*/ 1 h 1905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8002" h="190501">
                <a:moveTo>
                  <a:pt x="95256" y="1"/>
                </a:moveTo>
                <a:lnTo>
                  <a:pt x="412752" y="1"/>
                </a:lnTo>
                <a:cubicBezTo>
                  <a:pt x="465351" y="-6"/>
                  <a:pt x="508001" y="42646"/>
                  <a:pt x="508002" y="95249"/>
                </a:cubicBezTo>
                <a:cubicBezTo>
                  <a:pt x="508002" y="147854"/>
                  <a:pt x="465351" y="190499"/>
                  <a:pt x="412751" y="190501"/>
                </a:cubicBezTo>
                <a:lnTo>
                  <a:pt x="95248" y="190500"/>
                </a:lnTo>
                <a:cubicBezTo>
                  <a:pt x="42644" y="190503"/>
                  <a:pt x="0" y="147849"/>
                  <a:pt x="1" y="95251"/>
                </a:cubicBezTo>
                <a:cubicBezTo>
                  <a:pt x="1" y="42645"/>
                  <a:pt x="42647" y="-3"/>
                  <a:pt x="95256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装饰5"/>
          <p:cNvSpPr/>
          <p:nvPr>
            <p:custDataLst>
              <p:tags r:id="rId46"/>
            </p:custDataLst>
          </p:nvPr>
        </p:nvSpPr>
        <p:spPr>
          <a:xfrm>
            <a:off x="6371020" y="5570784"/>
            <a:ext cx="188120" cy="501654"/>
          </a:xfrm>
          <a:custGeom>
            <a:gdLst>
              <a:gd name="connsiteX0" fmla="*/ 95250 w 190502"/>
              <a:gd name="connsiteY0" fmla="*/ 1 h 508001"/>
              <a:gd name="connsiteX1" fmla="*/ 190500 w 190502"/>
              <a:gd name="connsiteY1" fmla="*/ 95252 h 508001"/>
              <a:gd name="connsiteX2" fmla="*/ 190502 w 190502"/>
              <a:gd name="connsiteY2" fmla="*/ 412753 h 508001"/>
              <a:gd name="connsiteX3" fmla="*/ 95251 w 190502"/>
              <a:gd name="connsiteY3" fmla="*/ 508001 h 508001"/>
              <a:gd name="connsiteX4" fmla="*/ 1 w 190502"/>
              <a:gd name="connsiteY4" fmla="*/ 412754 h 508001"/>
              <a:gd name="connsiteX5" fmla="*/ 2 w 190502"/>
              <a:gd name="connsiteY5" fmla="*/ 95251 h 508001"/>
              <a:gd name="connsiteX6" fmla="*/ 95250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0" y="1"/>
                </a:moveTo>
                <a:cubicBezTo>
                  <a:pt x="147854" y="-2"/>
                  <a:pt x="190499" y="42646"/>
                  <a:pt x="190500" y="95252"/>
                </a:cubicBezTo>
                <a:lnTo>
                  <a:pt x="190502" y="412753"/>
                </a:lnTo>
                <a:cubicBezTo>
                  <a:pt x="190504" y="465355"/>
                  <a:pt x="147858" y="508000"/>
                  <a:pt x="95251" y="508001"/>
                </a:cubicBezTo>
                <a:cubicBezTo>
                  <a:pt x="42645" y="508000"/>
                  <a:pt x="-1" y="465355"/>
                  <a:pt x="1" y="412754"/>
                </a:cubicBezTo>
                <a:lnTo>
                  <a:pt x="2" y="95251"/>
                </a:lnTo>
                <a:cubicBezTo>
                  <a:pt x="-2" y="42646"/>
                  <a:pt x="42646" y="0"/>
                  <a:pt x="9525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装饰4"/>
          <p:cNvSpPr/>
          <p:nvPr>
            <p:custDataLst>
              <p:tags r:id="rId47"/>
            </p:custDataLst>
          </p:nvPr>
        </p:nvSpPr>
        <p:spPr>
          <a:xfrm>
            <a:off x="6375410" y="5533787"/>
            <a:ext cx="542414" cy="542414"/>
          </a:xfrm>
          <a:custGeom>
            <a:gdLst>
              <a:gd name="connsiteX0" fmla="*/ 453740 w 548990"/>
              <a:gd name="connsiteY0" fmla="*/ 1 h 548986"/>
              <a:gd name="connsiteX1" fmla="*/ 521093 w 548990"/>
              <a:gd name="connsiteY1" fmla="*/ 27894 h 548986"/>
              <a:gd name="connsiteX2" fmla="*/ 521092 w 548990"/>
              <a:gd name="connsiteY2" fmla="*/ 162597 h 548986"/>
              <a:gd name="connsiteX3" fmla="*/ 162600 w 548990"/>
              <a:gd name="connsiteY3" fmla="*/ 521084 h 548986"/>
              <a:gd name="connsiteX4" fmla="*/ 27902 w 548990"/>
              <a:gd name="connsiteY4" fmla="*/ 521086 h 548986"/>
              <a:gd name="connsiteX5" fmla="*/ 27902 w 548990"/>
              <a:gd name="connsiteY5" fmla="*/ 386383 h 548986"/>
              <a:gd name="connsiteX6" fmla="*/ 386388 w 548990"/>
              <a:gd name="connsiteY6" fmla="*/ 27893 h 548986"/>
              <a:gd name="connsiteX7" fmla="*/ 453740 w 548990"/>
              <a:gd name="connsiteY7" fmla="*/ 1 h 548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0" h="548986">
                <a:moveTo>
                  <a:pt x="453740" y="1"/>
                </a:moveTo>
                <a:cubicBezTo>
                  <a:pt x="478118" y="-1"/>
                  <a:pt x="502492" y="9294"/>
                  <a:pt x="521093" y="27894"/>
                </a:cubicBezTo>
                <a:cubicBezTo>
                  <a:pt x="558295" y="65092"/>
                  <a:pt x="558285" y="125399"/>
                  <a:pt x="521092" y="162597"/>
                </a:cubicBezTo>
                <a:lnTo>
                  <a:pt x="162600" y="521084"/>
                </a:lnTo>
                <a:cubicBezTo>
                  <a:pt x="125409" y="558287"/>
                  <a:pt x="65100" y="558287"/>
                  <a:pt x="27902" y="521086"/>
                </a:cubicBezTo>
                <a:cubicBezTo>
                  <a:pt x="-9301" y="483887"/>
                  <a:pt x="-9298" y="423582"/>
                  <a:pt x="27902" y="386383"/>
                </a:cubicBezTo>
                <a:lnTo>
                  <a:pt x="386388" y="27893"/>
                </a:lnTo>
                <a:cubicBezTo>
                  <a:pt x="404986" y="9294"/>
                  <a:pt x="429367" y="-9"/>
                  <a:pt x="45374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文本框 12"/>
          <p:cNvSpPr txBox="1"/>
          <p:nvPr>
            <p:custDataLst>
              <p:tags r:id="rId48"/>
            </p:custDataLst>
          </p:nvPr>
        </p:nvSpPr>
        <p:spPr>
          <a:xfrm>
            <a:off x="10525346" y="5012067"/>
            <a:ext cx="536143" cy="47176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06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498" name="文本框 72"/>
          <p:cNvSpPr txBox="1"/>
          <p:nvPr>
            <p:custDataLst>
              <p:tags r:id="rId49"/>
            </p:custDataLst>
          </p:nvPr>
        </p:nvSpPr>
        <p:spPr>
          <a:xfrm>
            <a:off x="7070828" y="4983849"/>
            <a:ext cx="3241315" cy="9945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环保主题：与环境保护、绿色生活等相关的主题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叙事方式</a:t>
            </a:r>
            <a:endParaRPr lang="zh-CN" altLang="en-US"/>
          </a:p>
        </p:txBody>
      </p:sp>
      <p:sp>
        <p:nvSpPr>
          <p:cNvPr id="1049534" name="圆角矩形 5"/>
          <p:cNvSpPr/>
          <p:nvPr>
            <p:custDataLst>
              <p:tags r:id="rId2"/>
            </p:custDataLst>
          </p:nvPr>
        </p:nvSpPr>
        <p:spPr>
          <a:xfrm>
            <a:off x="717933" y="1435451"/>
            <a:ext cx="2514623" cy="4615352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圆角矩形 3"/>
          <p:cNvSpPr/>
          <p:nvPr>
            <p:custDataLst>
              <p:tags r:id="rId3"/>
            </p:custDataLst>
          </p:nvPr>
        </p:nvSpPr>
        <p:spPr>
          <a:xfrm>
            <a:off x="694800" y="1389810"/>
            <a:ext cx="2514623" cy="4615352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文本框 5"/>
          <p:cNvSpPr txBox="1"/>
          <p:nvPr>
            <p:custDataLst>
              <p:tags r:id="rId4"/>
            </p:custDataLst>
          </p:nvPr>
        </p:nvSpPr>
        <p:spPr>
          <a:xfrm>
            <a:off x="868610" y="1758063"/>
            <a:ext cx="2166377" cy="30348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故事讲述：通过讲述真实案例，传达政务信息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圆角矩形 16"/>
          <p:cNvSpPr/>
          <p:nvPr>
            <p:custDataLst>
              <p:tags r:id="rId5"/>
            </p:custDataLst>
          </p:nvPr>
        </p:nvSpPr>
        <p:spPr>
          <a:xfrm>
            <a:off x="874862" y="4970428"/>
            <a:ext cx="677110" cy="677735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542" name="圆角矩形 12"/>
          <p:cNvSpPr/>
          <p:nvPr>
            <p:custDataLst>
              <p:tags r:id="rId6"/>
            </p:custDataLst>
          </p:nvPr>
        </p:nvSpPr>
        <p:spPr>
          <a:xfrm>
            <a:off x="3474515" y="1435451"/>
            <a:ext cx="2514623" cy="4615352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圆角矩形 13"/>
          <p:cNvSpPr/>
          <p:nvPr>
            <p:custDataLst>
              <p:tags r:id="rId7"/>
            </p:custDataLst>
          </p:nvPr>
        </p:nvSpPr>
        <p:spPr>
          <a:xfrm>
            <a:off x="3445755" y="1389810"/>
            <a:ext cx="2514623" cy="4615352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6" name="圆角矩形 15"/>
          <p:cNvSpPr/>
          <p:nvPr>
            <p:custDataLst>
              <p:tags r:id="rId8"/>
            </p:custDataLst>
          </p:nvPr>
        </p:nvSpPr>
        <p:spPr>
          <a:xfrm>
            <a:off x="3675210" y="4975430"/>
            <a:ext cx="677110" cy="677735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548" name="文本框 10"/>
          <p:cNvSpPr txBox="1"/>
          <p:nvPr>
            <p:custDataLst>
              <p:tags r:id="rId9"/>
            </p:custDataLst>
          </p:nvPr>
        </p:nvSpPr>
        <p:spPr>
          <a:xfrm>
            <a:off x="3620816" y="1763065"/>
            <a:ext cx="2165127" cy="30348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情景再现：模拟场景，让观众更加直观地了解政务内容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圆角矩形 5"/>
          <p:cNvSpPr/>
          <p:nvPr>
            <p:custDataLst>
              <p:tags r:id="rId10"/>
            </p:custDataLst>
          </p:nvPr>
        </p:nvSpPr>
        <p:spPr>
          <a:xfrm>
            <a:off x="6225470" y="1435451"/>
            <a:ext cx="2514623" cy="4615352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圆角矩形 3"/>
          <p:cNvSpPr/>
          <p:nvPr>
            <p:custDataLst>
              <p:tags r:id="rId11"/>
            </p:custDataLst>
          </p:nvPr>
        </p:nvSpPr>
        <p:spPr>
          <a:xfrm>
            <a:off x="6202337" y="1389810"/>
            <a:ext cx="2514623" cy="4615352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文本框 23"/>
          <p:cNvSpPr txBox="1"/>
          <p:nvPr>
            <p:custDataLst>
              <p:tags r:id="rId12"/>
            </p:custDataLst>
          </p:nvPr>
        </p:nvSpPr>
        <p:spPr>
          <a:xfrm>
            <a:off x="6376147" y="1758063"/>
            <a:ext cx="2166377" cy="30348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数据展示：通过图表、数据等可视化方式展示政务成果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圆角矩形 16"/>
          <p:cNvSpPr/>
          <p:nvPr>
            <p:custDataLst>
              <p:tags r:id="rId13"/>
            </p:custDataLst>
          </p:nvPr>
        </p:nvSpPr>
        <p:spPr>
          <a:xfrm>
            <a:off x="6382399" y="4970428"/>
            <a:ext cx="677110" cy="677735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558" name="圆角矩形 12"/>
          <p:cNvSpPr/>
          <p:nvPr>
            <p:custDataLst>
              <p:tags r:id="rId14"/>
            </p:custDataLst>
          </p:nvPr>
        </p:nvSpPr>
        <p:spPr>
          <a:xfrm>
            <a:off x="8982052" y="1435451"/>
            <a:ext cx="2514623" cy="4615352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圆角矩形 13"/>
          <p:cNvSpPr/>
          <p:nvPr>
            <p:custDataLst>
              <p:tags r:id="rId15"/>
            </p:custDataLst>
          </p:nvPr>
        </p:nvSpPr>
        <p:spPr>
          <a:xfrm>
            <a:off x="8953292" y="1389810"/>
            <a:ext cx="2514623" cy="4615352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圆角矩形 15"/>
          <p:cNvSpPr/>
          <p:nvPr>
            <p:custDataLst>
              <p:tags r:id="rId16"/>
            </p:custDataLst>
          </p:nvPr>
        </p:nvSpPr>
        <p:spPr>
          <a:xfrm>
            <a:off x="9182746" y="4975430"/>
            <a:ext cx="677110" cy="677735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564" name="文本框 32"/>
          <p:cNvSpPr txBox="1"/>
          <p:nvPr>
            <p:custDataLst>
              <p:tags r:id="rId17"/>
            </p:custDataLst>
          </p:nvPr>
        </p:nvSpPr>
        <p:spPr>
          <a:xfrm>
            <a:off x="9128353" y="1763065"/>
            <a:ext cx="2165127" cy="30348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专家解读：邀请专家对政务内容进行解读和点评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9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视觉呈现</a:t>
            </a:r>
            <a:endParaRPr lang="zh-CN" altLang="en-US"/>
          </a:p>
        </p:txBody>
      </p:sp>
      <p:sp>
        <p:nvSpPr>
          <p:cNvPr id="1049600" name="对角圆角矩形 15"/>
          <p:cNvSpPr/>
          <p:nvPr>
            <p:custDataLst>
              <p:tags r:id="rId2"/>
            </p:custDataLst>
          </p:nvPr>
        </p:nvSpPr>
        <p:spPr>
          <a:xfrm>
            <a:off x="1344379" y="405525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2" name="对角圆角矩形 16"/>
          <p:cNvSpPr/>
          <p:nvPr>
            <p:custDataLst>
              <p:tags r:id="rId3"/>
            </p:custDataLst>
          </p:nvPr>
        </p:nvSpPr>
        <p:spPr>
          <a:xfrm>
            <a:off x="1344379" y="3909800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4" name="直角三角形 17"/>
          <p:cNvSpPr/>
          <p:nvPr>
            <p:custDataLst>
              <p:tags r:id="rId4"/>
            </p:custDataLst>
          </p:nvPr>
        </p:nvSpPr>
        <p:spPr>
          <a:xfrm>
            <a:off x="1922869" y="3910468"/>
            <a:ext cx="87139" cy="14523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6" name="文本框 27"/>
          <p:cNvSpPr txBox="1"/>
          <p:nvPr>
            <p:custDataLst>
              <p:tags r:id="rId5"/>
            </p:custDataLst>
          </p:nvPr>
        </p:nvSpPr>
        <p:spPr>
          <a:xfrm>
            <a:off x="1960234" y="4066600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动画效果：适当使用，增加趣味性，避免过于花哨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8" name="对角圆角矩形 52"/>
          <p:cNvSpPr/>
          <p:nvPr>
            <p:custDataLst>
              <p:tags r:id="rId6"/>
            </p:custDataLst>
          </p:nvPr>
        </p:nvSpPr>
        <p:spPr>
          <a:xfrm>
            <a:off x="1344379" y="1405012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0" name="对角圆角矩形 53"/>
          <p:cNvSpPr/>
          <p:nvPr>
            <p:custDataLst>
              <p:tags r:id="rId7"/>
            </p:custDataLst>
          </p:nvPr>
        </p:nvSpPr>
        <p:spPr>
          <a:xfrm>
            <a:off x="1344379" y="1258888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2" name="直角三角形 54"/>
          <p:cNvSpPr/>
          <p:nvPr>
            <p:custDataLst>
              <p:tags r:id="rId8"/>
            </p:custDataLst>
          </p:nvPr>
        </p:nvSpPr>
        <p:spPr>
          <a:xfrm>
            <a:off x="1922869" y="1259555"/>
            <a:ext cx="87139" cy="14523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4" name="文本框 56"/>
          <p:cNvSpPr txBox="1"/>
          <p:nvPr>
            <p:custDataLst>
              <p:tags r:id="rId9"/>
            </p:custDataLst>
          </p:nvPr>
        </p:nvSpPr>
        <p:spPr>
          <a:xfrm>
            <a:off x="1960234" y="1408348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画面质量：高清，色彩鲜艳，对比度适中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6" name="对角圆角矩形 5"/>
          <p:cNvSpPr/>
          <p:nvPr>
            <p:custDataLst>
              <p:tags r:id="rId10"/>
            </p:custDataLst>
          </p:nvPr>
        </p:nvSpPr>
        <p:spPr>
          <a:xfrm>
            <a:off x="1344379" y="2730134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8" name="对角圆角矩形 6"/>
          <p:cNvSpPr/>
          <p:nvPr>
            <p:custDataLst>
              <p:tags r:id="rId11"/>
            </p:custDataLst>
          </p:nvPr>
        </p:nvSpPr>
        <p:spPr>
          <a:xfrm>
            <a:off x="1344379" y="2584011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0" name="直角三角形 7"/>
          <p:cNvSpPr/>
          <p:nvPr>
            <p:custDataLst>
              <p:tags r:id="rId12"/>
            </p:custDataLst>
          </p:nvPr>
        </p:nvSpPr>
        <p:spPr>
          <a:xfrm>
            <a:off x="1922869" y="2585345"/>
            <a:ext cx="87139" cy="14523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2" name="文本框 8"/>
          <p:cNvSpPr txBox="1"/>
          <p:nvPr>
            <p:custDataLst>
              <p:tags r:id="rId13"/>
            </p:custDataLst>
          </p:nvPr>
        </p:nvSpPr>
        <p:spPr>
          <a:xfrm>
            <a:off x="1960234" y="2741477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画面构图：合理布局，突出重点，避免杂乱无章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4" name="对角圆角矩形 9"/>
          <p:cNvSpPr/>
          <p:nvPr>
            <p:custDataLst>
              <p:tags r:id="rId14"/>
            </p:custDataLst>
          </p:nvPr>
        </p:nvSpPr>
        <p:spPr>
          <a:xfrm>
            <a:off x="1344379" y="538104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6" name="对角圆角矩形 10"/>
          <p:cNvSpPr/>
          <p:nvPr>
            <p:custDataLst>
              <p:tags r:id="rId15"/>
            </p:custDataLst>
          </p:nvPr>
        </p:nvSpPr>
        <p:spPr>
          <a:xfrm>
            <a:off x="1344379" y="5234923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8" name="直角三角形 11"/>
          <p:cNvSpPr/>
          <p:nvPr>
            <p:custDataLst>
              <p:tags r:id="rId16"/>
            </p:custDataLst>
          </p:nvPr>
        </p:nvSpPr>
        <p:spPr>
          <a:xfrm>
            <a:off x="1922869" y="5235590"/>
            <a:ext cx="87139" cy="14523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0" name="文本框 12"/>
          <p:cNvSpPr txBox="1"/>
          <p:nvPr>
            <p:custDataLst>
              <p:tags r:id="rId17"/>
            </p:custDataLst>
          </p:nvPr>
        </p:nvSpPr>
        <p:spPr>
          <a:xfrm>
            <a:off x="1960234" y="5391723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字幕和音效：清晰明了，与画面内容相符，避免干扰观看体验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64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/>
          </a:bodyPr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666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短视频制作流程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720" name="内容占位符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/>
              <a:t>确定主题：根据政务号定位，确定短视频主题和内容</a:t>
            </a:r>
            <a:endParaRPr lang="zh-CN" altLang="en-US"/>
          </a:p>
          <a:p>
            <a:r>
              <a:rPr lang="zh-CN" altLang="en-US"/>
              <a:t>创意构思：根据主题，构思新颖、有趣、有吸引力的创意</a:t>
            </a:r>
            <a:endParaRPr lang="zh-CN" altLang="en-US"/>
          </a:p>
          <a:p>
            <a:r>
              <a:rPr lang="zh-CN" altLang="en-US"/>
              <a:t>剧本编写：根据创意构思，编写短视频剧本</a:t>
            </a:r>
            <a:endParaRPr lang="zh-CN" altLang="en-US"/>
          </a:p>
          <a:p>
            <a:r>
              <a:rPr lang="zh-CN" altLang="en-US"/>
              <a:t>角色设定：根据剧本，设定角色和角色特点</a:t>
            </a:r>
            <a:endParaRPr lang="zh-CN" altLang="en-US"/>
          </a:p>
          <a:p>
            <a:r>
              <a:rPr lang="zh-CN" altLang="en-US"/>
              <a:t>场景设计：根据剧本，设计合适的场景和道具</a:t>
            </a:r>
            <a:endParaRPr lang="zh-CN" altLang="en-US"/>
          </a:p>
          <a:p>
            <a:r>
              <a:rPr lang="zh-CN" altLang="en-US"/>
              <a:t>拍摄计划：根据剧本和场景，制定拍摄计划和拍摄时间表</a:t>
            </a:r>
            <a:endParaRPr lang="zh-CN" altLang="en-US"/>
          </a:p>
          <a:p>
            <a:r>
              <a:rPr lang="zh-CN" altLang="en-US"/>
              <a:t>拍摄执行：按照拍摄计划，进行拍摄和录制</a:t>
            </a:r>
            <a:endParaRPr lang="zh-CN" altLang="en-US"/>
          </a:p>
          <a:p>
            <a:r>
              <a:rPr lang="zh-CN" altLang="en-US"/>
              <a:t>后期制作：对视频进行剪辑、特效处理、配音、配乐等后期制作</a:t>
            </a:r>
            <a:endParaRPr lang="zh-CN" altLang="en-US"/>
          </a:p>
          <a:p>
            <a:r>
              <a:rPr lang="zh-CN" altLang="en-US"/>
              <a:t>审核发布：对视频进行审核，确保内容符合政务号定位和政策要求，然后发布到短视频平台。</a:t>
            </a:r>
            <a:endParaRPr lang="zh-CN" altLang="en-US"/>
          </a:p>
        </p:txBody>
      </p:sp>
      <p:sp>
        <p:nvSpPr>
          <p:cNvPr id="104972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创意策划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https://d.book118.com/086053015202010050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5"/>
  <p:tag name="KSO_WM_UNIT_INDEX" val="1_1_5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3"/>
  <p:tag name="KSO_WM_UNIT_INDEX" val="1_1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6"/>
  <p:tag name="KSO_WM_UNIT_INDEX" val="1_1_6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7"/>
  <p:tag name="KSO_WM_UNIT_INDEX" val="1_1_7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4"/>
  <p:tag name="KSO_WM_UNIT_INDEX" val="1_1_4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1_1"/>
  <p:tag name="KSO_WM_UNIT_INDEX" val="1_1_1"/>
  <p:tag name="KSO_WM_UNIT_LAYERLEVEL" val="1_1_1"/>
  <p:tag name="KSO_WM_UNIT_SUBTYPE" val="d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5"/>
  <p:tag name="KSO_WM_UNIT_INDEX" val="1_4_5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3"/>
  <p:tag name="KSO_WM_UNIT_INDEX" val="1_4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6"/>
  <p:tag name="KSO_WM_UNIT_INDEX" val="1_4_6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7"/>
  <p:tag name="KSO_WM_UNIT_INDEX" val="1_4_7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4"/>
  <p:tag name="KSO_WM_UNIT_INDEX" val="1_4_4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4_1"/>
  <p:tag name="KSO_WM_UNIT_INDEX" val="1_4_1"/>
  <p:tag name="KSO_WM_UNIT_LAYERLEVEL" val="1_1_1"/>
  <p:tag name="KSO_WM_UNIT_SUBTYPE" val="d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5"/>
  <p:tag name="KSO_WM_UNIT_INDEX" val="1_2_5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3"/>
  <p:tag name="KSO_WM_UNIT_INDEX" val="1_2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7"/>
  <p:tag name="KSO_WM_UNIT_INDEX" val="1_2_7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6"/>
  <p:tag name="KSO_WM_UNIT_INDEX" val="1_2_6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4"/>
  <p:tag name="KSO_WM_UNIT_INDEX" val="1_2_4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2_1"/>
  <p:tag name="KSO_WM_UNIT_INDEX" val="1_2_1"/>
  <p:tag name="KSO_WM_UNIT_LAYERLEVEL" val="1_1_1"/>
  <p:tag name="KSO_WM_UNIT_SUBTYPE" val="d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5"/>
  <p:tag name="KSO_WM_UNIT_INDEX" val="1_3_5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3"/>
  <p:tag name="KSO_WM_UNIT_INDEX" val="1_3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3_1"/>
  <p:tag name="KSO_WM_UNIT_INDEX" val="1_3_1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7"/>
  <p:tag name="KSO_WM_UNIT_INDEX" val="1_3_7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4"/>
  <p:tag name="KSO_WM_UNIT_INDEX" val="1_3_4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6"/>
  <p:tag name="KSO_WM_UNIT_INDEX" val="1_3_6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5_2"/>
  <p:tag name="KSO_WM_UNIT_INDEX" val="1_5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5"/>
  <p:tag name="KSO_WM_UNIT_INDEX" val="1_5_5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3"/>
  <p:tag name="KSO_WM_UNIT_INDEX" val="1_5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6"/>
  <p:tag name="KSO_WM_UNIT_INDEX" val="1_5_6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7"/>
  <p:tag name="KSO_WM_UNIT_INDEX" val="1_5_7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4"/>
  <p:tag name="KSO_WM_UNIT_INDEX" val="1_5_4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5_1"/>
  <p:tag name="KSO_WM_UNIT_INDEX" val="1_5_1"/>
  <p:tag name="KSO_WM_UNIT_LAYERLEVEL" val="1_1_1"/>
  <p:tag name="KSO_WM_UNIT_SUBTYPE" val="d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6_2"/>
  <p:tag name="KSO_WM_UNIT_INDEX" val="1_6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5"/>
  <p:tag name="KSO_WM_UNIT_INDEX" val="1_6_5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3"/>
  <p:tag name="KSO_WM_UNIT_INDEX" val="1_6_3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7"/>
  <p:tag name="KSO_WM_UNIT_INDEX" val="1_6_7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6"/>
  <p:tag name="KSO_WM_UNIT_INDEX" val="1_6_6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4"/>
  <p:tag name="KSO_WM_UNIT_INDEX" val="1_6_4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6_1"/>
  <p:tag name="KSO_WM_UNIT_INDEX" val="1_6_1"/>
  <p:tag name="KSO_WM_UNIT_LAYERLEVEL" val="1_1_1"/>
  <p:tag name="KSO_WM_UNIT_SUBTYPE" val="d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90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29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Calibri Light</vt:lpstr>
      <vt:lpstr>宋体</vt:lpstr>
      <vt:lpstr>Office Theme</vt:lpstr>
      <vt:lpstr>政务号短视频运营方案</vt:lpstr>
      <vt:lpstr>目录</vt:lpstr>
      <vt:lpstr>添加章节标题</vt:lpstr>
      <vt:lpstr>短视频运营目标</vt:lpstr>
      <vt:lpstr>提升政务号影响力</vt:lpstr>
      <vt:lpstr>传播政府数字治理理念</vt:lpstr>
      <vt:lpstr>促进政府与民众互动</vt:lpstr>
      <vt:lpstr>增强政务信息传播效果</vt:lpstr>
      <vt:lpstr>短视频内容策划</vt:lpstr>
      <vt:lpstr>内容定位</vt:lpstr>
      <vt:lpstr>主题选择</vt:lpstr>
      <vt:lpstr>叙事方式</vt:lpstr>
      <vt:lpstr>视觉呈现</vt:lpstr>
      <vt:lpstr>短视频制作流程</vt:lpstr>
      <vt:lpstr>创意策划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2024-09-16T03:55:02.637</cp:lastPrinted>
  <dcterms:created xsi:type="dcterms:W3CDTF">2024-09-15T19:55:02Z</dcterms:created>
  <dcterms:modified xsi:type="dcterms:W3CDTF">2024-09-15T19:55:05Z</dcterms:modified>
</cp:coreProperties>
</file>