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F3358C1-14E6-4CB5-9FDB-9C67507EAA8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8F8CDDD-C566-4A8A-8944-FA6A7475642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412A06D-68E8-4B8D-8819-947EEB631D6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82E870F-BA36-4F6E-8CF1-047051D82C3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E3C15374-3E7B-41A8-8A1B-F8F681B52F3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69A6655A-CE9D-4ED2-8893-2B1ED23CE64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93D5F0E8-336E-4BFA-BAFF-4A3E99BC6F5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6D849C8-2EDC-4A68-814C-B6281875363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680DF1B-94EA-4ADF-A870-56859912004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4F754C3-56C4-4AE7-9417-A5211C6FE88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3048141-5106-491D-802C-CA25D94669E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14.jpeg" /><Relationship Id="rId6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18.jpeg" /><Relationship Id="rId4" Type="http://schemas.openxmlformats.org/officeDocument/2006/relationships/image" Target="../media/image19.jpeg" /><Relationship Id="rId5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0.jpeg" /><Relationship Id="rId3" Type="http://schemas.openxmlformats.org/officeDocument/2006/relationships/image" Target="../media/image21.jpeg" /><Relationship Id="rId4" Type="http://schemas.openxmlformats.org/officeDocument/2006/relationships/image" Target="../media/image22.jpeg" /><Relationship Id="rId5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3.jpeg" /><Relationship Id="rId3" Type="http://schemas.openxmlformats.org/officeDocument/2006/relationships/image" Target="../media/image24.jpeg" /><Relationship Id="rId4" Type="http://schemas.openxmlformats.org/officeDocument/2006/relationships/image" Target="../media/image25.jpeg" /><Relationship Id="rId5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8611012110001004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556465" y="3402577"/>
            <a:ext cx="3125471" cy="697074"/>
          </a:xfrm>
          <a:prstGeom prst="rect">
            <a:avLst/>
          </a:prstGeom>
          <a:noFill/>
          <a:ln w="19050">
            <a:solidFill>
              <a:schemeClr val="accent3">
                <a:alpha val="100000"/>
              </a:schemeClr>
            </a:solidFill>
            <a:prstDash val="solid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912132" y="755795"/>
            <a:ext cx="8414137" cy="228478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555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医药代表拜访策略如何提高产品的推广效果</a:t>
            </a:r>
          </a:p>
        </p:txBody>
      </p:sp>
      <p:sp>
        <p:nvSpPr>
          <p:cNvPr id="5" name="AutoShape 5"/>
          <p:cNvSpPr/>
          <p:nvPr/>
        </p:nvSpPr>
        <p:spPr>
          <a:xfrm>
            <a:off x="3556465" y="4303782"/>
            <a:ext cx="3125471" cy="697074"/>
          </a:xfrm>
          <a:prstGeom prst="rect">
            <a:avLst/>
          </a:prstGeom>
          <a:noFill/>
          <a:ln w="19050">
            <a:solidFill>
              <a:schemeClr val="accent3">
                <a:alpha val="100000"/>
              </a:schemeClr>
            </a:solidFill>
            <a:prstDash val="solid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521895" y="976412"/>
            <a:ext cx="5464151" cy="5483387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医药代表的角色与职责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拜访策略的制定与实施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提高产品推广效果的技巧与方法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案例分析：成功的医药代表拜访策略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149281" y="2019667"/>
            <a:ext cx="3813883" cy="125436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7125" b="1">
                <a:solidFill>
                  <a:schemeClr val="accent3">
                    <a:alpha val="100000"/>
                  </a:schemeClr>
                </a:solidFill>
                <a:latin typeface="微软雅黑"/>
                <a:ea typeface="微软雅黑"/>
                <a:cs typeface="微软雅黑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950369" y="3274028"/>
            <a:ext cx="2211705" cy="7200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300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97584" y="2777390"/>
            <a:ext cx="10396832" cy="225501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95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255167" y="699023"/>
            <a:ext cx="3681665" cy="1934841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877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3819" r="2381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8816" r="28816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2041071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406414" y="4012208"/>
            <a:ext cx="495300" cy="456011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901714" y="1917723"/>
            <a:ext cx="2084387" cy="616443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3911623"/>
            <a:ext cx="2084387" cy="554016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  <p:sp>
        <p:nvSpPr>
          <p:cNvPr id="31" name="AutoShape 31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随着医药市场的竞争日益激烈，如何提高产品的推广效果成为医药企业亟待解决的问题。</a:t>
            </a:r>
            <a:endParaRPr lang="en-US" sz="1100"/>
          </a:p>
        </p:txBody>
      </p:sp>
      <p:sp>
        <p:nvSpPr>
          <p:cNvPr id="32" name="AutoShape 32"/>
          <p:cNvSpPr/>
          <p:nvPr/>
        </p:nvSpPr>
        <p:spPr>
          <a:xfrm>
            <a:off x="8406414" y="2594489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医药代表拜访是医药企业推广产品、拓展市场的重要手段之一。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675" r="16675"/>
          <a:stretch>
            <a:fillRect/>
          </a:stretch>
        </p:blipFill>
        <p:spPr>
          <a:xfrm>
            <a:off x="4925814" y="2630423"/>
            <a:ext cx="2231507" cy="2231507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2083" r="12083"/>
          <a:stretch>
            <a:fillRect/>
          </a:stretch>
        </p:blipFill>
        <p:spPr>
          <a:xfrm>
            <a:off x="1438585" y="2630423"/>
            <a:ext cx="2231507" cy="2231507"/>
          </a:xfrm>
          <a:prstGeom prst="rect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1669569" y="1125085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提高产品的知名度和美誉度，增加消费者对产品的信任度和购买意愿。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4"/>
          <a:srcRect l="13208" r="13208"/>
          <a:stretch>
            <a:fillRect/>
          </a:stretch>
        </p:blipFill>
        <p:spPr>
          <a:xfrm>
            <a:off x="8413043" y="2630423"/>
            <a:ext cx="2231507" cy="2231507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4925814" y="2623346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94148" y="1069847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395307" y="1069847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5168326" y="5091454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促进产品的销售增长，提高企业的市场份额和盈利能力。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648852" y="1125085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为企业树立良好的品牌形象，增强企业的竞争力和可持续发展能力。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推广效果的重要性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97584" y="2777390"/>
            <a:ext cx="10396832" cy="225501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95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医药代表的角色与职责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255167" y="699023"/>
            <a:ext cx="3681665" cy="1934841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877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1150" r="21150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" name="AutoShape 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TextBox 2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医药代表的定义和角色</a:t>
              </a:r>
            </a:p>
          </p:txBody>
        </p:sp>
      </p:grpSp>
      <p:sp>
        <p:nvSpPr>
          <p:cNvPr id="25" name="AutoShape 25"/>
          <p:cNvSpPr/>
          <p:nvPr/>
        </p:nvSpPr>
        <p:spPr>
          <a:xfrm>
            <a:off x="454963" y="3878730"/>
            <a:ext cx="3974251" cy="2162291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63624" y="1510084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医药代表是医药企业与医生、医疗机构之间的桥梁，负责向医生传递药品信息、推广药品使用，并收集医生反馈，为企业制定销售策略提供依据。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590191" y="415758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医药代表需要具备专业的医学、药学知识，能够准确地传递药品的疗效、安全性等信息，协助医生合理用药。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9006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传递药品信息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575643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推广药品使用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20535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收集医生反馈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927174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维护客户关系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医药代表的职责和任务</a:t>
              </a:r>
            </a:p>
          </p:txBody>
        </p:sp>
      </p:grpSp>
      <p:pic>
        <p:nvPicPr>
          <p:cNvPr id="28" name="Picture 28"/>
          <p:cNvPicPr>
            <a:picLocks noChangeAspect="1"/>
          </p:cNvPicPr>
          <p:nvPr/>
        </p:nvPicPr>
        <p:blipFill>
          <a:blip r:embed="rId2"/>
          <a:srcRect t="116" b="116"/>
          <a:stretch>
            <a:fillRect/>
          </a:stretch>
        </p:blipFill>
        <p:spPr>
          <a:xfrm>
            <a:off x="892584" y="1337857"/>
            <a:ext cx="2465519" cy="2459823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3"/>
          <a:srcRect t="116" b="116"/>
          <a:stretch>
            <a:fillRect/>
          </a:stretch>
        </p:blipFill>
        <p:spPr>
          <a:xfrm>
            <a:off x="3570781" y="1337857"/>
            <a:ext cx="2465519" cy="2459823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4"/>
          <a:srcRect t="116" b="116"/>
          <a:stretch>
            <a:fillRect/>
          </a:stretch>
        </p:blipFill>
        <p:spPr>
          <a:xfrm>
            <a:off x="6248977" y="1337857"/>
            <a:ext cx="2465519" cy="2459823"/>
          </a:xfrm>
          <a:prstGeom prst="rect">
            <a:avLst/>
          </a:prstGeom>
        </p:spPr>
      </p:pic>
      <p:pic>
        <p:nvPicPr>
          <p:cNvPr id="31" name="Picture 31"/>
          <p:cNvPicPr>
            <a:picLocks noChangeAspect="1"/>
          </p:cNvPicPr>
          <p:nvPr/>
        </p:nvPicPr>
        <p:blipFill>
          <a:blip r:embed="rId5"/>
          <a:srcRect t="116" b="116"/>
          <a:stretch>
            <a:fillRect/>
          </a:stretch>
        </p:blipFill>
        <p:spPr>
          <a:xfrm>
            <a:off x="8927174" y="1337857"/>
            <a:ext cx="2465519" cy="2459823"/>
          </a:xfrm>
          <a:prstGeom prst="rect">
            <a:avLst/>
          </a:prstGeom>
        </p:spPr>
      </p:pic>
      <p:sp>
        <p:nvSpPr>
          <p:cNvPr id="32" name="AutoShape 32"/>
          <p:cNvSpPr/>
          <p:nvPr/>
        </p:nvSpPr>
        <p:spPr>
          <a:xfrm>
            <a:off x="1410969" y="3111016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089165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445558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767362" y="3111016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441168" y="3500231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4121550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6799747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9477944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0" name="AutoShape 40"/>
          <p:cNvSpPr/>
          <p:nvPr/>
        </p:nvSpPr>
        <p:spPr>
          <a:xfrm>
            <a:off x="917707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向医生介绍药品的疗效、安全性、使用方法等信息，提供药品宣传资料。</a:t>
            </a:r>
            <a:endParaRPr lang="en-US" sz="1100"/>
          </a:p>
        </p:txBody>
      </p:sp>
      <p:sp>
        <p:nvSpPr>
          <p:cNvPr id="41" name="AutoShape 41"/>
          <p:cNvSpPr/>
          <p:nvPr/>
        </p:nvSpPr>
        <p:spPr>
          <a:xfrm>
            <a:off x="3595904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通过与医生的沟通，了解医生的需求和用药习惯，推荐适合的药品，并提供用药建议。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6274100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及时了解医生对药品的评价和反馈，为企业改进产品质量、调整销售策略提供依据。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8952297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与医生建立良好的关系，提供个性化的服务，提高客户满意度。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352886" y="2055085"/>
            <a:ext cx="2476500" cy="2476500"/>
          </a:xfrm>
          <a:prstGeom prst="ellipse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374798" y="2055085"/>
            <a:ext cx="2476500" cy="2476500"/>
          </a:xfrm>
          <a:prstGeom prst="ellipse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3352886" y="2107432"/>
            <a:ext cx="665795" cy="665791"/>
            <a:chOff x="3352886" y="2107432"/>
            <a:chExt cx="665795" cy="665791"/>
          </a:xfrm>
        </p:grpSpPr>
        <p:sp>
          <p:nvSpPr>
            <p:cNvPr id="5" name="AutoShape 5"/>
            <p:cNvSpPr/>
            <p:nvPr/>
          </p:nvSpPr>
          <p:spPr>
            <a:xfrm>
              <a:off x="3352886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3532726" y="2292906"/>
              <a:ext cx="306115" cy="294843"/>
            </a:xfrm>
            <a:custGeom>
              <a:rect l="l" t="t" r="r" b="b"/>
              <a:pathLst>
                <a:path w="6825" h="6825">
                  <a:moveTo>
                    <a:pt x="1263" y="5234"/>
                  </a:moveTo>
                  <a:cubicBezTo>
                    <a:pt x="1316" y="5493"/>
                    <a:pt x="1546" y="5689"/>
                    <a:pt x="1820" y="5689"/>
                  </a:cubicBezTo>
                  <a:cubicBezTo>
                    <a:pt x="2114" y="5689"/>
                    <a:pt x="2354" y="5464"/>
                    <a:pt x="2383" y="5178"/>
                  </a:cubicBezTo>
                  <a:lnTo>
                    <a:pt x="3568" y="4191"/>
                  </a:lnTo>
                  <a:cubicBezTo>
                    <a:pt x="3652" y="4401"/>
                    <a:pt x="3856" y="4551"/>
                    <a:pt x="4096" y="4551"/>
                  </a:cubicBezTo>
                  <a:cubicBezTo>
                    <a:pt x="4348" y="4551"/>
                    <a:pt x="4560" y="4385"/>
                    <a:pt x="4635" y="4157"/>
                  </a:cubicBezTo>
                  <a:lnTo>
                    <a:pt x="5696" y="4736"/>
                  </a:lnTo>
                  <a:cubicBezTo>
                    <a:pt x="5732" y="5016"/>
                    <a:pt x="5969" y="5234"/>
                    <a:pt x="6258" y="5234"/>
                  </a:cubicBezTo>
                  <a:cubicBezTo>
                    <a:pt x="6571" y="5234"/>
                    <a:pt x="6827" y="4979"/>
                    <a:pt x="6827" y="4665"/>
                  </a:cubicBezTo>
                  <a:cubicBezTo>
                    <a:pt x="6827" y="4351"/>
                    <a:pt x="6571" y="4096"/>
                    <a:pt x="6258" y="4096"/>
                  </a:cubicBezTo>
                  <a:cubicBezTo>
                    <a:pt x="6006" y="4096"/>
                    <a:pt x="5794" y="4262"/>
                    <a:pt x="5719" y="4490"/>
                  </a:cubicBezTo>
                  <a:lnTo>
                    <a:pt x="4658" y="3911"/>
                  </a:lnTo>
                  <a:cubicBezTo>
                    <a:pt x="4622" y="3631"/>
                    <a:pt x="4385" y="3413"/>
                    <a:pt x="4096" y="3413"/>
                  </a:cubicBezTo>
                  <a:cubicBezTo>
                    <a:pt x="3802" y="3413"/>
                    <a:pt x="3563" y="3638"/>
                    <a:pt x="3533" y="3924"/>
                  </a:cubicBezTo>
                  <a:lnTo>
                    <a:pt x="2348" y="4911"/>
                  </a:lnTo>
                  <a:cubicBezTo>
                    <a:pt x="2265" y="4701"/>
                    <a:pt x="2060" y="4551"/>
                    <a:pt x="1820" y="4551"/>
                  </a:cubicBezTo>
                  <a:cubicBezTo>
                    <a:pt x="1546" y="4551"/>
                    <a:pt x="1316" y="4747"/>
                    <a:pt x="1263" y="5006"/>
                  </a:cubicBezTo>
                  <a:lnTo>
                    <a:pt x="455" y="5006"/>
                  </a:lnTo>
                  <a:lnTo>
                    <a:pt x="455" y="4551"/>
                  </a:lnTo>
                  <a:lnTo>
                    <a:pt x="569" y="4551"/>
                  </a:lnTo>
                  <a:cubicBezTo>
                    <a:pt x="632" y="4551"/>
                    <a:pt x="683" y="4500"/>
                    <a:pt x="683" y="4437"/>
                  </a:cubicBezTo>
                  <a:cubicBezTo>
                    <a:pt x="683" y="4374"/>
                    <a:pt x="632" y="4324"/>
                    <a:pt x="569" y="4324"/>
                  </a:cubicBezTo>
                  <a:lnTo>
                    <a:pt x="455" y="4324"/>
                  </a:lnTo>
                  <a:lnTo>
                    <a:pt x="455" y="3982"/>
                  </a:lnTo>
                  <a:lnTo>
                    <a:pt x="569" y="3982"/>
                  </a:lnTo>
                  <a:cubicBezTo>
                    <a:pt x="632" y="3982"/>
                    <a:pt x="683" y="3931"/>
                    <a:pt x="683" y="3868"/>
                  </a:cubicBezTo>
                  <a:cubicBezTo>
                    <a:pt x="683" y="3806"/>
                    <a:pt x="632" y="3755"/>
                    <a:pt x="569" y="3755"/>
                  </a:cubicBezTo>
                  <a:lnTo>
                    <a:pt x="480" y="3755"/>
                  </a:lnTo>
                  <a:lnTo>
                    <a:pt x="1407" y="2416"/>
                  </a:lnTo>
                  <a:cubicBezTo>
                    <a:pt x="1494" y="2470"/>
                    <a:pt x="1596" y="2503"/>
                    <a:pt x="1707" y="2503"/>
                  </a:cubicBezTo>
                  <a:cubicBezTo>
                    <a:pt x="1888" y="2503"/>
                    <a:pt x="2048" y="2416"/>
                    <a:pt x="2152" y="2284"/>
                  </a:cubicBezTo>
                  <a:lnTo>
                    <a:pt x="2752" y="2584"/>
                  </a:lnTo>
                  <a:cubicBezTo>
                    <a:pt x="2740" y="2631"/>
                    <a:pt x="2731" y="2680"/>
                    <a:pt x="2731" y="2731"/>
                  </a:cubicBezTo>
                  <a:cubicBezTo>
                    <a:pt x="2731" y="3044"/>
                    <a:pt x="2986" y="3300"/>
                    <a:pt x="3300" y="3300"/>
                  </a:cubicBezTo>
                  <a:cubicBezTo>
                    <a:pt x="3613" y="3300"/>
                    <a:pt x="3868" y="3044"/>
                    <a:pt x="3868" y="2731"/>
                  </a:cubicBezTo>
                  <a:cubicBezTo>
                    <a:pt x="3868" y="2608"/>
                    <a:pt x="3829" y="2496"/>
                    <a:pt x="3763" y="2403"/>
                  </a:cubicBezTo>
                  <a:lnTo>
                    <a:pt x="4488" y="1055"/>
                  </a:lnTo>
                  <a:cubicBezTo>
                    <a:pt x="4574" y="1107"/>
                    <a:pt x="4672" y="1138"/>
                    <a:pt x="4779" y="1138"/>
                  </a:cubicBezTo>
                  <a:cubicBezTo>
                    <a:pt x="4891" y="1138"/>
                    <a:pt x="4995" y="1104"/>
                    <a:pt x="5083" y="1048"/>
                  </a:cubicBezTo>
                  <a:lnTo>
                    <a:pt x="5827" y="2004"/>
                  </a:lnTo>
                  <a:cubicBezTo>
                    <a:pt x="5829" y="2007"/>
                    <a:pt x="5833" y="2009"/>
                    <a:pt x="5836" y="2011"/>
                  </a:cubicBezTo>
                  <a:cubicBezTo>
                    <a:pt x="5745" y="2112"/>
                    <a:pt x="5689" y="2244"/>
                    <a:pt x="5689" y="2389"/>
                  </a:cubicBezTo>
                  <a:cubicBezTo>
                    <a:pt x="5689" y="2703"/>
                    <a:pt x="5944" y="2958"/>
                    <a:pt x="6258" y="2958"/>
                  </a:cubicBezTo>
                  <a:cubicBezTo>
                    <a:pt x="6571" y="2958"/>
                    <a:pt x="6827" y="2703"/>
                    <a:pt x="6827" y="2389"/>
                  </a:cubicBezTo>
                  <a:cubicBezTo>
                    <a:pt x="6827" y="2076"/>
                    <a:pt x="6571" y="1820"/>
                    <a:pt x="6258" y="1820"/>
                  </a:cubicBezTo>
                  <a:cubicBezTo>
                    <a:pt x="6170" y="1820"/>
                    <a:pt x="6087" y="1842"/>
                    <a:pt x="6013" y="1878"/>
                  </a:cubicBezTo>
                  <a:cubicBezTo>
                    <a:pt x="6010" y="1874"/>
                    <a:pt x="6010" y="1869"/>
                    <a:pt x="6006" y="1864"/>
                  </a:cubicBezTo>
                  <a:lnTo>
                    <a:pt x="5248" y="890"/>
                  </a:lnTo>
                  <a:cubicBezTo>
                    <a:pt x="5311" y="798"/>
                    <a:pt x="5348" y="688"/>
                    <a:pt x="5348" y="569"/>
                  </a:cubicBezTo>
                  <a:cubicBezTo>
                    <a:pt x="5348" y="255"/>
                    <a:pt x="5092" y="0"/>
                    <a:pt x="4779" y="0"/>
                  </a:cubicBezTo>
                  <a:cubicBezTo>
                    <a:pt x="4465" y="0"/>
                    <a:pt x="4210" y="255"/>
                    <a:pt x="4210" y="569"/>
                  </a:cubicBezTo>
                  <a:cubicBezTo>
                    <a:pt x="4210" y="691"/>
                    <a:pt x="4249" y="804"/>
                    <a:pt x="4315" y="897"/>
                  </a:cubicBezTo>
                  <a:lnTo>
                    <a:pt x="3590" y="2244"/>
                  </a:lnTo>
                  <a:cubicBezTo>
                    <a:pt x="3505" y="2193"/>
                    <a:pt x="3406" y="2162"/>
                    <a:pt x="3300" y="2162"/>
                  </a:cubicBezTo>
                  <a:cubicBezTo>
                    <a:pt x="3118" y="2162"/>
                    <a:pt x="2959" y="2248"/>
                    <a:pt x="2854" y="2381"/>
                  </a:cubicBezTo>
                  <a:lnTo>
                    <a:pt x="2254" y="2081"/>
                  </a:lnTo>
                  <a:cubicBezTo>
                    <a:pt x="2267" y="2034"/>
                    <a:pt x="2276" y="1985"/>
                    <a:pt x="2276" y="1934"/>
                  </a:cubicBezTo>
                  <a:cubicBezTo>
                    <a:pt x="2276" y="1621"/>
                    <a:pt x="2020" y="1365"/>
                    <a:pt x="1707" y="1365"/>
                  </a:cubicBezTo>
                  <a:cubicBezTo>
                    <a:pt x="1393" y="1365"/>
                    <a:pt x="1138" y="1621"/>
                    <a:pt x="1138" y="1934"/>
                  </a:cubicBezTo>
                  <a:cubicBezTo>
                    <a:pt x="1138" y="2054"/>
                    <a:pt x="1176" y="2166"/>
                    <a:pt x="1239" y="2257"/>
                  </a:cubicBezTo>
                  <a:lnTo>
                    <a:pt x="593" y="3191"/>
                  </a:lnTo>
                  <a:cubicBezTo>
                    <a:pt x="585" y="3189"/>
                    <a:pt x="578" y="3186"/>
                    <a:pt x="569" y="3186"/>
                  </a:cubicBezTo>
                  <a:lnTo>
                    <a:pt x="455" y="3186"/>
                  </a:lnTo>
                  <a:lnTo>
                    <a:pt x="455" y="2844"/>
                  </a:lnTo>
                  <a:lnTo>
                    <a:pt x="569" y="2844"/>
                  </a:lnTo>
                  <a:cubicBezTo>
                    <a:pt x="632" y="2844"/>
                    <a:pt x="683" y="2794"/>
                    <a:pt x="683" y="2731"/>
                  </a:cubicBezTo>
                  <a:cubicBezTo>
                    <a:pt x="683" y="2668"/>
                    <a:pt x="632" y="2617"/>
                    <a:pt x="569" y="2617"/>
                  </a:cubicBezTo>
                  <a:lnTo>
                    <a:pt x="455" y="2617"/>
                  </a:lnTo>
                  <a:lnTo>
                    <a:pt x="455" y="2276"/>
                  </a:lnTo>
                  <a:lnTo>
                    <a:pt x="569" y="2276"/>
                  </a:lnTo>
                  <a:cubicBezTo>
                    <a:pt x="632" y="2276"/>
                    <a:pt x="683" y="2225"/>
                    <a:pt x="683" y="2162"/>
                  </a:cubicBezTo>
                  <a:cubicBezTo>
                    <a:pt x="683" y="2099"/>
                    <a:pt x="632" y="2048"/>
                    <a:pt x="569" y="2048"/>
                  </a:cubicBezTo>
                  <a:lnTo>
                    <a:pt x="455" y="2048"/>
                  </a:lnTo>
                  <a:lnTo>
                    <a:pt x="455" y="1707"/>
                  </a:lnTo>
                  <a:lnTo>
                    <a:pt x="569" y="1707"/>
                  </a:lnTo>
                  <a:cubicBezTo>
                    <a:pt x="632" y="1707"/>
                    <a:pt x="683" y="1656"/>
                    <a:pt x="683" y="1593"/>
                  </a:cubicBezTo>
                  <a:cubicBezTo>
                    <a:pt x="683" y="1530"/>
                    <a:pt x="632" y="1479"/>
                    <a:pt x="569" y="1479"/>
                  </a:cubicBezTo>
                  <a:lnTo>
                    <a:pt x="455" y="1479"/>
                  </a:lnTo>
                  <a:lnTo>
                    <a:pt x="455" y="1138"/>
                  </a:lnTo>
                  <a:lnTo>
                    <a:pt x="569" y="1138"/>
                  </a:lnTo>
                  <a:cubicBezTo>
                    <a:pt x="632" y="1138"/>
                    <a:pt x="683" y="1087"/>
                    <a:pt x="683" y="1024"/>
                  </a:cubicBezTo>
                  <a:cubicBezTo>
                    <a:pt x="683" y="961"/>
                    <a:pt x="632" y="910"/>
                    <a:pt x="569" y="910"/>
                  </a:cubicBezTo>
                  <a:lnTo>
                    <a:pt x="455" y="910"/>
                  </a:lnTo>
                  <a:lnTo>
                    <a:pt x="455" y="569"/>
                  </a:lnTo>
                  <a:lnTo>
                    <a:pt x="569" y="569"/>
                  </a:lnTo>
                  <a:cubicBezTo>
                    <a:pt x="632" y="569"/>
                    <a:pt x="683" y="518"/>
                    <a:pt x="683" y="455"/>
                  </a:cubicBezTo>
                  <a:cubicBezTo>
                    <a:pt x="683" y="392"/>
                    <a:pt x="632" y="341"/>
                    <a:pt x="569" y="341"/>
                  </a:cubicBezTo>
                  <a:lnTo>
                    <a:pt x="455" y="341"/>
                  </a:lnTo>
                  <a:lnTo>
                    <a:pt x="455" y="114"/>
                  </a:lnTo>
                  <a:cubicBezTo>
                    <a:pt x="455" y="51"/>
                    <a:pt x="404" y="0"/>
                    <a:pt x="341" y="0"/>
                  </a:cubicBezTo>
                  <a:cubicBezTo>
                    <a:pt x="278" y="0"/>
                    <a:pt x="228" y="51"/>
                    <a:pt x="228" y="114"/>
                  </a:cubicBezTo>
                  <a:lnTo>
                    <a:pt x="228" y="341"/>
                  </a:lnTo>
                  <a:lnTo>
                    <a:pt x="114" y="341"/>
                  </a:lnTo>
                  <a:cubicBezTo>
                    <a:pt x="51" y="341"/>
                    <a:pt x="0" y="392"/>
                    <a:pt x="0" y="455"/>
                  </a:cubicBezTo>
                  <a:cubicBezTo>
                    <a:pt x="0" y="518"/>
                    <a:pt x="51" y="569"/>
                    <a:pt x="114" y="569"/>
                  </a:cubicBezTo>
                  <a:lnTo>
                    <a:pt x="228" y="569"/>
                  </a:lnTo>
                  <a:lnTo>
                    <a:pt x="228" y="910"/>
                  </a:lnTo>
                  <a:lnTo>
                    <a:pt x="114" y="910"/>
                  </a:lnTo>
                  <a:cubicBezTo>
                    <a:pt x="51" y="910"/>
                    <a:pt x="0" y="961"/>
                    <a:pt x="0" y="1024"/>
                  </a:cubicBezTo>
                  <a:cubicBezTo>
                    <a:pt x="0" y="1087"/>
                    <a:pt x="51" y="1138"/>
                    <a:pt x="114" y="1138"/>
                  </a:cubicBezTo>
                  <a:lnTo>
                    <a:pt x="228" y="1138"/>
                  </a:lnTo>
                  <a:lnTo>
                    <a:pt x="228" y="1479"/>
                  </a:lnTo>
                  <a:lnTo>
                    <a:pt x="114" y="1479"/>
                  </a:lnTo>
                  <a:cubicBezTo>
                    <a:pt x="51" y="1479"/>
                    <a:pt x="0" y="1530"/>
                    <a:pt x="0" y="1593"/>
                  </a:cubicBezTo>
                  <a:cubicBezTo>
                    <a:pt x="0" y="1656"/>
                    <a:pt x="51" y="1707"/>
                    <a:pt x="114" y="1707"/>
                  </a:cubicBezTo>
                  <a:lnTo>
                    <a:pt x="228" y="1707"/>
                  </a:lnTo>
                  <a:lnTo>
                    <a:pt x="228" y="2048"/>
                  </a:lnTo>
                  <a:lnTo>
                    <a:pt x="114" y="2048"/>
                  </a:lnTo>
                  <a:cubicBezTo>
                    <a:pt x="51" y="2048"/>
                    <a:pt x="0" y="2099"/>
                    <a:pt x="0" y="2162"/>
                  </a:cubicBezTo>
                  <a:cubicBezTo>
                    <a:pt x="0" y="2225"/>
                    <a:pt x="51" y="2276"/>
                    <a:pt x="114" y="2276"/>
                  </a:cubicBezTo>
                  <a:lnTo>
                    <a:pt x="228" y="2276"/>
                  </a:lnTo>
                  <a:lnTo>
                    <a:pt x="228" y="2617"/>
                  </a:lnTo>
                  <a:lnTo>
                    <a:pt x="114" y="2617"/>
                  </a:lnTo>
                  <a:cubicBezTo>
                    <a:pt x="51" y="2617"/>
                    <a:pt x="0" y="2668"/>
                    <a:pt x="0" y="2731"/>
                  </a:cubicBezTo>
                  <a:cubicBezTo>
                    <a:pt x="0" y="2794"/>
                    <a:pt x="51" y="2844"/>
                    <a:pt x="114" y="2844"/>
                  </a:cubicBezTo>
                  <a:lnTo>
                    <a:pt x="228" y="2844"/>
                  </a:lnTo>
                  <a:lnTo>
                    <a:pt x="228" y="3186"/>
                  </a:lnTo>
                  <a:lnTo>
                    <a:pt x="114" y="3186"/>
                  </a:lnTo>
                  <a:cubicBezTo>
                    <a:pt x="51" y="3186"/>
                    <a:pt x="0" y="3237"/>
                    <a:pt x="0" y="3300"/>
                  </a:cubicBezTo>
                  <a:cubicBezTo>
                    <a:pt x="0" y="3362"/>
                    <a:pt x="51" y="3413"/>
                    <a:pt x="114" y="3413"/>
                  </a:cubicBezTo>
                  <a:lnTo>
                    <a:pt x="228" y="3413"/>
                  </a:lnTo>
                  <a:lnTo>
                    <a:pt x="228" y="3755"/>
                  </a:lnTo>
                  <a:lnTo>
                    <a:pt x="114" y="3755"/>
                  </a:lnTo>
                  <a:cubicBezTo>
                    <a:pt x="51" y="3755"/>
                    <a:pt x="0" y="3806"/>
                    <a:pt x="0" y="3868"/>
                  </a:cubicBezTo>
                  <a:cubicBezTo>
                    <a:pt x="0" y="3931"/>
                    <a:pt x="51" y="3982"/>
                    <a:pt x="114" y="3982"/>
                  </a:cubicBezTo>
                  <a:lnTo>
                    <a:pt x="228" y="3982"/>
                  </a:lnTo>
                  <a:lnTo>
                    <a:pt x="228" y="4324"/>
                  </a:lnTo>
                  <a:lnTo>
                    <a:pt x="114" y="4324"/>
                  </a:lnTo>
                  <a:cubicBezTo>
                    <a:pt x="51" y="4324"/>
                    <a:pt x="0" y="4374"/>
                    <a:pt x="0" y="4437"/>
                  </a:cubicBezTo>
                  <a:cubicBezTo>
                    <a:pt x="0" y="4500"/>
                    <a:pt x="51" y="4551"/>
                    <a:pt x="114" y="4551"/>
                  </a:cubicBezTo>
                  <a:lnTo>
                    <a:pt x="228" y="4551"/>
                  </a:lnTo>
                  <a:lnTo>
                    <a:pt x="228" y="4892"/>
                  </a:lnTo>
                  <a:lnTo>
                    <a:pt x="114" y="4892"/>
                  </a:lnTo>
                  <a:cubicBezTo>
                    <a:pt x="51" y="4892"/>
                    <a:pt x="0" y="4943"/>
                    <a:pt x="0" y="5006"/>
                  </a:cubicBezTo>
                  <a:cubicBezTo>
                    <a:pt x="0" y="5069"/>
                    <a:pt x="51" y="5120"/>
                    <a:pt x="114" y="5120"/>
                  </a:cubicBezTo>
                  <a:lnTo>
                    <a:pt x="228" y="5120"/>
                  </a:lnTo>
                  <a:lnTo>
                    <a:pt x="228" y="5461"/>
                  </a:lnTo>
                  <a:lnTo>
                    <a:pt x="114" y="5461"/>
                  </a:lnTo>
                  <a:cubicBezTo>
                    <a:pt x="51" y="5461"/>
                    <a:pt x="0" y="5512"/>
                    <a:pt x="0" y="5575"/>
                  </a:cubicBezTo>
                  <a:cubicBezTo>
                    <a:pt x="0" y="5638"/>
                    <a:pt x="51" y="5689"/>
                    <a:pt x="114" y="5689"/>
                  </a:cubicBezTo>
                  <a:lnTo>
                    <a:pt x="228" y="5689"/>
                  </a:lnTo>
                  <a:lnTo>
                    <a:pt x="228" y="6030"/>
                  </a:lnTo>
                  <a:lnTo>
                    <a:pt x="114" y="6030"/>
                  </a:lnTo>
                  <a:cubicBezTo>
                    <a:pt x="51" y="6030"/>
                    <a:pt x="0" y="6081"/>
                    <a:pt x="0" y="6144"/>
                  </a:cubicBezTo>
                  <a:cubicBezTo>
                    <a:pt x="0" y="6207"/>
                    <a:pt x="51" y="6258"/>
                    <a:pt x="114" y="6258"/>
                  </a:cubicBezTo>
                  <a:lnTo>
                    <a:pt x="228" y="6258"/>
                  </a:lnTo>
                  <a:lnTo>
                    <a:pt x="228" y="6485"/>
                  </a:lnTo>
                  <a:cubicBezTo>
                    <a:pt x="228" y="6548"/>
                    <a:pt x="278" y="6599"/>
                    <a:pt x="341" y="6599"/>
                  </a:cubicBezTo>
                  <a:lnTo>
                    <a:pt x="683" y="6599"/>
                  </a:lnTo>
                  <a:lnTo>
                    <a:pt x="683" y="6713"/>
                  </a:lnTo>
                  <a:cubicBezTo>
                    <a:pt x="683" y="6776"/>
                    <a:pt x="734" y="6827"/>
                    <a:pt x="796" y="6827"/>
                  </a:cubicBezTo>
                  <a:cubicBezTo>
                    <a:pt x="859" y="6827"/>
                    <a:pt x="910" y="6776"/>
                    <a:pt x="910" y="6713"/>
                  </a:cubicBezTo>
                  <a:lnTo>
                    <a:pt x="910" y="6599"/>
                  </a:lnTo>
                  <a:lnTo>
                    <a:pt x="1252" y="6599"/>
                  </a:lnTo>
                  <a:lnTo>
                    <a:pt x="1252" y="6713"/>
                  </a:lnTo>
                  <a:cubicBezTo>
                    <a:pt x="1252" y="6776"/>
                    <a:pt x="1302" y="6827"/>
                    <a:pt x="1365" y="6827"/>
                  </a:cubicBezTo>
                  <a:cubicBezTo>
                    <a:pt x="1428" y="6827"/>
                    <a:pt x="1479" y="6776"/>
                    <a:pt x="1479" y="6713"/>
                  </a:cubicBezTo>
                  <a:lnTo>
                    <a:pt x="1479" y="6599"/>
                  </a:lnTo>
                  <a:lnTo>
                    <a:pt x="1820" y="6599"/>
                  </a:lnTo>
                  <a:lnTo>
                    <a:pt x="1820" y="6713"/>
                  </a:lnTo>
                  <a:cubicBezTo>
                    <a:pt x="1820" y="6776"/>
                    <a:pt x="1871" y="6827"/>
                    <a:pt x="1934" y="6827"/>
                  </a:cubicBezTo>
                  <a:cubicBezTo>
                    <a:pt x="1997" y="6827"/>
                    <a:pt x="2048" y="6776"/>
                    <a:pt x="2048" y="6713"/>
                  </a:cubicBezTo>
                  <a:lnTo>
                    <a:pt x="2048" y="6599"/>
                  </a:lnTo>
                  <a:lnTo>
                    <a:pt x="2389" y="6599"/>
                  </a:lnTo>
                  <a:lnTo>
                    <a:pt x="2389" y="6713"/>
                  </a:lnTo>
                  <a:cubicBezTo>
                    <a:pt x="2389" y="6776"/>
                    <a:pt x="2440" y="6827"/>
                    <a:pt x="2503" y="6827"/>
                  </a:cubicBezTo>
                  <a:cubicBezTo>
                    <a:pt x="2566" y="6827"/>
                    <a:pt x="2617" y="6776"/>
                    <a:pt x="2617" y="6713"/>
                  </a:cubicBezTo>
                  <a:lnTo>
                    <a:pt x="2617" y="6599"/>
                  </a:lnTo>
                  <a:lnTo>
                    <a:pt x="2958" y="6599"/>
                  </a:lnTo>
                  <a:lnTo>
                    <a:pt x="2958" y="6713"/>
                  </a:lnTo>
                  <a:cubicBezTo>
                    <a:pt x="2958" y="6776"/>
                    <a:pt x="3009" y="6827"/>
                    <a:pt x="3072" y="6827"/>
                  </a:cubicBezTo>
                  <a:cubicBezTo>
                    <a:pt x="3135" y="6827"/>
                    <a:pt x="3186" y="6776"/>
                    <a:pt x="3186" y="6713"/>
                  </a:cubicBezTo>
                  <a:lnTo>
                    <a:pt x="3186" y="6599"/>
                  </a:lnTo>
                  <a:lnTo>
                    <a:pt x="3527" y="6599"/>
                  </a:lnTo>
                  <a:lnTo>
                    <a:pt x="3527" y="6713"/>
                  </a:lnTo>
                  <a:cubicBezTo>
                    <a:pt x="3527" y="6776"/>
                    <a:pt x="3578" y="6827"/>
                    <a:pt x="3641" y="6827"/>
                  </a:cubicBezTo>
                  <a:cubicBezTo>
                    <a:pt x="3704" y="6827"/>
                    <a:pt x="3755" y="6776"/>
                    <a:pt x="3755" y="6713"/>
                  </a:cubicBezTo>
                  <a:lnTo>
                    <a:pt x="3755" y="6599"/>
                  </a:lnTo>
                  <a:lnTo>
                    <a:pt x="4096" y="6599"/>
                  </a:lnTo>
                  <a:lnTo>
                    <a:pt x="4096" y="6713"/>
                  </a:lnTo>
                  <a:cubicBezTo>
                    <a:pt x="4096" y="6776"/>
                    <a:pt x="4147" y="6827"/>
                    <a:pt x="4210" y="6827"/>
                  </a:cubicBezTo>
                  <a:cubicBezTo>
                    <a:pt x="4273" y="6827"/>
                    <a:pt x="4323" y="6776"/>
                    <a:pt x="4323" y="6713"/>
                  </a:cubicBezTo>
                  <a:lnTo>
                    <a:pt x="4323" y="6599"/>
                  </a:lnTo>
                  <a:lnTo>
                    <a:pt x="4665" y="6599"/>
                  </a:lnTo>
                  <a:lnTo>
                    <a:pt x="4665" y="6713"/>
                  </a:lnTo>
                  <a:cubicBezTo>
                    <a:pt x="4665" y="6776"/>
                    <a:pt x="4716" y="6827"/>
                    <a:pt x="4779" y="6827"/>
                  </a:cubicBezTo>
                  <a:cubicBezTo>
                    <a:pt x="4842" y="6827"/>
                    <a:pt x="4892" y="6776"/>
                    <a:pt x="4892" y="6713"/>
                  </a:cubicBezTo>
                  <a:lnTo>
                    <a:pt x="4892" y="6599"/>
                  </a:lnTo>
                  <a:lnTo>
                    <a:pt x="5234" y="6599"/>
                  </a:lnTo>
                  <a:lnTo>
                    <a:pt x="5234" y="6713"/>
                  </a:lnTo>
                  <a:cubicBezTo>
                    <a:pt x="5234" y="6776"/>
                    <a:pt x="5285" y="6827"/>
                    <a:pt x="5347" y="6827"/>
                  </a:cubicBezTo>
                  <a:cubicBezTo>
                    <a:pt x="5410" y="6827"/>
                    <a:pt x="5461" y="6776"/>
                    <a:pt x="5461" y="6713"/>
                  </a:cubicBezTo>
                  <a:lnTo>
                    <a:pt x="5461" y="6599"/>
                  </a:lnTo>
                  <a:lnTo>
                    <a:pt x="5803" y="6599"/>
                  </a:lnTo>
                  <a:lnTo>
                    <a:pt x="5803" y="6713"/>
                  </a:lnTo>
                  <a:cubicBezTo>
                    <a:pt x="5803" y="6776"/>
                    <a:pt x="5853" y="6827"/>
                    <a:pt x="5916" y="6827"/>
                  </a:cubicBezTo>
                  <a:cubicBezTo>
                    <a:pt x="5979" y="6827"/>
                    <a:pt x="6030" y="6776"/>
                    <a:pt x="6030" y="6713"/>
                  </a:cubicBezTo>
                  <a:lnTo>
                    <a:pt x="6030" y="6599"/>
                  </a:lnTo>
                  <a:lnTo>
                    <a:pt x="6371" y="6599"/>
                  </a:lnTo>
                  <a:lnTo>
                    <a:pt x="6371" y="6713"/>
                  </a:lnTo>
                  <a:cubicBezTo>
                    <a:pt x="6371" y="6776"/>
                    <a:pt x="6422" y="6827"/>
                    <a:pt x="6485" y="6827"/>
                  </a:cubicBezTo>
                  <a:cubicBezTo>
                    <a:pt x="6548" y="6827"/>
                    <a:pt x="6599" y="6776"/>
                    <a:pt x="6599" y="6713"/>
                  </a:cubicBezTo>
                  <a:lnTo>
                    <a:pt x="6599" y="6599"/>
                  </a:lnTo>
                  <a:lnTo>
                    <a:pt x="6713" y="6599"/>
                  </a:lnTo>
                  <a:cubicBezTo>
                    <a:pt x="6776" y="6599"/>
                    <a:pt x="6827" y="6548"/>
                    <a:pt x="6827" y="6485"/>
                  </a:cubicBezTo>
                  <a:cubicBezTo>
                    <a:pt x="6827" y="6422"/>
                    <a:pt x="6776" y="6372"/>
                    <a:pt x="6713" y="6372"/>
                  </a:cubicBezTo>
                  <a:lnTo>
                    <a:pt x="6599" y="6372"/>
                  </a:lnTo>
                  <a:lnTo>
                    <a:pt x="6599" y="6258"/>
                  </a:lnTo>
                  <a:cubicBezTo>
                    <a:pt x="6599" y="6195"/>
                    <a:pt x="6548" y="6144"/>
                    <a:pt x="6485" y="6144"/>
                  </a:cubicBezTo>
                  <a:cubicBezTo>
                    <a:pt x="6422" y="6144"/>
                    <a:pt x="6371" y="6195"/>
                    <a:pt x="6371" y="6258"/>
                  </a:cubicBezTo>
                  <a:lnTo>
                    <a:pt x="6371" y="6372"/>
                  </a:lnTo>
                  <a:lnTo>
                    <a:pt x="6030" y="6372"/>
                  </a:lnTo>
                  <a:lnTo>
                    <a:pt x="6030" y="6258"/>
                  </a:lnTo>
                  <a:cubicBezTo>
                    <a:pt x="6030" y="6195"/>
                    <a:pt x="5979" y="6144"/>
                    <a:pt x="5916" y="6144"/>
                  </a:cubicBezTo>
                  <a:cubicBezTo>
                    <a:pt x="5853" y="6144"/>
                    <a:pt x="5803" y="6195"/>
                    <a:pt x="5803" y="6258"/>
                  </a:cubicBezTo>
                  <a:lnTo>
                    <a:pt x="5803" y="6372"/>
                  </a:lnTo>
                  <a:lnTo>
                    <a:pt x="5461" y="6372"/>
                  </a:lnTo>
                  <a:lnTo>
                    <a:pt x="5461" y="6258"/>
                  </a:lnTo>
                  <a:cubicBezTo>
                    <a:pt x="5461" y="6195"/>
                    <a:pt x="5410" y="6144"/>
                    <a:pt x="5347" y="6144"/>
                  </a:cubicBezTo>
                  <a:cubicBezTo>
                    <a:pt x="5285" y="6144"/>
                    <a:pt x="5234" y="6195"/>
                    <a:pt x="5234" y="6258"/>
                  </a:cubicBezTo>
                  <a:lnTo>
                    <a:pt x="5234" y="6372"/>
                  </a:lnTo>
                  <a:lnTo>
                    <a:pt x="4892" y="6372"/>
                  </a:lnTo>
                  <a:lnTo>
                    <a:pt x="4892" y="6258"/>
                  </a:lnTo>
                  <a:cubicBezTo>
                    <a:pt x="4892" y="6195"/>
                    <a:pt x="4842" y="6144"/>
                    <a:pt x="4779" y="6144"/>
                  </a:cubicBezTo>
                  <a:cubicBezTo>
                    <a:pt x="4716" y="6144"/>
                    <a:pt x="4665" y="6195"/>
                    <a:pt x="4665" y="6258"/>
                  </a:cubicBezTo>
                  <a:lnTo>
                    <a:pt x="4665" y="6372"/>
                  </a:lnTo>
                  <a:lnTo>
                    <a:pt x="4323" y="6372"/>
                  </a:lnTo>
                  <a:lnTo>
                    <a:pt x="4323" y="6258"/>
                  </a:lnTo>
                  <a:cubicBezTo>
                    <a:pt x="4323" y="6195"/>
                    <a:pt x="4273" y="6144"/>
                    <a:pt x="4210" y="6144"/>
                  </a:cubicBezTo>
                  <a:cubicBezTo>
                    <a:pt x="4147" y="6144"/>
                    <a:pt x="4096" y="6195"/>
                    <a:pt x="4096" y="6258"/>
                  </a:cubicBezTo>
                  <a:lnTo>
                    <a:pt x="4096" y="6372"/>
                  </a:lnTo>
                  <a:lnTo>
                    <a:pt x="3755" y="6372"/>
                  </a:lnTo>
                  <a:lnTo>
                    <a:pt x="3755" y="6258"/>
                  </a:lnTo>
                  <a:cubicBezTo>
                    <a:pt x="3755" y="6195"/>
                    <a:pt x="3704" y="6144"/>
                    <a:pt x="3641" y="6144"/>
                  </a:cubicBezTo>
                  <a:cubicBezTo>
                    <a:pt x="3578" y="6144"/>
                    <a:pt x="3527" y="6195"/>
                    <a:pt x="3527" y="6258"/>
                  </a:cubicBezTo>
                  <a:lnTo>
                    <a:pt x="3527" y="6372"/>
                  </a:lnTo>
                  <a:lnTo>
                    <a:pt x="3186" y="6372"/>
                  </a:lnTo>
                  <a:lnTo>
                    <a:pt x="3186" y="6258"/>
                  </a:lnTo>
                  <a:cubicBezTo>
                    <a:pt x="3186" y="6195"/>
                    <a:pt x="3135" y="6144"/>
                    <a:pt x="3072" y="6144"/>
                  </a:cubicBezTo>
                  <a:cubicBezTo>
                    <a:pt x="3009" y="6144"/>
                    <a:pt x="2958" y="6195"/>
                    <a:pt x="2958" y="6258"/>
                  </a:cubicBezTo>
                  <a:lnTo>
                    <a:pt x="2958" y="6372"/>
                  </a:lnTo>
                  <a:lnTo>
                    <a:pt x="2617" y="6372"/>
                  </a:lnTo>
                  <a:lnTo>
                    <a:pt x="2617" y="6258"/>
                  </a:lnTo>
                  <a:cubicBezTo>
                    <a:pt x="2617" y="6195"/>
                    <a:pt x="2566" y="6144"/>
                    <a:pt x="2503" y="6144"/>
                  </a:cubicBezTo>
                  <a:cubicBezTo>
                    <a:pt x="2440" y="6144"/>
                    <a:pt x="2389" y="6195"/>
                    <a:pt x="2389" y="6258"/>
                  </a:cubicBezTo>
                  <a:lnTo>
                    <a:pt x="2389" y="6372"/>
                  </a:lnTo>
                  <a:lnTo>
                    <a:pt x="2048" y="6372"/>
                  </a:lnTo>
                  <a:lnTo>
                    <a:pt x="2048" y="6258"/>
                  </a:lnTo>
                  <a:cubicBezTo>
                    <a:pt x="2048" y="6195"/>
                    <a:pt x="1997" y="6144"/>
                    <a:pt x="1934" y="6144"/>
                  </a:cubicBezTo>
                  <a:cubicBezTo>
                    <a:pt x="1871" y="6144"/>
                    <a:pt x="1820" y="6195"/>
                    <a:pt x="1820" y="6258"/>
                  </a:cubicBezTo>
                  <a:lnTo>
                    <a:pt x="1820" y="6372"/>
                  </a:lnTo>
                  <a:lnTo>
                    <a:pt x="1479" y="6372"/>
                  </a:lnTo>
                  <a:lnTo>
                    <a:pt x="1479" y="6258"/>
                  </a:lnTo>
                  <a:cubicBezTo>
                    <a:pt x="1479" y="6195"/>
                    <a:pt x="1428" y="6144"/>
                    <a:pt x="1365" y="6144"/>
                  </a:cubicBezTo>
                  <a:cubicBezTo>
                    <a:pt x="1302" y="6144"/>
                    <a:pt x="1252" y="6195"/>
                    <a:pt x="1252" y="6258"/>
                  </a:cubicBezTo>
                  <a:lnTo>
                    <a:pt x="1252" y="6372"/>
                  </a:lnTo>
                  <a:lnTo>
                    <a:pt x="910" y="6372"/>
                  </a:lnTo>
                  <a:lnTo>
                    <a:pt x="910" y="6258"/>
                  </a:lnTo>
                  <a:cubicBezTo>
                    <a:pt x="910" y="6195"/>
                    <a:pt x="859" y="6144"/>
                    <a:pt x="796" y="6144"/>
                  </a:cubicBezTo>
                  <a:cubicBezTo>
                    <a:pt x="734" y="6144"/>
                    <a:pt x="683" y="6195"/>
                    <a:pt x="683" y="6258"/>
                  </a:cubicBezTo>
                  <a:lnTo>
                    <a:pt x="683" y="6372"/>
                  </a:lnTo>
                  <a:lnTo>
                    <a:pt x="455" y="6372"/>
                  </a:lnTo>
                  <a:lnTo>
                    <a:pt x="455" y="5234"/>
                  </a:lnTo>
                  <a:lnTo>
                    <a:pt x="1263" y="523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8174522" y="2107432"/>
            <a:ext cx="665795" cy="665791"/>
            <a:chOff x="8174522" y="2107432"/>
            <a:chExt cx="665795" cy="665791"/>
          </a:xfrm>
        </p:grpSpPr>
        <p:sp>
          <p:nvSpPr>
            <p:cNvPr id="8" name="AutoShape 8"/>
            <p:cNvSpPr/>
            <p:nvPr/>
          </p:nvSpPr>
          <p:spPr>
            <a:xfrm>
              <a:off x="8174522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8354362" y="2273856"/>
              <a:ext cx="306115" cy="294843"/>
            </a:xfrm>
            <a:custGeom>
              <a:rect l="l" t="t" r="r" b="b"/>
              <a:pathLst>
                <a:path w="6825" h="5912">
                  <a:moveTo>
                    <a:pt x="3413" y="0"/>
                  </a:moveTo>
                  <a:lnTo>
                    <a:pt x="0" y="5912"/>
                  </a:lnTo>
                  <a:lnTo>
                    <a:pt x="6827" y="5912"/>
                  </a:lnTo>
                  <a:lnTo>
                    <a:pt x="3413" y="0"/>
                  </a:lnTo>
                  <a:close/>
                  <a:moveTo>
                    <a:pt x="3413" y="972"/>
                  </a:moveTo>
                  <a:lnTo>
                    <a:pt x="4489" y="2835"/>
                  </a:lnTo>
                  <a:lnTo>
                    <a:pt x="2338" y="2835"/>
                  </a:lnTo>
                  <a:lnTo>
                    <a:pt x="3413" y="972"/>
                  </a:lnTo>
                  <a:close/>
                  <a:moveTo>
                    <a:pt x="842" y="5426"/>
                  </a:moveTo>
                  <a:lnTo>
                    <a:pt x="1917" y="3564"/>
                  </a:lnTo>
                  <a:lnTo>
                    <a:pt x="2993" y="5426"/>
                  </a:lnTo>
                  <a:lnTo>
                    <a:pt x="842" y="5426"/>
                  </a:lnTo>
                  <a:close/>
                  <a:moveTo>
                    <a:pt x="2338" y="3321"/>
                  </a:moveTo>
                  <a:lnTo>
                    <a:pt x="4489" y="3321"/>
                  </a:lnTo>
                  <a:lnTo>
                    <a:pt x="3413" y="5183"/>
                  </a:lnTo>
                  <a:lnTo>
                    <a:pt x="2338" y="3321"/>
                  </a:lnTo>
                  <a:close/>
                  <a:moveTo>
                    <a:pt x="4910" y="3564"/>
                  </a:moveTo>
                  <a:lnTo>
                    <a:pt x="5985" y="5426"/>
                  </a:lnTo>
                  <a:lnTo>
                    <a:pt x="3834" y="5426"/>
                  </a:lnTo>
                  <a:lnTo>
                    <a:pt x="4910" y="356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4252748" y="4178300"/>
            <a:ext cx="665795" cy="665791"/>
            <a:chOff x="4252748" y="4178300"/>
            <a:chExt cx="665795" cy="665791"/>
          </a:xfrm>
        </p:grpSpPr>
        <p:sp>
          <p:nvSpPr>
            <p:cNvPr id="11" name="AutoShape 11"/>
            <p:cNvSpPr/>
            <p:nvPr/>
          </p:nvSpPr>
          <p:spPr>
            <a:xfrm>
              <a:off x="4252748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4432588" y="4363773"/>
              <a:ext cx="306115" cy="294843"/>
            </a:xfrm>
            <a:custGeom>
              <a:rect l="l" t="t" r="r" b="b"/>
              <a:pathLst>
                <a:path w="597921" h="598324">
                  <a:moveTo>
                    <a:pt x="297615" y="96957"/>
                  </a:moveTo>
                  <a:cubicBezTo>
                    <a:pt x="311959" y="96957"/>
                    <a:pt x="323434" y="108416"/>
                    <a:pt x="323434" y="122740"/>
                  </a:cubicBezTo>
                  <a:lnTo>
                    <a:pt x="323434" y="289852"/>
                  </a:lnTo>
                  <a:lnTo>
                    <a:pt x="462572" y="289852"/>
                  </a:lnTo>
                  <a:cubicBezTo>
                    <a:pt x="476438" y="289852"/>
                    <a:pt x="487913" y="301311"/>
                    <a:pt x="487913" y="315157"/>
                  </a:cubicBezTo>
                  <a:cubicBezTo>
                    <a:pt x="487913" y="329004"/>
                    <a:pt x="476438" y="340463"/>
                    <a:pt x="462572" y="340463"/>
                  </a:cubicBezTo>
                  <a:lnTo>
                    <a:pt x="297615" y="340463"/>
                  </a:lnTo>
                  <a:cubicBezTo>
                    <a:pt x="283749" y="340463"/>
                    <a:pt x="272274" y="329004"/>
                    <a:pt x="272274" y="315157"/>
                  </a:cubicBezTo>
                  <a:lnTo>
                    <a:pt x="272274" y="122740"/>
                  </a:lnTo>
                  <a:cubicBezTo>
                    <a:pt x="272274" y="108416"/>
                    <a:pt x="283749" y="96957"/>
                    <a:pt x="297615" y="96957"/>
                  </a:cubicBezTo>
                  <a:close/>
                  <a:moveTo>
                    <a:pt x="298127" y="0"/>
                  </a:moveTo>
                  <a:cubicBezTo>
                    <a:pt x="463564" y="0"/>
                    <a:pt x="597921" y="134181"/>
                    <a:pt x="597921" y="299401"/>
                  </a:cubicBezTo>
                  <a:cubicBezTo>
                    <a:pt x="597921" y="464143"/>
                    <a:pt x="463564" y="598324"/>
                    <a:pt x="298127" y="598324"/>
                  </a:cubicBezTo>
                  <a:cubicBezTo>
                    <a:pt x="188155" y="598324"/>
                    <a:pt x="87268" y="538635"/>
                    <a:pt x="35150" y="442177"/>
                  </a:cubicBezTo>
                  <a:cubicBezTo>
                    <a:pt x="33238" y="438835"/>
                    <a:pt x="32760" y="435492"/>
                    <a:pt x="34194" y="432149"/>
                  </a:cubicBezTo>
                  <a:cubicBezTo>
                    <a:pt x="35150" y="428807"/>
                    <a:pt x="37541" y="425942"/>
                    <a:pt x="40410" y="424509"/>
                  </a:cubicBezTo>
                  <a:lnTo>
                    <a:pt x="74836" y="407796"/>
                  </a:lnTo>
                  <a:cubicBezTo>
                    <a:pt x="81052" y="404931"/>
                    <a:pt x="88702" y="407319"/>
                    <a:pt x="91571" y="413049"/>
                  </a:cubicBezTo>
                  <a:cubicBezTo>
                    <a:pt x="133169" y="488018"/>
                    <a:pt x="212540" y="534815"/>
                    <a:pt x="298127" y="534815"/>
                  </a:cubicBezTo>
                  <a:cubicBezTo>
                    <a:pt x="428181" y="534815"/>
                    <a:pt x="534328" y="429284"/>
                    <a:pt x="534328" y="299401"/>
                  </a:cubicBezTo>
                  <a:cubicBezTo>
                    <a:pt x="534328" y="169517"/>
                    <a:pt x="428181" y="63509"/>
                    <a:pt x="298127" y="63509"/>
                  </a:cubicBezTo>
                  <a:cubicBezTo>
                    <a:pt x="242185" y="63509"/>
                    <a:pt x="187677" y="83565"/>
                    <a:pt x="145123" y="120333"/>
                  </a:cubicBezTo>
                  <a:lnTo>
                    <a:pt x="200587" y="142299"/>
                  </a:lnTo>
                  <a:cubicBezTo>
                    <a:pt x="204890" y="144209"/>
                    <a:pt x="207759" y="148029"/>
                    <a:pt x="208237" y="152327"/>
                  </a:cubicBezTo>
                  <a:cubicBezTo>
                    <a:pt x="208715" y="157102"/>
                    <a:pt x="207281" y="161399"/>
                    <a:pt x="203456" y="164265"/>
                  </a:cubicBezTo>
                  <a:lnTo>
                    <a:pt x="48060" y="285553"/>
                  </a:lnTo>
                  <a:cubicBezTo>
                    <a:pt x="44235" y="288418"/>
                    <a:pt x="39454" y="289373"/>
                    <a:pt x="35150" y="287463"/>
                  </a:cubicBezTo>
                  <a:cubicBezTo>
                    <a:pt x="31325" y="285553"/>
                    <a:pt x="27978" y="281733"/>
                    <a:pt x="27500" y="277435"/>
                  </a:cubicBezTo>
                  <a:lnTo>
                    <a:pt x="246" y="82132"/>
                  </a:lnTo>
                  <a:cubicBezTo>
                    <a:pt x="-710" y="77835"/>
                    <a:pt x="1203" y="73060"/>
                    <a:pt x="4550" y="70194"/>
                  </a:cubicBezTo>
                  <a:cubicBezTo>
                    <a:pt x="8375" y="67807"/>
                    <a:pt x="13156" y="66852"/>
                    <a:pt x="17459" y="68762"/>
                  </a:cubicBezTo>
                  <a:lnTo>
                    <a:pt x="80574" y="94070"/>
                  </a:lnTo>
                  <a:cubicBezTo>
                    <a:pt x="137472" y="33426"/>
                    <a:pt x="214931" y="0"/>
                    <a:pt x="29812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7274660" y="4178300"/>
            <a:ext cx="665795" cy="665791"/>
            <a:chOff x="7274660" y="4178300"/>
            <a:chExt cx="665795" cy="665791"/>
          </a:xfrm>
        </p:grpSpPr>
        <p:sp>
          <p:nvSpPr>
            <p:cNvPr id="14" name="AutoShape 14"/>
            <p:cNvSpPr/>
            <p:nvPr/>
          </p:nvSpPr>
          <p:spPr>
            <a:xfrm>
              <a:off x="7274660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7469003" y="4363774"/>
              <a:ext cx="306115" cy="294843"/>
            </a:xfrm>
            <a:custGeom>
              <a:rect l="l" t="t" r="r" b="b"/>
              <a:pathLst>
                <a:path w="582235" h="606722">
                  <a:moveTo>
                    <a:pt x="0" y="404481"/>
                  </a:moveTo>
                  <a:lnTo>
                    <a:pt x="101261" y="404481"/>
                  </a:lnTo>
                  <a:lnTo>
                    <a:pt x="101261" y="606722"/>
                  </a:lnTo>
                  <a:lnTo>
                    <a:pt x="0" y="606722"/>
                  </a:lnTo>
                  <a:close/>
                  <a:moveTo>
                    <a:pt x="151927" y="328623"/>
                  </a:moveTo>
                  <a:lnTo>
                    <a:pt x="253188" y="328623"/>
                  </a:lnTo>
                  <a:lnTo>
                    <a:pt x="253188" y="606722"/>
                  </a:lnTo>
                  <a:lnTo>
                    <a:pt x="151927" y="606722"/>
                  </a:lnTo>
                  <a:close/>
                  <a:moveTo>
                    <a:pt x="303855" y="252766"/>
                  </a:moveTo>
                  <a:lnTo>
                    <a:pt x="405046" y="252766"/>
                  </a:lnTo>
                  <a:lnTo>
                    <a:pt x="405046" y="606722"/>
                  </a:lnTo>
                  <a:lnTo>
                    <a:pt x="303855" y="606722"/>
                  </a:lnTo>
                  <a:close/>
                  <a:moveTo>
                    <a:pt x="455711" y="202241"/>
                  </a:moveTo>
                  <a:lnTo>
                    <a:pt x="556972" y="202241"/>
                  </a:lnTo>
                  <a:lnTo>
                    <a:pt x="556972" y="606722"/>
                  </a:lnTo>
                  <a:lnTo>
                    <a:pt x="455711" y="606722"/>
                  </a:lnTo>
                  <a:close/>
                  <a:moveTo>
                    <a:pt x="455697" y="0"/>
                  </a:moveTo>
                  <a:lnTo>
                    <a:pt x="556785" y="0"/>
                  </a:lnTo>
                  <a:lnTo>
                    <a:pt x="556874" y="0"/>
                  </a:lnTo>
                  <a:lnTo>
                    <a:pt x="556963" y="0"/>
                  </a:lnTo>
                  <a:cubicBezTo>
                    <a:pt x="557230" y="0"/>
                    <a:pt x="557408" y="0"/>
                    <a:pt x="557675" y="0"/>
                  </a:cubicBezTo>
                  <a:cubicBezTo>
                    <a:pt x="558298" y="89"/>
                    <a:pt x="558832" y="89"/>
                    <a:pt x="559366" y="89"/>
                  </a:cubicBezTo>
                  <a:cubicBezTo>
                    <a:pt x="559811" y="178"/>
                    <a:pt x="560256" y="267"/>
                    <a:pt x="560611" y="267"/>
                  </a:cubicBezTo>
                  <a:cubicBezTo>
                    <a:pt x="561056" y="356"/>
                    <a:pt x="561412" y="444"/>
                    <a:pt x="561857" y="444"/>
                  </a:cubicBezTo>
                  <a:cubicBezTo>
                    <a:pt x="562302" y="533"/>
                    <a:pt x="562747" y="711"/>
                    <a:pt x="563192" y="800"/>
                  </a:cubicBezTo>
                  <a:cubicBezTo>
                    <a:pt x="563548" y="889"/>
                    <a:pt x="563904" y="978"/>
                    <a:pt x="564171" y="1067"/>
                  </a:cubicBezTo>
                  <a:cubicBezTo>
                    <a:pt x="564616" y="1156"/>
                    <a:pt x="565061" y="1333"/>
                    <a:pt x="565506" y="1511"/>
                  </a:cubicBezTo>
                  <a:cubicBezTo>
                    <a:pt x="565862" y="1600"/>
                    <a:pt x="566218" y="1778"/>
                    <a:pt x="566574" y="1867"/>
                  </a:cubicBezTo>
                  <a:cubicBezTo>
                    <a:pt x="566929" y="2044"/>
                    <a:pt x="567285" y="2222"/>
                    <a:pt x="567730" y="2400"/>
                  </a:cubicBezTo>
                  <a:cubicBezTo>
                    <a:pt x="568086" y="2578"/>
                    <a:pt x="568442" y="2755"/>
                    <a:pt x="568798" y="2933"/>
                  </a:cubicBezTo>
                  <a:cubicBezTo>
                    <a:pt x="569154" y="3111"/>
                    <a:pt x="569421" y="3289"/>
                    <a:pt x="569777" y="3467"/>
                  </a:cubicBezTo>
                  <a:cubicBezTo>
                    <a:pt x="570133" y="3733"/>
                    <a:pt x="570578" y="4000"/>
                    <a:pt x="570934" y="4178"/>
                  </a:cubicBezTo>
                  <a:cubicBezTo>
                    <a:pt x="571201" y="4444"/>
                    <a:pt x="571557" y="4622"/>
                    <a:pt x="571824" y="4800"/>
                  </a:cubicBezTo>
                  <a:cubicBezTo>
                    <a:pt x="572180" y="5155"/>
                    <a:pt x="572536" y="5422"/>
                    <a:pt x="572891" y="5689"/>
                  </a:cubicBezTo>
                  <a:cubicBezTo>
                    <a:pt x="573247" y="5955"/>
                    <a:pt x="573514" y="6222"/>
                    <a:pt x="573781" y="6489"/>
                  </a:cubicBezTo>
                  <a:cubicBezTo>
                    <a:pt x="574137" y="6755"/>
                    <a:pt x="574493" y="7022"/>
                    <a:pt x="574760" y="7289"/>
                  </a:cubicBezTo>
                  <a:cubicBezTo>
                    <a:pt x="575205" y="7733"/>
                    <a:pt x="575561" y="8178"/>
                    <a:pt x="575917" y="8533"/>
                  </a:cubicBezTo>
                  <a:cubicBezTo>
                    <a:pt x="576095" y="8711"/>
                    <a:pt x="576273" y="8889"/>
                    <a:pt x="576451" y="9066"/>
                  </a:cubicBezTo>
                  <a:cubicBezTo>
                    <a:pt x="576451" y="9155"/>
                    <a:pt x="576451" y="9155"/>
                    <a:pt x="576451" y="9155"/>
                  </a:cubicBezTo>
                  <a:cubicBezTo>
                    <a:pt x="576985" y="9777"/>
                    <a:pt x="577519" y="10489"/>
                    <a:pt x="577964" y="11200"/>
                  </a:cubicBezTo>
                  <a:cubicBezTo>
                    <a:pt x="577964" y="11200"/>
                    <a:pt x="578053" y="11289"/>
                    <a:pt x="578053" y="11289"/>
                  </a:cubicBezTo>
                  <a:cubicBezTo>
                    <a:pt x="578498" y="12000"/>
                    <a:pt x="578854" y="12622"/>
                    <a:pt x="579209" y="13244"/>
                  </a:cubicBezTo>
                  <a:cubicBezTo>
                    <a:pt x="579387" y="13600"/>
                    <a:pt x="579565" y="13955"/>
                    <a:pt x="579743" y="14222"/>
                  </a:cubicBezTo>
                  <a:cubicBezTo>
                    <a:pt x="579921" y="14666"/>
                    <a:pt x="580099" y="15111"/>
                    <a:pt x="580277" y="15555"/>
                  </a:cubicBezTo>
                  <a:cubicBezTo>
                    <a:pt x="580455" y="15911"/>
                    <a:pt x="580633" y="16266"/>
                    <a:pt x="580722" y="16711"/>
                  </a:cubicBezTo>
                  <a:cubicBezTo>
                    <a:pt x="580900" y="17066"/>
                    <a:pt x="581078" y="17422"/>
                    <a:pt x="581167" y="17866"/>
                  </a:cubicBezTo>
                  <a:cubicBezTo>
                    <a:pt x="581256" y="18311"/>
                    <a:pt x="581434" y="18755"/>
                    <a:pt x="581523" y="19199"/>
                  </a:cubicBezTo>
                  <a:cubicBezTo>
                    <a:pt x="581612" y="19555"/>
                    <a:pt x="581701" y="19910"/>
                    <a:pt x="581790" y="20266"/>
                  </a:cubicBezTo>
                  <a:cubicBezTo>
                    <a:pt x="581879" y="20977"/>
                    <a:pt x="582057" y="21777"/>
                    <a:pt x="582146" y="22488"/>
                  </a:cubicBezTo>
                  <a:cubicBezTo>
                    <a:pt x="582146" y="22577"/>
                    <a:pt x="582146" y="22666"/>
                    <a:pt x="582146" y="22666"/>
                  </a:cubicBezTo>
                  <a:cubicBezTo>
                    <a:pt x="582235" y="23555"/>
                    <a:pt x="582235" y="24355"/>
                    <a:pt x="582235" y="25244"/>
                  </a:cubicBezTo>
                  <a:lnTo>
                    <a:pt x="582235" y="126396"/>
                  </a:lnTo>
                  <a:cubicBezTo>
                    <a:pt x="582235" y="140351"/>
                    <a:pt x="570934" y="151728"/>
                    <a:pt x="556963" y="151728"/>
                  </a:cubicBezTo>
                  <a:cubicBezTo>
                    <a:pt x="542992" y="151728"/>
                    <a:pt x="531691" y="140351"/>
                    <a:pt x="531691" y="126396"/>
                  </a:cubicBezTo>
                  <a:lnTo>
                    <a:pt x="531691" y="79286"/>
                  </a:lnTo>
                  <a:lnTo>
                    <a:pt x="421260" y="171106"/>
                  </a:lnTo>
                  <a:cubicBezTo>
                    <a:pt x="410582" y="180083"/>
                    <a:pt x="394564" y="178572"/>
                    <a:pt x="385666" y="167906"/>
                  </a:cubicBezTo>
                  <a:cubicBezTo>
                    <a:pt x="376678" y="157150"/>
                    <a:pt x="378191" y="141240"/>
                    <a:pt x="388869" y="132262"/>
                  </a:cubicBezTo>
                  <a:lnTo>
                    <a:pt x="487020" y="50576"/>
                  </a:lnTo>
                  <a:lnTo>
                    <a:pt x="455697" y="50576"/>
                  </a:lnTo>
                  <a:cubicBezTo>
                    <a:pt x="441727" y="50576"/>
                    <a:pt x="430425" y="39288"/>
                    <a:pt x="430425" y="25244"/>
                  </a:cubicBezTo>
                  <a:cubicBezTo>
                    <a:pt x="430425" y="11289"/>
                    <a:pt x="441727" y="0"/>
                    <a:pt x="45569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6" name="AutoShape 16"/>
          <p:cNvSpPr/>
          <p:nvPr/>
        </p:nvSpPr>
        <p:spPr>
          <a:xfrm>
            <a:off x="633036" y="2037683"/>
            <a:ext cx="2553871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医学、药学知识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沟通技巧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9015108" y="2037683"/>
            <a:ext cx="2569478" cy="44168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市场洞察力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职业道德</a:t>
            </a:r>
            <a:endParaRPr lang="en-US" sz="1100"/>
          </a:p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医药代表的专业素养</a:t>
              </a:r>
            </a:p>
          </p:txBody>
        </p:sp>
      </p:grpSp>
      <p:sp>
        <p:nvSpPr>
          <p:cNvPr id="42" name="TextBox 42"/>
          <p:cNvSpPr txBox="1"/>
          <p:nvPr/>
        </p:nvSpPr>
        <p:spPr>
          <a:xfrm>
            <a:off x="633255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具备扎实的医学、药学基础知识，能够准确理解药品的疗效和安全性。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9015108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了解市场动态和竞争状况，能够及时调整推广策略，提高产品的市场占有率。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1940528" y="5112856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善于与医生沟通，了解医生的需求和用药习惯，能够用简洁明了的语言传递药品信息。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45361" y="5065527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遵守职业道德规范，诚信守法，不夸大药品疗效，不误导医生用药。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97584" y="2777390"/>
            <a:ext cx="10396832" cy="225501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95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拜访策略的制定与实施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255167" y="699023"/>
            <a:ext cx="3681665" cy="1934841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877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4398" b="4398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5462" r="5462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26319" b="26319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了解客户需求与心理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深入了解目标客户的需求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通过市场调研、客户访谈等方式，了解目标客户的真实需求和痛点，为制定拜访策略提供有力支持。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分析客户心理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掌握客户在购买决策过程中的心理变化，如需求认知、信息搜索、评估选择等，以便更好地满足客户需求。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关注行业动态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时刻关注医药行业的政策变化、市场趋势等信息，以便及时调整拜访策略，适应市场变化。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根据客户需求和市场情况，制定明确的拜访目标，如推广新产品、加强品牌宣传等。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t="4785" b="4785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明确拜访目标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针对不同客户类型，设计个性化的推广方案，包括产品介绍、试用体验、优惠政策等，以提高拜访效果。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设计个性化方案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4941" r="14941"/>
          <a:stretch>
            <a:fillRect/>
          </a:stretch>
        </p:blipFill>
        <p:spPr>
          <a:xfrm>
            <a:off x="5820153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规划详细的拜访流程，包括预约、开场白、产品介绍、处理异议、缔结等环节，确保拜访过程顺利进行。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制定拜访流程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制定个性化拜访计划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有效沟通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在拜访过程中，注意倾听客户的意见和反馈，运用良好的沟通技巧和专业知识，解答客户疑问，增强客户信任。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落实拜访计划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按照制定的拜访计划，积极落实各项措施，确保拜访活动的顺利进行。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及时跟进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在拜访结束后，及时跟进客户反馈和需求，提供必要的支持和服务，巩固客户关系，促进产品销售。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18167" r="18167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rcRect l="15375" r="15375"/>
          <a:stretch>
            <a:fillRect/>
          </a:stretch>
        </p:blipFill>
        <p:spPr>
          <a:xfrm>
            <a:off x="9121094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实施拜访并跟进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https://d.book118.com/086110121100010044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6F0"/>
      </a:lt1>
      <a:dk2>
        <a:srgbClr val="380E00"/>
      </a:dk2>
      <a:lt2>
        <a:srgbClr val="FFFFFF"/>
      </a:lt2>
      <a:accent1>
        <a:srgbClr val="EB554D"/>
      </a:accent1>
      <a:accent2>
        <a:srgbClr val="F35735"/>
      </a:accent2>
      <a:accent3>
        <a:srgbClr val="CB3600"/>
      </a:accent3>
      <a:accent4>
        <a:srgbClr val="F25E96"/>
      </a:accent4>
      <a:accent5>
        <a:srgbClr val="FF7185"/>
      </a:accent5>
      <a:accent6>
        <a:srgbClr val="F6C462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72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9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2024-09-12T16:12:14.851</cp:lastPrinted>
  <dcterms:created xsi:type="dcterms:W3CDTF">2024-09-12T08:12:14Z</dcterms:created>
  <dcterms:modified xsi:type="dcterms:W3CDTF">2024-09-12T08:12:16Z</dcterms:modified>
</cp:coreProperties>
</file>