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7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tags" Target="../tags/tag34.xml" /><Relationship Id="rId14" Type="http://schemas.openxmlformats.org/officeDocument/2006/relationships/tags" Target="../tags/tag35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5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43.xml" /><Relationship Id="rId11" Type="http://schemas.openxmlformats.org/officeDocument/2006/relationships/tags" Target="../tags/tag44.xml" /><Relationship Id="rId12" Type="http://schemas.openxmlformats.org/officeDocument/2006/relationships/tags" Target="../tags/tag45.xml" /><Relationship Id="rId13" Type="http://schemas.openxmlformats.org/officeDocument/2006/relationships/tags" Target="../tags/tag46.xml" /><Relationship Id="rId14" Type="http://schemas.openxmlformats.org/officeDocument/2006/relationships/tags" Target="../tags/tag47.xml" /><Relationship Id="rId15" Type="http://schemas.openxmlformats.org/officeDocument/2006/relationships/tags" Target="../tags/tag48.xml" /><Relationship Id="rId16" Type="http://schemas.openxmlformats.org/officeDocument/2006/relationships/tags" Target="../tags/tag49.xml" /><Relationship Id="rId17" Type="http://schemas.openxmlformats.org/officeDocument/2006/relationships/tags" Target="../tags/tag50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image" Target="../media/image7.png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image" Target="../media/image3.jpeg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image" Target="../media/image2.png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D0A85B-687F-4550-AED8-458B8736A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717C6-4F66-4F43-B5C1-F9D12BDE5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D534E-9747-4C01-8BD9-370A3B6F0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4CD3DD-C51F-4061-9105-0AD92159C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2B9D87-BF89-4BD5-B5CC-C81F62E5F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50B615-1A12-403B-B2C0-F0DA5D8F1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BBD838-628F-4BBC-AFF9-9166490A9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F01F55-9F36-4E0B-9945-32E68EB36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12E9A5-9964-41CC-A654-BB47CA90F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D2D711-00CA-4C15-9DFB-62100A303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254CFE-7DF7-4582-B453-57638A933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4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0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&#10;&#10;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jpeg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1" descr="黑暗中的灯光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noProof="1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22" Type="http://schemas.openxmlformats.org/officeDocument/2006/relationships/tags" Target="../tags/tag157.xml" /><Relationship Id="rId23" Type="http://schemas.openxmlformats.org/officeDocument/2006/relationships/tags" Target="../tags/tag158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14" Type="http://schemas.openxmlformats.org/officeDocument/2006/relationships/tags" Target="../tags/tag246.xml" /><Relationship Id="rId15" Type="http://schemas.openxmlformats.org/officeDocument/2006/relationships/tags" Target="../tags/tag247.xml" /><Relationship Id="rId16" Type="http://schemas.openxmlformats.org/officeDocument/2006/relationships/tags" Target="../tags/tag248.xml" /><Relationship Id="rId17" Type="http://schemas.openxmlformats.org/officeDocument/2006/relationships/tags" Target="../tags/tag249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15" Type="http://schemas.openxmlformats.org/officeDocument/2006/relationships/tags" Target="../tags/tag266.xml" /><Relationship Id="rId16" Type="http://schemas.openxmlformats.org/officeDocument/2006/relationships/tags" Target="../tags/tag267.xml" /><Relationship Id="rId17" Type="http://schemas.openxmlformats.org/officeDocument/2006/relationships/tags" Target="../tags/tag268.xml" /><Relationship Id="rId18" Type="http://schemas.openxmlformats.org/officeDocument/2006/relationships/tags" Target="../tags/tag269.xml" /><Relationship Id="rId19" Type="http://schemas.openxmlformats.org/officeDocument/2006/relationships/tags" Target="../tags/tag270.xml" /><Relationship Id="rId2" Type="http://schemas.openxmlformats.org/officeDocument/2006/relationships/tags" Target="../tags/tag253.xml" /><Relationship Id="rId20" Type="http://schemas.openxmlformats.org/officeDocument/2006/relationships/tags" Target="../tags/tag271.xml" /><Relationship Id="rId21" Type="http://schemas.openxmlformats.org/officeDocument/2006/relationships/tags" Target="../tags/tag272.xml" /><Relationship Id="rId22" Type="http://schemas.openxmlformats.org/officeDocument/2006/relationships/tags" Target="../tags/tag273.xml" /><Relationship Id="rId23" Type="http://schemas.openxmlformats.org/officeDocument/2006/relationships/tags" Target="../tags/tag274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11505002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《STORZ腔镜的使用》PPT课件</a:t>
            </a:r>
            <a:endParaRPr lang="zh-CN" altLang="en-US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目录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14" name="矩形 46"/>
          <p:cNvSpPr/>
          <p:nvPr>
            <p:custDataLst>
              <p:tags r:id="rId5"/>
            </p:custDataLst>
          </p:nvPr>
        </p:nvSpPr>
        <p:spPr>
          <a:xfrm>
            <a:off x="4431665" y="65595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6"/>
            </p:custDataLst>
          </p:nvPr>
        </p:nvSpPr>
        <p:spPr>
          <a:xfrm>
            <a:off x="4719955" y="1539875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7"/>
            </p:custDataLst>
          </p:nvPr>
        </p:nvSpPr>
        <p:spPr>
          <a:xfrm>
            <a:off x="4659630" y="75692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8"/>
            </p:custDataLst>
          </p:nvPr>
        </p:nvSpPr>
        <p:spPr>
          <a:xfrm>
            <a:off x="4431665" y="257111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9"/>
            </p:custDataLst>
          </p:nvPr>
        </p:nvSpPr>
        <p:spPr>
          <a:xfrm>
            <a:off x="4719955" y="350012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10"/>
            </p:custDataLst>
          </p:nvPr>
        </p:nvSpPr>
        <p:spPr>
          <a:xfrm>
            <a:off x="4659630" y="267208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腔镜概述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11"/>
            </p:custDataLst>
          </p:nvPr>
        </p:nvSpPr>
        <p:spPr>
          <a:xfrm>
            <a:off x="4431665" y="448627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2"/>
            </p:custDataLst>
          </p:nvPr>
        </p:nvSpPr>
        <p:spPr>
          <a:xfrm>
            <a:off x="4719955" y="541528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3"/>
            </p:custDataLst>
          </p:nvPr>
        </p:nvSpPr>
        <p:spPr>
          <a:xfrm>
            <a:off x="4659630" y="458724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STORZ腔镜的结构与特点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4"/>
            </p:custDataLst>
          </p:nvPr>
        </p:nvSpPr>
        <p:spPr>
          <a:xfrm>
            <a:off x="8081010" y="65595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5"/>
            </p:custDataLst>
          </p:nvPr>
        </p:nvSpPr>
        <p:spPr>
          <a:xfrm>
            <a:off x="8368665" y="1585595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6"/>
            </p:custDataLst>
          </p:nvPr>
        </p:nvSpPr>
        <p:spPr>
          <a:xfrm>
            <a:off x="8308340" y="75692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STORZ腔镜的使用方法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7"/>
            </p:custDataLst>
          </p:nvPr>
        </p:nvSpPr>
        <p:spPr>
          <a:xfrm>
            <a:off x="8081010" y="257111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8"/>
            </p:custDataLst>
          </p:nvPr>
        </p:nvSpPr>
        <p:spPr>
          <a:xfrm>
            <a:off x="8368665" y="350012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9"/>
            </p:custDataLst>
          </p:nvPr>
        </p:nvSpPr>
        <p:spPr>
          <a:xfrm>
            <a:off x="8308340" y="267208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STORZ腔镜的清洗与保养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20"/>
            </p:custDataLst>
          </p:nvPr>
        </p:nvSpPr>
        <p:spPr>
          <a:xfrm>
            <a:off x="8081010" y="448627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21"/>
            </p:custDataLst>
          </p:nvPr>
        </p:nvSpPr>
        <p:spPr>
          <a:xfrm>
            <a:off x="8368665" y="541528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2"/>
            </p:custDataLst>
          </p:nvPr>
        </p:nvSpPr>
        <p:spPr>
          <a:xfrm>
            <a:off x="8308340" y="458724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STORZ腔镜的临床应用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01</a:t>
            </a:r>
            <a:endParaRPr lang="zh-CN" altLang="en-US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02</a:t>
            </a:r>
            <a:endParaRPr lang="zh-CN" altLang="en-US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腔镜概述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腔镜的定义和分类</a:t>
            </a:r>
            <a:endParaRPr lang="zh-CN" altLang="en-US"/>
          </a:p>
        </p:txBody>
      </p:sp>
      <p:sp>
        <p:nvSpPr>
          <p:cNvPr id="1049216" name="对角圆角矩形 52"/>
          <p:cNvSpPr/>
          <p:nvPr>
            <p:custDataLst>
              <p:tags r:id="rId2"/>
            </p:custDataLst>
          </p:nvPr>
        </p:nvSpPr>
        <p:spPr>
          <a:xfrm>
            <a:off x="608330" y="1472438"/>
            <a:ext cx="5253310" cy="1279488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3"/>
            </p:custDataLst>
          </p:nvPr>
        </p:nvSpPr>
        <p:spPr>
          <a:xfrm>
            <a:off x="608330" y="1339748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4"/>
            </p:custDataLst>
          </p:nvPr>
        </p:nvSpPr>
        <p:spPr>
          <a:xfrm>
            <a:off x="1134467" y="1340409"/>
            <a:ext cx="79218" cy="13202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5"/>
            </p:custDataLst>
          </p:nvPr>
        </p:nvSpPr>
        <p:spPr>
          <a:xfrm>
            <a:off x="1168794" y="1525910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腔镜定义：一种内窥镜技术，通过微小切口进入人体，观察和治疗疾病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9"/>
          <p:cNvSpPr/>
          <p:nvPr>
            <p:custDataLst>
              <p:tags r:id="rId6"/>
            </p:custDataLst>
          </p:nvPr>
        </p:nvSpPr>
        <p:spPr>
          <a:xfrm>
            <a:off x="6323876" y="1472438"/>
            <a:ext cx="5253310" cy="1279488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6" name="对角圆角矩形 10"/>
          <p:cNvSpPr/>
          <p:nvPr>
            <p:custDataLst>
              <p:tags r:id="rId7"/>
            </p:custDataLst>
          </p:nvPr>
        </p:nvSpPr>
        <p:spPr>
          <a:xfrm>
            <a:off x="6323876" y="1339748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直角三角形 11"/>
          <p:cNvSpPr/>
          <p:nvPr>
            <p:custDataLst>
              <p:tags r:id="rId8"/>
            </p:custDataLst>
          </p:nvPr>
        </p:nvSpPr>
        <p:spPr>
          <a:xfrm>
            <a:off x="6849353" y="1340409"/>
            <a:ext cx="79218" cy="13202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0" name="文本框 12"/>
          <p:cNvSpPr txBox="1"/>
          <p:nvPr>
            <p:custDataLst>
              <p:tags r:id="rId9"/>
            </p:custDataLst>
          </p:nvPr>
        </p:nvSpPr>
        <p:spPr>
          <a:xfrm>
            <a:off x="6883680" y="1532511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胸腔镜：用于观察和治疗胸腔内疾病，如肺癌、食管癌等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"/>
          <p:cNvSpPr/>
          <p:nvPr>
            <p:custDataLst>
              <p:tags r:id="rId10"/>
            </p:custDataLst>
          </p:nvPr>
        </p:nvSpPr>
        <p:spPr>
          <a:xfrm>
            <a:off x="608330" y="3211263"/>
            <a:ext cx="5253310" cy="1279488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4" name="对角圆角矩形 6"/>
          <p:cNvSpPr/>
          <p:nvPr>
            <p:custDataLst>
              <p:tags r:id="rId11"/>
            </p:custDataLst>
          </p:nvPr>
        </p:nvSpPr>
        <p:spPr>
          <a:xfrm>
            <a:off x="608330" y="307857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直角三角形 7"/>
          <p:cNvSpPr/>
          <p:nvPr>
            <p:custDataLst>
              <p:tags r:id="rId12"/>
            </p:custDataLst>
          </p:nvPr>
        </p:nvSpPr>
        <p:spPr>
          <a:xfrm>
            <a:off x="1134467" y="3079234"/>
            <a:ext cx="79218" cy="13202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3"/>
            </p:custDataLst>
          </p:nvPr>
        </p:nvSpPr>
        <p:spPr>
          <a:xfrm>
            <a:off x="1168794" y="3271336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腔镜分类：根据观察和治疗部位不同，可分为腹腔镜、胸腔镜、关节镜等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14"/>
          <p:cNvSpPr/>
          <p:nvPr>
            <p:custDataLst>
              <p:tags r:id="rId14"/>
            </p:custDataLst>
          </p:nvPr>
        </p:nvSpPr>
        <p:spPr>
          <a:xfrm>
            <a:off x="6323876" y="3211263"/>
            <a:ext cx="5253310" cy="1279488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2" name="对角圆角矩形 18"/>
          <p:cNvSpPr/>
          <p:nvPr>
            <p:custDataLst>
              <p:tags r:id="rId15"/>
            </p:custDataLst>
          </p:nvPr>
        </p:nvSpPr>
        <p:spPr>
          <a:xfrm>
            <a:off x="6323876" y="307857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直角三角形 19"/>
          <p:cNvSpPr/>
          <p:nvPr>
            <p:custDataLst>
              <p:tags r:id="rId16"/>
            </p:custDataLst>
          </p:nvPr>
        </p:nvSpPr>
        <p:spPr>
          <a:xfrm>
            <a:off x="6849353" y="3079234"/>
            <a:ext cx="79218" cy="13202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文本框 20"/>
          <p:cNvSpPr txBox="1"/>
          <p:nvPr>
            <p:custDataLst>
              <p:tags r:id="rId17"/>
            </p:custDataLst>
          </p:nvPr>
        </p:nvSpPr>
        <p:spPr>
          <a:xfrm>
            <a:off x="6883680" y="3271336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关节镜：用于观察和治疗关节疾病，如膝关节、肩关节等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15"/>
          <p:cNvSpPr/>
          <p:nvPr>
            <p:custDataLst>
              <p:tags r:id="rId18"/>
            </p:custDataLst>
          </p:nvPr>
        </p:nvSpPr>
        <p:spPr>
          <a:xfrm>
            <a:off x="608330" y="4950088"/>
            <a:ext cx="5253310" cy="1279488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对角圆角矩形 16"/>
          <p:cNvSpPr/>
          <p:nvPr>
            <p:custDataLst>
              <p:tags r:id="rId19"/>
            </p:custDataLst>
          </p:nvPr>
        </p:nvSpPr>
        <p:spPr>
          <a:xfrm>
            <a:off x="608330" y="481673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直角三角形 17"/>
          <p:cNvSpPr/>
          <p:nvPr>
            <p:custDataLst>
              <p:tags r:id="rId20"/>
            </p:custDataLst>
          </p:nvPr>
        </p:nvSpPr>
        <p:spPr>
          <a:xfrm>
            <a:off x="1134467" y="4812778"/>
            <a:ext cx="79218" cy="13202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21"/>
            </p:custDataLst>
          </p:nvPr>
        </p:nvSpPr>
        <p:spPr>
          <a:xfrm>
            <a:off x="1168794" y="5010162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腹腔镜：用于观察和治疗腹腔内疾病，如胆囊炎、阑尾炎等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22"/>
          <p:cNvSpPr/>
          <p:nvPr>
            <p:custDataLst>
              <p:tags r:id="rId22"/>
            </p:custDataLst>
          </p:nvPr>
        </p:nvSpPr>
        <p:spPr>
          <a:xfrm>
            <a:off x="6323876" y="4950088"/>
            <a:ext cx="5253310" cy="1279488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对角圆角矩形 23"/>
          <p:cNvSpPr/>
          <p:nvPr>
            <p:custDataLst>
              <p:tags r:id="rId23"/>
            </p:custDataLst>
          </p:nvPr>
        </p:nvSpPr>
        <p:spPr>
          <a:xfrm>
            <a:off x="6323876" y="481673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直角三角形 24"/>
          <p:cNvSpPr/>
          <p:nvPr>
            <p:custDataLst>
              <p:tags r:id="rId24"/>
            </p:custDataLst>
          </p:nvPr>
        </p:nvSpPr>
        <p:spPr>
          <a:xfrm>
            <a:off x="6849353" y="4812778"/>
            <a:ext cx="79218" cy="132029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文本框 25"/>
          <p:cNvSpPr txBox="1"/>
          <p:nvPr>
            <p:custDataLst>
              <p:tags r:id="rId25"/>
            </p:custDataLst>
          </p:nvPr>
        </p:nvSpPr>
        <p:spPr>
          <a:xfrm>
            <a:off x="6883680" y="5010162"/>
            <a:ext cx="4487826" cy="116034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其他腔镜：如鼻腔镜、耳腔镜等，用于观察和治疗相应部位的疾病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腔镜在手术中的应用</a:t>
            </a:r>
            <a:endParaRPr lang="zh-CN" altLang="en-US"/>
          </a:p>
        </p:txBody>
      </p:sp>
      <p:sp>
        <p:nvSpPr>
          <p:cNvPr id="1049322" name="矩形 3"/>
          <p:cNvSpPr/>
          <p:nvPr>
            <p:custDataLst>
              <p:tags r:id="rId2"/>
            </p:custDataLst>
          </p:nvPr>
        </p:nvSpPr>
        <p:spPr>
          <a:xfrm>
            <a:off x="972637" y="1689832"/>
            <a:ext cx="4917998" cy="124156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矩形 13"/>
          <p:cNvSpPr/>
          <p:nvPr>
            <p:custDataLst>
              <p:tags r:id="rId3"/>
            </p:custDataLst>
          </p:nvPr>
        </p:nvSpPr>
        <p:spPr>
          <a:xfrm>
            <a:off x="608330" y="1689832"/>
            <a:ext cx="177664" cy="124156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文本框 4"/>
          <p:cNvSpPr txBox="1"/>
          <p:nvPr>
            <p:custDataLst>
              <p:tags r:id="rId4"/>
            </p:custDataLst>
          </p:nvPr>
        </p:nvSpPr>
        <p:spPr>
          <a:xfrm>
            <a:off x="1160564" y="1796944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腹腔镜手术：用于腹部手术，如胆囊切除、阑尾切除等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39"/>
          <p:cNvSpPr/>
          <p:nvPr>
            <p:custDataLst>
              <p:tags r:id="rId5"/>
            </p:custDataLst>
          </p:nvPr>
        </p:nvSpPr>
        <p:spPr>
          <a:xfrm>
            <a:off x="972637" y="3163738"/>
            <a:ext cx="4917998" cy="124156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矩形 5"/>
          <p:cNvSpPr/>
          <p:nvPr>
            <p:custDataLst>
              <p:tags r:id="rId6"/>
            </p:custDataLst>
          </p:nvPr>
        </p:nvSpPr>
        <p:spPr>
          <a:xfrm>
            <a:off x="608330" y="3163738"/>
            <a:ext cx="177664" cy="124156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文本框 41"/>
          <p:cNvSpPr txBox="1"/>
          <p:nvPr>
            <p:custDataLst>
              <p:tags r:id="rId7"/>
            </p:custDataLst>
          </p:nvPr>
        </p:nvSpPr>
        <p:spPr>
          <a:xfrm>
            <a:off x="1160564" y="3270850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胸腔镜手术：用于胸部手术，如肺叶切除、食管癌切除等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12"/>
          <p:cNvSpPr/>
          <p:nvPr>
            <p:custDataLst>
              <p:tags r:id="rId8"/>
            </p:custDataLst>
          </p:nvPr>
        </p:nvSpPr>
        <p:spPr>
          <a:xfrm>
            <a:off x="972637" y="4637644"/>
            <a:ext cx="4917998" cy="124156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矩形 17"/>
          <p:cNvSpPr/>
          <p:nvPr>
            <p:custDataLst>
              <p:tags r:id="rId9"/>
            </p:custDataLst>
          </p:nvPr>
        </p:nvSpPr>
        <p:spPr>
          <a:xfrm>
            <a:off x="608330" y="4637644"/>
            <a:ext cx="177664" cy="124156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文本框 19"/>
          <p:cNvSpPr txBox="1"/>
          <p:nvPr>
            <p:custDataLst>
              <p:tags r:id="rId10"/>
            </p:custDataLst>
          </p:nvPr>
        </p:nvSpPr>
        <p:spPr>
          <a:xfrm>
            <a:off x="1160564" y="4744756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关节镜手术：用于关节手术，如膝关节置换、肩关节置换等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9"/>
          <p:cNvSpPr/>
          <p:nvPr>
            <p:custDataLst>
              <p:tags r:id="rId11"/>
            </p:custDataLst>
          </p:nvPr>
        </p:nvSpPr>
        <p:spPr>
          <a:xfrm>
            <a:off x="6659169" y="1689832"/>
            <a:ext cx="4917998" cy="124156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矩形 26"/>
          <p:cNvSpPr/>
          <p:nvPr>
            <p:custDataLst>
              <p:tags r:id="rId12"/>
            </p:custDataLst>
          </p:nvPr>
        </p:nvSpPr>
        <p:spPr>
          <a:xfrm>
            <a:off x="6294862" y="1689832"/>
            <a:ext cx="177664" cy="124156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文本框 27"/>
          <p:cNvSpPr txBox="1"/>
          <p:nvPr>
            <p:custDataLst>
              <p:tags r:id="rId13"/>
            </p:custDataLst>
          </p:nvPr>
        </p:nvSpPr>
        <p:spPr>
          <a:xfrm>
            <a:off x="6847095" y="1796944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脊柱镜手术：用于脊柱手术，如椎间盘切除、椎体融合等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64"/>
          <p:cNvSpPr/>
          <p:nvPr>
            <p:custDataLst>
              <p:tags r:id="rId14"/>
            </p:custDataLst>
          </p:nvPr>
        </p:nvSpPr>
        <p:spPr>
          <a:xfrm>
            <a:off x="6659169" y="3163738"/>
            <a:ext cx="4917998" cy="1241562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65"/>
          <p:cNvSpPr/>
          <p:nvPr>
            <p:custDataLst>
              <p:tags r:id="rId15"/>
            </p:custDataLst>
          </p:nvPr>
        </p:nvSpPr>
        <p:spPr>
          <a:xfrm>
            <a:off x="6294862" y="3163738"/>
            <a:ext cx="177664" cy="1241562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文本框 66"/>
          <p:cNvSpPr txBox="1"/>
          <p:nvPr>
            <p:custDataLst>
              <p:tags r:id="rId16"/>
            </p:custDataLst>
          </p:nvPr>
        </p:nvSpPr>
        <p:spPr>
          <a:xfrm>
            <a:off x="6847095" y="3270850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泌尿镜手术：用于泌尿系统手术，如肾结石切除、输尿管结石切除等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67"/>
          <p:cNvSpPr/>
          <p:nvPr>
            <p:custDataLst>
              <p:tags r:id="rId17"/>
            </p:custDataLst>
          </p:nvPr>
        </p:nvSpPr>
        <p:spPr>
          <a:xfrm>
            <a:off x="6659169" y="4637644"/>
            <a:ext cx="4917998" cy="1241562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68"/>
          <p:cNvSpPr/>
          <p:nvPr>
            <p:custDataLst>
              <p:tags r:id="rId18"/>
            </p:custDataLst>
          </p:nvPr>
        </p:nvSpPr>
        <p:spPr>
          <a:xfrm>
            <a:off x="6294862" y="4637644"/>
            <a:ext cx="177664" cy="1241562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文本框 69"/>
          <p:cNvSpPr txBox="1"/>
          <p:nvPr>
            <p:custDataLst>
              <p:tags r:id="rId19"/>
            </p:custDataLst>
          </p:nvPr>
        </p:nvSpPr>
        <p:spPr>
          <a:xfrm>
            <a:off x="6847095" y="4744756"/>
            <a:ext cx="4619499" cy="1027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妇科镜手术：用于妇科手术，如子宫切除、卵巢切除等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STORZ腔镜品牌介绍</a:t>
            </a:r>
            <a:endParaRPr lang="zh-CN" altLang="en-US"/>
          </a:p>
        </p:txBody>
      </p:sp>
      <p:sp>
        <p:nvSpPr>
          <p:cNvPr id="1049416" name="矩形 31"/>
          <p:cNvSpPr/>
          <p:nvPr>
            <p:custDataLst>
              <p:tags r:id="rId2"/>
            </p:custDataLst>
          </p:nvPr>
        </p:nvSpPr>
        <p:spPr>
          <a:xfrm>
            <a:off x="2554517" y="1319530"/>
            <a:ext cx="7077656" cy="109142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品牌历史：德国STORZ公司成立于1945年，是全球领先的医疗设备制造商之一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"/>
          <p:cNvSpPr/>
          <p:nvPr>
            <p:custDataLst>
              <p:tags r:id="rId3"/>
            </p:custDataLst>
          </p:nvPr>
        </p:nvSpPr>
        <p:spPr>
          <a:xfrm>
            <a:off x="2554517" y="2599100"/>
            <a:ext cx="7077656" cy="109142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产品特点：STORZ腔镜具有高清晰度、高亮度、高对比度等特点，适用于各种手术场景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5"/>
          <p:cNvSpPr/>
          <p:nvPr>
            <p:custDataLst>
              <p:tags r:id="rId4"/>
            </p:custDataLst>
          </p:nvPr>
        </p:nvSpPr>
        <p:spPr>
          <a:xfrm>
            <a:off x="2554517" y="3878671"/>
            <a:ext cx="7077656" cy="109142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应用领域：STORZ腔镜广泛应用于泌尿外科、妇科、普外科等领域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7"/>
          <p:cNvSpPr/>
          <p:nvPr>
            <p:custDataLst>
              <p:tags r:id="rId5"/>
            </p:custDataLst>
          </p:nvPr>
        </p:nvSpPr>
        <p:spPr>
          <a:xfrm>
            <a:off x="2554517" y="5158241"/>
            <a:ext cx="7077656" cy="109142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技术优势：STORZ腔镜采用独特的光学设计，具有出色的成像效果和操作性能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03</a:t>
            </a:r>
            <a:endParaRPr lang="zh-CN" altLang="en-US"/>
          </a:p>
        </p:txBody>
      </p:sp>
      <p:sp>
        <p:nvSpPr>
          <p:cNvPr id="1049482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STORZ腔镜的结构与特点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6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结构组成</a:t>
            </a:r>
            <a:endParaRPr lang="zh-CN" altLang="en-US"/>
          </a:p>
        </p:txBody>
      </p:sp>
      <p:sp>
        <p:nvSpPr>
          <p:cNvPr id="1049610" name="任意多边形 20"/>
          <p:cNvSpPr/>
          <p:nvPr>
            <p:custDataLst>
              <p:tags r:id="rId2"/>
            </p:custDataLst>
          </p:nvPr>
        </p:nvSpPr>
        <p:spPr>
          <a:xfrm rot="2700000">
            <a:off x="1565419" y="1319530"/>
            <a:ext cx="1322984" cy="1325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98260" y="3111027"/>
            <a:ext cx="2057787" cy="3138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镜体：由金属材料制成，具有高强度和耐腐蚀性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2"/>
          <p:cNvSpPr/>
          <p:nvPr>
            <p:custDataLst>
              <p:tags r:id="rId4"/>
            </p:custDataLst>
          </p:nvPr>
        </p:nvSpPr>
        <p:spPr>
          <a:xfrm>
            <a:off x="1334518" y="2721717"/>
            <a:ext cx="1784917" cy="126399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42919" y="1319530"/>
            <a:ext cx="1322984" cy="1325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75089" y="3111027"/>
            <a:ext cx="2057787" cy="3138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镜头：采用高清晰度光学镜头，提供清晰、稳定的图像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3"/>
          <p:cNvSpPr/>
          <p:nvPr>
            <p:custDataLst>
              <p:tags r:id="rId7"/>
            </p:custDataLst>
          </p:nvPr>
        </p:nvSpPr>
        <p:spPr>
          <a:xfrm>
            <a:off x="3912018" y="2721717"/>
            <a:ext cx="1784917" cy="12639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2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2589" y="3111027"/>
            <a:ext cx="2057787" cy="3138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光源：采用LED光源，提供稳定、明亮的照明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4"/>
          <p:cNvSpPr/>
          <p:nvPr>
            <p:custDataLst>
              <p:tags r:id="rId10"/>
            </p:custDataLst>
          </p:nvPr>
        </p:nvSpPr>
        <p:spPr>
          <a:xfrm>
            <a:off x="6488176" y="2721717"/>
            <a:ext cx="1784917" cy="126399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2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29418" y="3111027"/>
            <a:ext cx="2057787" cy="31385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操作手柄：采用人体工程学设计，便于医生操作和调整角度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5"/>
          <p:cNvSpPr/>
          <p:nvPr>
            <p:custDataLst>
              <p:tags r:id="rId13"/>
            </p:custDataLst>
          </p:nvPr>
        </p:nvSpPr>
        <p:spPr>
          <a:xfrm>
            <a:off x="9065676" y="2721717"/>
            <a:ext cx="1784917" cy="126399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6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特点介绍</a:t>
            </a:r>
            <a:endParaRPr lang="zh-CN" altLang="en-US"/>
          </a:p>
        </p:txBody>
      </p:sp>
      <p:sp>
        <p:nvSpPr>
          <p:cNvPr id="1049692" name="五边形 30"/>
          <p:cNvSpPr/>
          <p:nvPr>
            <p:custDataLst>
              <p:tags r:id="rId2"/>
            </p:custDataLst>
          </p:nvPr>
        </p:nvSpPr>
        <p:spPr>
          <a:xfrm>
            <a:off x="608330" y="3207818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6"/>
          <p:cNvSpPr/>
          <p:nvPr>
            <p:custDataLst>
              <p:tags r:id="rId3"/>
            </p:custDataLst>
          </p:nvPr>
        </p:nvSpPr>
        <p:spPr>
          <a:xfrm>
            <a:off x="3220372" y="3207818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7"/>
          <p:cNvSpPr/>
          <p:nvPr>
            <p:custDataLst>
              <p:tags r:id="rId4"/>
            </p:custDataLst>
          </p:nvPr>
        </p:nvSpPr>
        <p:spPr>
          <a:xfrm>
            <a:off x="8444456" y="3207818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8"/>
          <p:cNvSpPr/>
          <p:nvPr>
            <p:custDataLst>
              <p:tags r:id="rId5"/>
            </p:custDataLst>
          </p:nvPr>
        </p:nvSpPr>
        <p:spPr>
          <a:xfrm>
            <a:off x="5832414" y="3207818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00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特点：高清晰度、高亮度、高对比度、高色彩还原度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6"/>
          <p:cNvSpPr txBox="1"/>
          <p:nvPr>
            <p:custDataLst>
              <p:tags r:id="rId7"/>
            </p:custDataLst>
          </p:nvPr>
        </p:nvSpPr>
        <p:spPr>
          <a:xfrm>
            <a:off x="608330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结构：由镜头、光源、摄像系统、显示系统等组成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应用：广泛应用于耳鼻喉科、眼科、妇科等微创手术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优势：操作简便、安全可靠、术后恢复快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7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与其他腔镜的比较</a:t>
            </a:r>
            <a:endParaRPr lang="zh-CN" altLang="en-US"/>
          </a:p>
        </p:txBody>
      </p:sp>
      <p:sp>
        <p:nvSpPr>
          <p:cNvPr id="1049766" name="对角圆角矩形 15"/>
          <p:cNvSpPr/>
          <p:nvPr>
            <p:custDataLst>
              <p:tags r:id="rId2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68" name="对角圆角矩形 16"/>
          <p:cNvSpPr/>
          <p:nvPr>
            <p:custDataLst>
              <p:tags r:id="rId3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0" name="直角三角形 17"/>
          <p:cNvSpPr/>
          <p:nvPr>
            <p:custDataLst>
              <p:tags r:id="rId4"/>
            </p:custDataLst>
          </p:nvPr>
        </p:nvSpPr>
        <p:spPr>
          <a:xfrm>
            <a:off x="1913766" y="3975043"/>
            <a:ext cx="87269" cy="14544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5"/>
            </p:custDataLst>
          </p:nvPr>
        </p:nvSpPr>
        <p:spPr>
          <a:xfrm>
            <a:off x="1951187" y="4131407"/>
            <a:ext cx="8598857" cy="78832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操作：STORZ腔镜操作简单，易于掌握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2"/>
          <p:cNvSpPr/>
          <p:nvPr>
            <p:custDataLst>
              <p:tags r:id="rId6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6" name="对角圆角矩形 53"/>
          <p:cNvSpPr/>
          <p:nvPr>
            <p:custDataLst>
              <p:tags r:id="rId7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8" name="直角三角形 54"/>
          <p:cNvSpPr/>
          <p:nvPr>
            <p:custDataLst>
              <p:tags r:id="rId8"/>
            </p:custDataLst>
          </p:nvPr>
        </p:nvSpPr>
        <p:spPr>
          <a:xfrm>
            <a:off x="1913766" y="1320198"/>
            <a:ext cx="87269" cy="14544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0" name="文本框 56"/>
          <p:cNvSpPr txBox="1"/>
          <p:nvPr>
            <p:custDataLst>
              <p:tags r:id="rId9"/>
            </p:custDataLst>
          </p:nvPr>
        </p:nvSpPr>
        <p:spPr>
          <a:xfrm>
            <a:off x="1951187" y="1469212"/>
            <a:ext cx="8598857" cy="78832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结构：STORZ腔镜采用模块化设计，便于更换和维护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"/>
          <p:cNvSpPr/>
          <p:nvPr>
            <p:custDataLst>
              <p:tags r:id="rId10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4" name="对角圆角矩形 6"/>
          <p:cNvSpPr/>
          <p:nvPr>
            <p:custDataLst>
              <p:tags r:id="rId11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6" name="直角三角形 7"/>
          <p:cNvSpPr/>
          <p:nvPr>
            <p:custDataLst>
              <p:tags r:id="rId12"/>
            </p:custDataLst>
          </p:nvPr>
        </p:nvSpPr>
        <p:spPr>
          <a:xfrm>
            <a:off x="1913766" y="2647955"/>
            <a:ext cx="87269" cy="14544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3"/>
            </p:custDataLst>
          </p:nvPr>
        </p:nvSpPr>
        <p:spPr>
          <a:xfrm>
            <a:off x="1951187" y="2804319"/>
            <a:ext cx="8598857" cy="78832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特点：STORZ腔镜具有高清晰度、高亮度、高对比度等特点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9"/>
          <p:cNvSpPr/>
          <p:nvPr>
            <p:custDataLst>
              <p:tags r:id="rId14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2" name="对角圆角矩形 10"/>
          <p:cNvSpPr/>
          <p:nvPr>
            <p:custDataLst>
              <p:tags r:id="rId15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4" name="直角三角形 11"/>
          <p:cNvSpPr/>
          <p:nvPr>
            <p:custDataLst>
              <p:tags r:id="rId16"/>
            </p:custDataLst>
          </p:nvPr>
        </p:nvSpPr>
        <p:spPr>
          <a:xfrm>
            <a:off x="1913766" y="5302132"/>
            <a:ext cx="87269" cy="14544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7"/>
            </p:custDataLst>
          </p:nvPr>
        </p:nvSpPr>
        <p:spPr>
          <a:xfrm>
            <a:off x="1951187" y="5458496"/>
            <a:ext cx="8598857" cy="78832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应用：STORZ腔镜广泛应用于各种手术，如腹腔镜、胸腔镜、关节镜等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854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04</a:t>
            </a:r>
            <a:endParaRPr lang="zh-CN" altLang="en-US"/>
          </a:p>
        </p:txBody>
      </p:sp>
      <p:sp>
        <p:nvSpPr>
          <p:cNvPr id="1049856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STORZ腔镜的使用方法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9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操作步骤</a:t>
            </a:r>
            <a:endParaRPr lang="zh-CN" altLang="en-US"/>
          </a:p>
        </p:txBody>
      </p:sp>
      <p:cxnSp>
        <p:nvCxnSpPr>
          <p:cNvPr id="3145729" name="直接箭头连接符 183"/>
          <p:cNvCxnSpPr/>
          <p:nvPr>
            <p:custDataLst>
              <p:tags r:id="rId2"/>
            </p:custDataLst>
          </p:nvPr>
        </p:nvCxnSpPr>
        <p:spPr>
          <a:xfrm>
            <a:off x="639533" y="3829144"/>
            <a:ext cx="10907216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84"/>
          <p:cNvCxnSpPr/>
          <p:nvPr>
            <p:custDataLst>
              <p:tags r:id="rId3"/>
            </p:custDataLst>
          </p:nvPr>
        </p:nvCxnSpPr>
        <p:spPr>
          <a:xfrm flipV="1">
            <a:off x="4606138" y="3824089"/>
            <a:ext cx="3791" cy="111454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84" name="正文"/>
          <p:cNvSpPr txBox="1"/>
          <p:nvPr>
            <p:custDataLst>
              <p:tags r:id="rId4"/>
            </p:custDataLst>
          </p:nvPr>
        </p:nvSpPr>
        <p:spPr>
          <a:xfrm>
            <a:off x="3686831" y="5167352"/>
            <a:ext cx="1842405" cy="8422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连接STORZ腔镜和相关设备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7558662" y="3871476"/>
            <a:ext cx="0" cy="55727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86" name="正文"/>
          <p:cNvSpPr txBox="1"/>
          <p:nvPr>
            <p:custDataLst>
              <p:tags r:id="rId6"/>
            </p:custDataLst>
          </p:nvPr>
        </p:nvSpPr>
        <p:spPr>
          <a:xfrm>
            <a:off x="6637459" y="4659364"/>
            <a:ext cx="1842405" cy="8422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操作STORZ腔镜和相关设备进行手术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5" name="直接连接符 83"/>
          <p:cNvCxnSpPr/>
          <p:nvPr>
            <p:custDataLst>
              <p:tags r:id="rId7"/>
            </p:custDataLst>
          </p:nvPr>
        </p:nvCxnSpPr>
        <p:spPr>
          <a:xfrm flipH="1" flipV="1">
            <a:off x="10509291" y="3824089"/>
            <a:ext cx="632" cy="134073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88" name="正文"/>
          <p:cNvSpPr txBox="1"/>
          <p:nvPr>
            <p:custDataLst>
              <p:tags r:id="rId8"/>
            </p:custDataLst>
          </p:nvPr>
        </p:nvSpPr>
        <p:spPr>
          <a:xfrm>
            <a:off x="9588088" y="5408078"/>
            <a:ext cx="1842405" cy="8422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关闭STORZ腔镜和相关设备，并妥善保存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9"/>
            </p:custDataLst>
          </p:nvPr>
        </p:nvSpPr>
        <p:spPr>
          <a:xfrm>
            <a:off x="736202" y="4244886"/>
            <a:ext cx="1842405" cy="8422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准备STORZ腔镜和相关设备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7" name="直接连接符 32"/>
          <p:cNvCxnSpPr/>
          <p:nvPr>
            <p:custDataLst>
              <p:tags r:id="rId10"/>
            </p:custDataLst>
          </p:nvPr>
        </p:nvCxnSpPr>
        <p:spPr>
          <a:xfrm flipH="1">
            <a:off x="3133351" y="2839072"/>
            <a:ext cx="0" cy="93004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92" name="正文"/>
          <p:cNvSpPr txBox="1"/>
          <p:nvPr>
            <p:custDataLst>
              <p:tags r:id="rId11"/>
            </p:custDataLst>
          </p:nvPr>
        </p:nvSpPr>
        <p:spPr>
          <a:xfrm>
            <a:off x="2082624" y="1711262"/>
            <a:ext cx="2100190" cy="8611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清洁和消毒STORZ腔镜和相关设备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9" name="直接连接符 96"/>
          <p:cNvCxnSpPr/>
          <p:nvPr>
            <p:custDataLst>
              <p:tags r:id="rId12"/>
            </p:custDataLst>
          </p:nvPr>
        </p:nvCxnSpPr>
        <p:spPr>
          <a:xfrm flipV="1">
            <a:off x="9032081" y="2437862"/>
            <a:ext cx="3791" cy="132557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94" name="正文"/>
          <p:cNvSpPr txBox="1"/>
          <p:nvPr>
            <p:custDataLst>
              <p:tags r:id="rId13"/>
            </p:custDataLst>
          </p:nvPr>
        </p:nvSpPr>
        <p:spPr>
          <a:xfrm>
            <a:off x="7983881" y="1319530"/>
            <a:ext cx="2100190" cy="8611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手术结束后，清洁和消毒STORZ腔镜和相关设备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1" name="直接连接符 4"/>
          <p:cNvCxnSpPr/>
          <p:nvPr>
            <p:custDataLst>
              <p:tags r:id="rId14"/>
            </p:custDataLst>
          </p:nvPr>
        </p:nvCxnSpPr>
        <p:spPr>
          <a:xfrm flipH="1">
            <a:off x="6081452" y="3501226"/>
            <a:ext cx="3791" cy="26599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96" name="正文"/>
          <p:cNvSpPr txBox="1"/>
          <p:nvPr>
            <p:custDataLst>
              <p:tags r:id="rId15"/>
            </p:custDataLst>
          </p:nvPr>
        </p:nvSpPr>
        <p:spPr>
          <a:xfrm>
            <a:off x="5033252" y="2377207"/>
            <a:ext cx="2100190" cy="8611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调整STORZ腔镜和相关设备的参数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椭圆 17"/>
          <p:cNvSpPr/>
          <p:nvPr>
            <p:custDataLst>
              <p:tags r:id="rId16"/>
            </p:custDataLst>
          </p:nvPr>
        </p:nvSpPr>
        <p:spPr>
          <a:xfrm>
            <a:off x="4541692" y="3762802"/>
            <a:ext cx="132684" cy="13268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50000" name="椭圆 14"/>
          <p:cNvSpPr/>
          <p:nvPr>
            <p:custDataLst>
              <p:tags r:id="rId17"/>
            </p:custDataLst>
          </p:nvPr>
        </p:nvSpPr>
        <p:spPr>
          <a:xfrm>
            <a:off x="7492320" y="3762802"/>
            <a:ext cx="132684" cy="13268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50002" name="椭圆 21"/>
          <p:cNvSpPr/>
          <p:nvPr>
            <p:custDataLst>
              <p:tags r:id="rId18"/>
            </p:custDataLst>
          </p:nvPr>
        </p:nvSpPr>
        <p:spPr>
          <a:xfrm>
            <a:off x="10442949" y="3762802"/>
            <a:ext cx="132684" cy="13268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50004" name="椭圆 19"/>
          <p:cNvSpPr/>
          <p:nvPr>
            <p:custDataLst>
              <p:tags r:id="rId19"/>
            </p:custDataLst>
          </p:nvPr>
        </p:nvSpPr>
        <p:spPr>
          <a:xfrm>
            <a:off x="1591063" y="3762802"/>
            <a:ext cx="132684" cy="13268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3145743" name="直接连接符 91"/>
          <p:cNvCxnSpPr/>
          <p:nvPr>
            <p:custDataLst>
              <p:tags r:id="rId20"/>
            </p:custDataLst>
          </p:nvPr>
        </p:nvCxnSpPr>
        <p:spPr>
          <a:xfrm flipV="1">
            <a:off x="1657405" y="3844940"/>
            <a:ext cx="632" cy="18323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06" name="椭圆 18"/>
          <p:cNvSpPr/>
          <p:nvPr>
            <p:custDataLst>
              <p:tags r:id="rId21"/>
            </p:custDataLst>
          </p:nvPr>
        </p:nvSpPr>
        <p:spPr>
          <a:xfrm>
            <a:off x="3067009" y="3762802"/>
            <a:ext cx="132684" cy="13268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50008" name="椭圆 13"/>
          <p:cNvSpPr/>
          <p:nvPr>
            <p:custDataLst>
              <p:tags r:id="rId22"/>
            </p:custDataLst>
          </p:nvPr>
        </p:nvSpPr>
        <p:spPr>
          <a:xfrm>
            <a:off x="8967634" y="3762802"/>
            <a:ext cx="132684" cy="13268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50010" name="椭圆 15"/>
          <p:cNvSpPr/>
          <p:nvPr>
            <p:custDataLst>
              <p:tags r:id="rId23"/>
            </p:custDataLst>
          </p:nvPr>
        </p:nvSpPr>
        <p:spPr>
          <a:xfrm>
            <a:off x="6017006" y="3762802"/>
            <a:ext cx="132684" cy="13268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https://d.book118.com/086115050022010031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1_2"/>
  <p:tag name="KSO_WM_UNIT_INDEX" val="1_1_2"/>
  <p:tag name="KSO_WM_UNIT_LAYERLEVEL" val="1_1_1"/>
  <p:tag name="KSO_WM_UNIT_SUBTYPE" val="d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2_2"/>
  <p:tag name="KSO_WM_UNIT_INDEX" val="1_2_2"/>
  <p:tag name="KSO_WM_UNIT_LAYERLEVEL" val="1_1_1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3_2"/>
  <p:tag name="KSO_WM_UNIT_INDEX" val="1_3_2"/>
  <p:tag name="KSO_WM_UNIT_LAYERLEVEL" val="1_1_1"/>
  <p:tag name="KSO_WM_UNIT_SUBTYPE" val="d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4_2"/>
  <p:tag name="KSO_WM_UNIT_INDEX" val="1_4_2"/>
  <p:tag name="KSO_WM_UNIT_LAYERLEVEL" val="1_1_1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5_2"/>
  <p:tag name="KSO_WM_UNIT_INDEX" val="1_5_2"/>
  <p:tag name="KSO_WM_UNIT_LAYERLEVEL" val="1_1_1"/>
  <p:tag name="KSO_WM_UNIT_SUBTYPE" val="d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6_2"/>
  <p:tag name="KSO_WM_UNIT_INDEX" val="1_6_2"/>
  <p:tag name="KSO_WM_UNIT_LAYERLEVEL" val="1_1_1"/>
  <p:tag name="KSO_WM_UNIT_SUBTYPE" val="d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6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6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6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2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i*1_1"/>
  <p:tag name="KSO_WM_UNIT_INDEX" val="1_1"/>
  <p:tag name="KSO_WM_UNIT_LAYERLEVEL" val="1_1"/>
  <p:tag name="KSO_WM_UNIT_TYPE" val="m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1"/>
  <p:tag name="KSO_WM_UNIT_INDEX" val="1_3_1"/>
  <p:tag name="KSO_WM_UNIT_LAYERLEVEL" val="1_1_1"/>
  <p:tag name="KSO_WM_UNIT_LINE_FORE_SCHEMECOLOR_INDEX" val="5"/>
  <p:tag name="KSO_WM_UNIT_TYPE" val="m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1"/>
  <p:tag name="KSO_WM_UNIT_INDEX" val="1_5_1"/>
  <p:tag name="KSO_WM_UNIT_LAYERLEVEL" val="1_1_1"/>
  <p:tag name="KSO_WM_UNIT_LINE_FORE_SCHEMECOLOR_INDEX" val="5"/>
  <p:tag name="KSO_WM_UNIT_TYPE" val="m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1"/>
  <p:tag name="KSO_WM_UNIT_INDEX" val="1_7_1"/>
  <p:tag name="KSO_WM_UNIT_LAYERLEVEL" val="1_1_1"/>
  <p:tag name="KSO_WM_UNIT_LINE_FORE_SCHEMECOLOR_INDEX" val="5"/>
  <p:tag name="KSO_WM_UNIT_TYPE" val="m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1"/>
  <p:tag name="KSO_WM_UNIT_INDEX" val="1_2_1"/>
  <p:tag name="KSO_WM_UNIT_LAYERLEVEL" val="1_1_1"/>
  <p:tag name="KSO_WM_UNIT_LINE_FORE_SCHEMECOLOR_INDEX" val="5"/>
  <p:tag name="KSO_WM_UNIT_TYPE" val="m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1"/>
  <p:tag name="KSO_WM_UNIT_INDEX" val="1_6_1"/>
  <p:tag name="KSO_WM_UNIT_LAYERLEVEL" val="1_1_1"/>
  <p:tag name="KSO_WM_UNIT_LINE_FORE_SCHEMECOLOR_INDEX" val="5"/>
  <p:tag name="KSO_WM_UNIT_TYPE" val="m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1"/>
  <p:tag name="KSO_WM_UNIT_INDEX" val="1_4_1"/>
  <p:tag name="KSO_WM_UNIT_LAYERLEVEL" val="1_1_1"/>
  <p:tag name="KSO_WM_UNIT_LINE_FORE_SCHEMECOLOR_INDEX" val="5"/>
  <p:tag name="KSO_WM_UNIT_TYPE" val="m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2"/>
  <p:tag name="KSO_WM_UNIT_INDEX" val="1_3_2"/>
  <p:tag name="KSO_WM_UNIT_LAYERLEVEL" val="1_1_1"/>
  <p:tag name="KSO_WM_UNIT_LINE_FORE_SCHEMECOLOR_INDEX" val="5"/>
  <p:tag name="KSO_WM_UNIT_TYPE" val="m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2"/>
  <p:tag name="KSO_WM_UNIT_INDEX" val="1_5_2"/>
  <p:tag name="KSO_WM_UNIT_LAYERLEVEL" val="1_1_1"/>
  <p:tag name="KSO_WM_UNIT_LINE_FORE_SCHEMECOLOR_INDEX" val="5"/>
  <p:tag name="KSO_WM_UNIT_TYPE" val="m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2"/>
  <p:tag name="KSO_WM_UNIT_INDEX" val="1_7_2"/>
  <p:tag name="KSO_WM_UNIT_LAYERLEVEL" val="1_1_1"/>
  <p:tag name="KSO_WM_UNIT_LINE_FORE_SCHEMECOLOR_INDEX" val="5"/>
  <p:tag name="KSO_WM_UNIT_TYPE" val="m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1"/>
  <p:tag name="KSO_WM_UNIT_INDEX" val="1_1_1"/>
  <p:tag name="KSO_WM_UNIT_LAYERLEVEL" val="1_1_1"/>
  <p:tag name="KSO_WM_UNIT_LINE_FORE_SCHEMECOLOR_INDEX" val="5"/>
  <p:tag name="KSO_WM_UNIT_TYPE" val="m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2"/>
  <p:tag name="KSO_WM_UNIT_INDEX" val="1_1_2"/>
  <p:tag name="KSO_WM_UNIT_LAYERLEVEL" val="1_1_1"/>
  <p:tag name="KSO_WM_UNIT_LINE_FORE_SCHEMECOLOR_INDEX" val="5"/>
  <p:tag name="KSO_WM_UNIT_TYPE" val="m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2"/>
  <p:tag name="KSO_WM_UNIT_INDEX" val="1_2_2"/>
  <p:tag name="KSO_WM_UNIT_LAYERLEVEL" val="1_1_1"/>
  <p:tag name="KSO_WM_UNIT_LINE_FORE_SCHEMECOLOR_INDEX" val="5"/>
  <p:tag name="KSO_WM_UNIT_TYPE" val="m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2"/>
  <p:tag name="KSO_WM_UNIT_INDEX" val="1_6_2"/>
  <p:tag name="KSO_WM_UNIT_LAYERLEVEL" val="1_1_1"/>
  <p:tag name="KSO_WM_UNIT_LINE_FORE_SCHEMECOLOR_INDEX" val="5"/>
  <p:tag name="KSO_WM_UNIT_TYPE" val="m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2"/>
  <p:tag name="KSO_WM_UNIT_INDEX" val="1_4_2"/>
  <p:tag name="KSO_WM_UNIT_LAYERLEVEL" val="1_1_1"/>
  <p:tag name="KSO_WM_UNIT_LINE_FORE_SCHEMECOLOR_INDEX" val="5"/>
  <p:tag name="KSO_WM_UNIT_TYPE" val="m_h_i"/>
</p:tagLst>
</file>

<file path=ppt/tags/tag27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Arial"/>
      </a:majorFont>
      <a:minorFont>
        <a:latin typeface="MiSans Normal" panose="00000500000000000000" charset="-122"/>
        <a:ea typeface="MiSans Normal" panose="00000500000000000000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MiSans Heavy</vt:lpstr>
      <vt:lpstr>MiSans Normal</vt:lpstr>
      <vt:lpstr>Wingdings</vt:lpstr>
      <vt:lpstr>Calibri Light</vt:lpstr>
      <vt:lpstr>Office Theme</vt:lpstr>
      <vt:lpstr>《STORZ腔镜的使用》PPT课件</vt:lpstr>
      <vt:lpstr>目录</vt:lpstr>
      <vt:lpstr>添加章节标题</vt:lpstr>
      <vt:lpstr>腔镜概述</vt:lpstr>
      <vt:lpstr>腔镜的定义和分类</vt:lpstr>
      <vt:lpstr>腔镜在手术中的应用</vt:lpstr>
      <vt:lpstr>STORZ腔镜品牌介绍</vt:lpstr>
      <vt:lpstr>STORZ腔镜的结构与特点</vt:lpstr>
      <vt:lpstr>结构组成</vt:lpstr>
      <vt:lpstr>特点介绍</vt:lpstr>
      <vt:lpstr>与其他腔镜的比较</vt:lpstr>
      <vt:lpstr>STORZ腔镜的使用方法</vt:lpstr>
      <vt:lpstr>操作步骤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2024-08-29T12:18:56.935</cp:lastPrinted>
  <dcterms:created xsi:type="dcterms:W3CDTF">2024-08-29T04:18:56Z</dcterms:created>
  <dcterms:modified xsi:type="dcterms:W3CDTF">2024-08-29T04:19:03Z</dcterms:modified>
</cp:coreProperties>
</file>