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9144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6FA162-E335-4B05-B02B-6BC0C6E53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551023-C17B-4951-A828-FBAADE958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D669CB-7B5A-4075-8D18-B7C1E1A56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AADFB0-6F6A-49A2-8D1C-51C6864EF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63F8B4-F965-49CE-BF0B-88FEB59C9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69275B-1648-4BCD-B2A8-6BAF76D11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2FE7FC-ED87-45AB-99D1-B79884050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514112-1D11-4EFF-B1DF-EC67C9F55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E85C13-969C-4A1B-AC76-04059D8C7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698AD4-C5AD-42D3-8C17-0A468EC2F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18D057-2591-437E-A521-1875CD438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547052" y="2288857"/>
            <a:ext cx="2260600" cy="69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tx1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jpeg" /><Relationship Id="rId7" Type="http://schemas.openxmlformats.org/officeDocument/2006/relationships/image" Target="../media/image2.jpeg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0" y="0"/>
            <a:ext cx="9144000" cy="6858000"/>
          </a:xfrm>
          <a:custGeom>
            <a:rect l="l" t="t" r="r" b="b"/>
            <a:pathLst>
              <a:path w="9144000" h="6858000">
                <a:moveTo>
                  <a:pt x="0" y="0"/>
                </a:moveTo>
                <a:lnTo>
                  <a:pt x="9144000" y="0"/>
                </a:lnTo>
                <a:lnTo>
                  <a:pt x="91440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pic>
        <p:nvPicPr>
          <p:cNvPr id="18" name="bg object 18"/>
          <p:cNvPicPr/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2714625" cy="5715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5114" y="882331"/>
            <a:ext cx="5715000" cy="5130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831339" y="2573972"/>
            <a:ext cx="5715000" cy="194563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11522012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159000" y="2462688"/>
            <a:ext cx="48260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spc="-10"/>
              <a:t>增员与组织发展</a:t>
            </a:r>
            <a:endParaRPr sz="54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82315" y="1945957"/>
            <a:ext cx="1854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5"/>
              <a:t>课程目标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1626551" y="3099892"/>
            <a:ext cx="5681980" cy="1297305"/>
          </a:xfrm>
          <a:prstGeom prst="rect">
            <a:avLst/>
          </a:prstGeom>
        </p:spPr>
        <p:txBody>
          <a:bodyPr vert="horz" wrap="square" lIns="0" tIns="209550" rIns="0" bIns="0" rtlCol="0">
            <a:spAutoFit/>
          </a:bodyPr>
          <a:lstStyle/>
          <a:p>
            <a:pPr marL="335280" indent="-323215">
              <a:lnSpc>
                <a:spcPct val="100000"/>
              </a:lnSpc>
              <a:spcBef>
                <a:spcPts val="1650"/>
              </a:spcBef>
              <a:buClr>
                <a:srgbClr val="008000"/>
              </a:buClr>
              <a:buSzPct val="98214"/>
              <a:buFont typeface="Wingdings"/>
              <a:buChar char=""/>
              <a:tabLst>
                <a:tab pos="335915"/>
              </a:tabLst>
            </a:pPr>
            <a:r>
              <a:rPr sz="2800" spc="-5">
                <a:latin typeface="黑体"/>
                <a:cs typeface="黑体"/>
              </a:rPr>
              <a:t>了解创业期增员与组织发展的特点</a:t>
            </a:r>
            <a:endParaRPr sz="2800">
              <a:latin typeface="黑体"/>
              <a:cs typeface="黑体"/>
            </a:endParaRPr>
          </a:p>
          <a:p>
            <a:pPr marL="335280" indent="-323215">
              <a:lnSpc>
                <a:spcPct val="100000"/>
              </a:lnSpc>
              <a:spcBef>
                <a:spcPts val="1620"/>
              </a:spcBef>
              <a:buClr>
                <a:srgbClr val="008000"/>
              </a:buClr>
              <a:buSzPct val="98214"/>
              <a:buFont typeface="Wingdings"/>
              <a:buChar char=""/>
              <a:tabLst>
                <a:tab pos="335915"/>
              </a:tabLst>
            </a:pPr>
            <a:r>
              <a:rPr sz="2800" spc="-5">
                <a:latin typeface="黑体"/>
                <a:cs typeface="黑体"/>
              </a:rPr>
              <a:t>掌握组织发展的方法和技巧</a:t>
            </a:r>
            <a:endParaRPr sz="28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842452" y="2188210"/>
            <a:ext cx="5715000" cy="19456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2800" spc="-5">
                <a:latin typeface="黑体"/>
                <a:cs typeface="黑体"/>
              </a:rPr>
              <a:t>一、创业期组织发展应有的思想观念二、创业期组织发展的策略</a:t>
            </a:r>
            <a:endParaRPr sz="280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  <a:spcBef>
                <a:spcPts val="1680"/>
              </a:spcBef>
            </a:pPr>
            <a:r>
              <a:rPr sz="2800" spc="-5">
                <a:latin typeface="黑体"/>
                <a:cs typeface="黑体"/>
              </a:rPr>
              <a:t>三、创业期增员常见的拒绝问题</a:t>
            </a:r>
            <a:endParaRPr sz="2800">
              <a:latin typeface="黑体"/>
              <a:cs typeface="黑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426777" y="1398269"/>
            <a:ext cx="1854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5"/>
              <a:t>课程大纲</a:t>
            </a:r>
            <a:endParaRPr sz="36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79140" y="1876107"/>
            <a:ext cx="1854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5"/>
              <a:t>课程大纲</a:t>
            </a:r>
            <a:endParaRPr sz="3600"/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pc="-5"/>
              <a:t>一、创业期组织发展应有的思想观念二、创业期组织发展的策略</a:t>
            </a:r>
          </a:p>
          <a:p>
            <a:pPr marL="12700">
              <a:lnSpc>
                <a:spcPct val="100000"/>
              </a:lnSpc>
              <a:spcBef>
                <a:spcPts val="1680"/>
              </a:spcBef>
            </a:pPr>
            <a:r>
              <a:rPr spc="-5"/>
              <a:t>三、创业期增员常见的拒绝问题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825500" y="2200274"/>
            <a:ext cx="7635875" cy="654050"/>
            <a:chOff x="825500" y="2200274"/>
            <a:chExt cx="7635875" cy="65405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827087" y="2201861"/>
              <a:ext cx="7632699" cy="650875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827087" y="2201861"/>
              <a:ext cx="7632700" cy="650875"/>
            </a:xfrm>
            <a:custGeom>
              <a:rect l="l" t="t" r="r" b="b"/>
              <a:pathLst>
                <a:path w="7632700" h="650875">
                  <a:moveTo>
                    <a:pt x="0" y="0"/>
                  </a:moveTo>
                  <a:lnTo>
                    <a:pt x="7632699" y="0"/>
                  </a:lnTo>
                  <a:lnTo>
                    <a:pt x="7632699" y="650875"/>
                  </a:lnTo>
                  <a:lnTo>
                    <a:pt x="0" y="650875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689928" y="1514157"/>
            <a:ext cx="8407400" cy="45548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955800">
              <a:lnSpc>
                <a:spcPct val="100000"/>
              </a:lnSpc>
              <a:spcBef>
                <a:spcPts val="100"/>
              </a:spcBef>
            </a:pPr>
            <a:r>
              <a:rPr sz="2800">
                <a:latin typeface="黑体"/>
                <a:cs typeface="黑体"/>
              </a:rPr>
              <a:t>10</a:t>
            </a:r>
            <a:r>
              <a:rPr sz="2800" spc="-10">
                <a:latin typeface="黑体"/>
                <a:cs typeface="黑体"/>
              </a:rPr>
              <a:t>万年薪业务主任做法</a:t>
            </a:r>
            <a:endParaRPr sz="2800">
              <a:latin typeface="黑体"/>
              <a:cs typeface="黑体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2500">
              <a:latin typeface="黑体"/>
              <a:cs typeface="黑体"/>
            </a:endParaRPr>
          </a:p>
          <a:p>
            <a:pPr marL="85090">
              <a:lnSpc>
                <a:spcPct val="100000"/>
              </a:lnSpc>
              <a:spcBef>
                <a:spcPts val="5"/>
              </a:spcBef>
            </a:pPr>
            <a:r>
              <a:rPr sz="2400">
                <a:latin typeface="黑体"/>
                <a:cs typeface="黑体"/>
              </a:rPr>
              <a:t>方式一：一个直辖组（团队总人力14人、总保费5.4万</a:t>
            </a:r>
            <a:r>
              <a:rPr sz="2400" spc="-50">
                <a:latin typeface="黑体"/>
                <a:cs typeface="黑体"/>
              </a:rPr>
              <a:t>）</a:t>
            </a:r>
            <a:endParaRPr sz="2400">
              <a:latin typeface="黑体"/>
              <a:cs typeface="黑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800">
              <a:latin typeface="黑体"/>
              <a:cs typeface="黑体"/>
            </a:endParaRPr>
          </a:p>
          <a:p>
            <a:pPr marL="355600" marR="5080" indent="-342900">
              <a:lnSpc>
                <a:spcPct val="100000"/>
              </a:lnSpc>
            </a:pPr>
            <a:r>
              <a:rPr sz="2400">
                <a:latin typeface="黑体"/>
                <a:cs typeface="黑体"/>
              </a:rPr>
              <a:t>直辖组：5名出单人力+6名合格人力+2名绩优人力+1</a:t>
            </a:r>
            <a:r>
              <a:rPr sz="2400" spc="-10">
                <a:latin typeface="黑体"/>
                <a:cs typeface="黑体"/>
              </a:rPr>
              <a:t>名绩优的主</a:t>
            </a:r>
            <a:r>
              <a:rPr sz="2400" spc="-25">
                <a:latin typeface="黑体"/>
                <a:cs typeface="黑体"/>
              </a:rPr>
              <a:t>主管</a:t>
            </a:r>
            <a:endParaRPr sz="2400">
              <a:latin typeface="黑体"/>
              <a:cs typeface="黑体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2600">
              <a:latin typeface="黑体"/>
              <a:cs typeface="黑体"/>
            </a:endParaRPr>
          </a:p>
          <a:p>
            <a:pPr marL="372745" marR="4114800">
              <a:lnSpc>
                <a:spcPct val="100000"/>
              </a:lnSpc>
            </a:pPr>
            <a:r>
              <a:rPr sz="2800" b="1" spc="225">
                <a:latin typeface="Microsoft JhengHei"/>
                <a:cs typeface="Microsoft JhengHei"/>
              </a:rPr>
              <a:t>合格:</a:t>
            </a:r>
            <a:r>
              <a:rPr sz="2800" b="1">
                <a:latin typeface="Microsoft JhengHei"/>
                <a:cs typeface="Microsoft JhengHei"/>
              </a:rPr>
              <a:t>是指每月</a:t>
            </a:r>
            <a:r>
              <a:rPr sz="2800" b="1" spc="-270">
                <a:latin typeface="Microsoft JhengHei"/>
                <a:cs typeface="Microsoft JhengHei"/>
              </a:rPr>
              <a:t>FYP3000</a:t>
            </a:r>
            <a:r>
              <a:rPr sz="2800" b="1" spc="-50">
                <a:latin typeface="Microsoft JhengHei"/>
                <a:cs typeface="Microsoft JhengHei"/>
              </a:rPr>
              <a:t>元</a:t>
            </a:r>
            <a:r>
              <a:rPr sz="2800" b="1" spc="125">
                <a:latin typeface="Microsoft JhengHei"/>
                <a:cs typeface="Microsoft JhengHei"/>
              </a:rPr>
              <a:t>元的员工;</a:t>
            </a:r>
            <a:endParaRPr sz="2800">
              <a:latin typeface="Microsoft JhengHei"/>
              <a:cs typeface="Microsoft JhengHei"/>
            </a:endParaRPr>
          </a:p>
          <a:p>
            <a:pPr marL="372745" marR="4292600">
              <a:lnSpc>
                <a:spcPct val="100000"/>
              </a:lnSpc>
            </a:pPr>
            <a:r>
              <a:rPr sz="2800" b="1" spc="225">
                <a:latin typeface="Microsoft JhengHei"/>
                <a:cs typeface="Microsoft JhengHei"/>
              </a:rPr>
              <a:t>绩优:</a:t>
            </a:r>
            <a:r>
              <a:rPr sz="2800" b="1">
                <a:latin typeface="Microsoft JhengHei"/>
                <a:cs typeface="Microsoft JhengHei"/>
              </a:rPr>
              <a:t>是指每月</a:t>
            </a:r>
            <a:r>
              <a:rPr sz="2800" b="1" spc="-280">
                <a:latin typeface="Microsoft JhengHei"/>
                <a:cs typeface="Microsoft JhengHei"/>
              </a:rPr>
              <a:t>FYP10000</a:t>
            </a:r>
            <a:r>
              <a:rPr sz="2800" b="1" spc="-10">
                <a:latin typeface="Microsoft JhengHei"/>
                <a:cs typeface="Microsoft JhengHei"/>
              </a:rPr>
              <a:t>元的员工。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1194752" y="734695"/>
            <a:ext cx="6527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观念一：树立建立大团队的坚定目标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549400" y="4652962"/>
            <a:ext cx="5543550" cy="576580"/>
          </a:xfrm>
          <a:prstGeom prst="rect">
            <a:avLst/>
          </a:prstGeom>
          <a:solidFill>
            <a:srgbClr val="CCFF66"/>
          </a:solidFill>
        </p:spPr>
        <p:txBody>
          <a:bodyPr vert="horz" wrap="square" lIns="0" tIns="55244" rIns="0" bIns="0" rtlCol="0">
            <a:spAutoFit/>
          </a:bodyPr>
          <a:lstStyle/>
          <a:p>
            <a:pPr marL="535940">
              <a:lnSpc>
                <a:spcPct val="100000"/>
              </a:lnSpc>
              <a:spcBef>
                <a:spcPts val="434"/>
              </a:spcBef>
            </a:pPr>
            <a:r>
              <a:rPr sz="3200" b="1">
                <a:latin typeface="Microsoft JhengHei"/>
                <a:cs typeface="Microsoft JhengHei"/>
              </a:rPr>
              <a:t>业务主任年收入</a:t>
            </a:r>
            <a:r>
              <a:rPr sz="3200" b="1" spc="-325">
                <a:latin typeface="Microsoft JhengHei"/>
                <a:cs typeface="Microsoft JhengHei"/>
              </a:rPr>
              <a:t>100000</a:t>
            </a:r>
            <a:r>
              <a:rPr sz="3200" b="1" spc="-50">
                <a:latin typeface="Microsoft JhengHei"/>
                <a:cs typeface="Microsoft JhengHei"/>
              </a:rPr>
              <a:t>元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62952" y="1461452"/>
            <a:ext cx="5918200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000" b="0">
                <a:latin typeface="黑体"/>
                <a:cs typeface="黑体"/>
              </a:rPr>
              <a:t>主任本人：3000+3000（13％）+1000＝4390</a:t>
            </a:r>
            <a:r>
              <a:rPr sz="2800" b="0">
                <a:latin typeface="宋体"/>
                <a:cs typeface="宋体"/>
              </a:rPr>
              <a:t>（元</a:t>
            </a:r>
            <a:r>
              <a:rPr sz="2800" b="0" spc="-50">
                <a:latin typeface="宋体"/>
                <a:cs typeface="宋体"/>
              </a:rPr>
              <a:t>） </a:t>
            </a:r>
            <a:r>
              <a:rPr sz="2000" b="0">
                <a:latin typeface="黑体"/>
                <a:cs typeface="黑体"/>
              </a:rPr>
              <a:t>5名出单：200（10％+13％）*5＝230</a:t>
            </a:r>
            <a:r>
              <a:rPr sz="2800" b="0">
                <a:latin typeface="宋体"/>
                <a:cs typeface="宋体"/>
              </a:rPr>
              <a:t>（元</a:t>
            </a:r>
            <a:r>
              <a:rPr sz="2800" b="0" spc="-50">
                <a:latin typeface="宋体"/>
                <a:cs typeface="宋体"/>
              </a:rPr>
              <a:t>）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62952" y="2314892"/>
            <a:ext cx="5410200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>
                <a:latin typeface="黑体"/>
                <a:cs typeface="黑体"/>
              </a:rPr>
              <a:t>6名合格：1000（10％+13％）*6＝1380</a:t>
            </a:r>
            <a:r>
              <a:rPr sz="2800">
                <a:latin typeface="宋体"/>
                <a:cs typeface="宋体"/>
              </a:rPr>
              <a:t>（元</a:t>
            </a:r>
            <a:r>
              <a:rPr sz="2800" spc="-50">
                <a:latin typeface="宋体"/>
                <a:cs typeface="宋体"/>
              </a:rPr>
              <a:t>）</a:t>
            </a:r>
            <a:endParaRPr sz="2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2000">
                <a:latin typeface="黑体"/>
                <a:cs typeface="黑体"/>
              </a:rPr>
              <a:t>2名绩优:3000*（10％+13％）*2=1380</a:t>
            </a:r>
            <a:r>
              <a:rPr sz="2800">
                <a:latin typeface="宋体"/>
                <a:cs typeface="宋体"/>
              </a:rPr>
              <a:t>（元</a:t>
            </a:r>
            <a:r>
              <a:rPr sz="2800" spc="-50">
                <a:latin typeface="宋体"/>
                <a:cs typeface="宋体"/>
              </a:rPr>
              <a:t>）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6372224" y="1628774"/>
            <a:ext cx="215900" cy="1976755"/>
          </a:xfrm>
          <a:custGeom>
            <a:rect l="l" t="t" r="r" b="b"/>
            <a:pathLst>
              <a:path w="215900" h="1976754">
                <a:moveTo>
                  <a:pt x="0" y="0"/>
                </a:moveTo>
                <a:lnTo>
                  <a:pt x="63753" y="31778"/>
                </a:lnTo>
                <a:lnTo>
                  <a:pt x="87121" y="67431"/>
                </a:lnTo>
                <a:lnTo>
                  <a:pt x="102446" y="112644"/>
                </a:lnTo>
                <a:lnTo>
                  <a:pt x="107950" y="164703"/>
                </a:lnTo>
                <a:lnTo>
                  <a:pt x="107950" y="823515"/>
                </a:lnTo>
                <a:lnTo>
                  <a:pt x="113453" y="875574"/>
                </a:lnTo>
                <a:lnTo>
                  <a:pt x="128778" y="920787"/>
                </a:lnTo>
                <a:lnTo>
                  <a:pt x="152146" y="956440"/>
                </a:lnTo>
                <a:lnTo>
                  <a:pt x="181779" y="979822"/>
                </a:lnTo>
                <a:lnTo>
                  <a:pt x="215900" y="988218"/>
                </a:lnTo>
                <a:lnTo>
                  <a:pt x="181779" y="996615"/>
                </a:lnTo>
                <a:lnTo>
                  <a:pt x="152146" y="1019997"/>
                </a:lnTo>
                <a:lnTo>
                  <a:pt x="128778" y="1055650"/>
                </a:lnTo>
                <a:lnTo>
                  <a:pt x="113453" y="1100863"/>
                </a:lnTo>
                <a:lnTo>
                  <a:pt x="107950" y="1152922"/>
                </a:lnTo>
                <a:lnTo>
                  <a:pt x="107950" y="1811734"/>
                </a:lnTo>
                <a:lnTo>
                  <a:pt x="102446" y="1863793"/>
                </a:lnTo>
                <a:lnTo>
                  <a:pt x="87121" y="1909006"/>
                </a:lnTo>
                <a:lnTo>
                  <a:pt x="63753" y="1944659"/>
                </a:lnTo>
                <a:lnTo>
                  <a:pt x="34120" y="1968041"/>
                </a:lnTo>
                <a:lnTo>
                  <a:pt x="0" y="1976438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6666864" y="2392045"/>
            <a:ext cx="2006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latin typeface="Microsoft JhengHei"/>
                <a:cs typeface="Microsoft JhengHei"/>
              </a:rPr>
              <a:t>月收入</a:t>
            </a:r>
            <a:r>
              <a:rPr sz="2400" b="1" spc="-320">
                <a:latin typeface="Microsoft JhengHei"/>
                <a:cs typeface="Microsoft JhengHei"/>
              </a:rPr>
              <a:t>&gt;8000</a:t>
            </a:r>
            <a:r>
              <a:rPr sz="2400" b="1" spc="-50">
                <a:latin typeface="Microsoft JhengHei"/>
                <a:cs typeface="Microsoft JhengHei"/>
              </a:rPr>
              <a:t>元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62951" y="3490595"/>
            <a:ext cx="2438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2000">
                <a:latin typeface="黑体"/>
                <a:cs typeface="黑体"/>
              </a:rPr>
              <a:t>续</a:t>
            </a:r>
            <a:r>
              <a:rPr sz="3600" spc="-600" baseline="3472">
                <a:latin typeface="黑体"/>
                <a:cs typeface="黑体"/>
              </a:rPr>
              <a:t>小</a:t>
            </a:r>
            <a:r>
              <a:rPr sz="2000" spc="-1600">
                <a:latin typeface="黑体"/>
                <a:cs typeface="黑体"/>
              </a:rPr>
              <a:t>期</a:t>
            </a:r>
            <a:r>
              <a:rPr sz="3600" spc="-1200" baseline="3472">
                <a:latin typeface="黑体"/>
                <a:cs typeface="黑体"/>
              </a:rPr>
              <a:t>计</a:t>
            </a:r>
            <a:r>
              <a:rPr sz="2000" spc="-1200">
                <a:latin typeface="黑体"/>
                <a:cs typeface="黑体"/>
              </a:rPr>
              <a:t>服</a:t>
            </a:r>
            <a:r>
              <a:rPr sz="3600" spc="-1800" baseline="3472">
                <a:latin typeface="黑体"/>
                <a:cs typeface="黑体"/>
              </a:rPr>
              <a:t>：</a:t>
            </a:r>
            <a:r>
              <a:rPr sz="2000" spc="-800">
                <a:latin typeface="黑体"/>
                <a:cs typeface="黑体"/>
              </a:rPr>
              <a:t>务</a:t>
            </a:r>
            <a:r>
              <a:rPr sz="3600" spc="-600" baseline="3472">
                <a:latin typeface="黑体"/>
                <a:cs typeface="黑体"/>
              </a:rPr>
              <a:t>7</a:t>
            </a:r>
            <a:r>
              <a:rPr sz="2000" spc="-1600">
                <a:latin typeface="黑体"/>
                <a:cs typeface="黑体"/>
              </a:rPr>
              <a:t>津</a:t>
            </a:r>
            <a:r>
              <a:rPr sz="3600" baseline="3472">
                <a:latin typeface="黑体"/>
                <a:cs typeface="黑体"/>
              </a:rPr>
              <a:t>3</a:t>
            </a:r>
            <a:r>
              <a:rPr sz="3600" spc="-1200" baseline="3472">
                <a:latin typeface="黑体"/>
                <a:cs typeface="黑体"/>
              </a:rPr>
              <a:t>8</a:t>
            </a:r>
            <a:r>
              <a:rPr sz="2000" spc="-1200">
                <a:latin typeface="黑体"/>
                <a:cs typeface="黑体"/>
              </a:rPr>
              <a:t>贴</a:t>
            </a:r>
            <a:r>
              <a:rPr sz="3600" baseline="3472">
                <a:latin typeface="黑体"/>
                <a:cs typeface="黑体"/>
              </a:rPr>
              <a:t>0</a:t>
            </a:r>
            <a:r>
              <a:rPr sz="2000" spc="-2000">
                <a:latin typeface="黑体"/>
                <a:cs typeface="黑体"/>
              </a:rPr>
              <a:t>约</a:t>
            </a:r>
            <a:r>
              <a:rPr sz="3600" spc="-600" baseline="3472">
                <a:latin typeface="黑体"/>
                <a:cs typeface="黑体"/>
              </a:rPr>
              <a:t>元</a:t>
            </a:r>
            <a:r>
              <a:rPr sz="2000">
                <a:latin typeface="黑体"/>
                <a:cs typeface="黑体"/>
              </a:rPr>
              <a:t>700</a:t>
            </a:r>
            <a:r>
              <a:rPr sz="2000" spc="-50">
                <a:latin typeface="黑体"/>
                <a:cs typeface="黑体"/>
              </a:rPr>
              <a:t>元</a:t>
            </a:r>
            <a:endParaRPr sz="2000">
              <a:latin typeface="黑体"/>
              <a:cs typeface="黑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89928" y="879157"/>
            <a:ext cx="1549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0">
                <a:latin typeface="黑体"/>
                <a:cs typeface="黑体"/>
              </a:rPr>
              <a:t>收入计算：</a:t>
            </a:r>
            <a:endParaRPr sz="24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827087" y="1628775"/>
            <a:ext cx="7632699" cy="9906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474028" y="2895283"/>
            <a:ext cx="8140700" cy="25126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marR="5080" indent="-342265">
              <a:lnSpc>
                <a:spcPct val="100000"/>
              </a:lnSpc>
              <a:spcBef>
                <a:spcPts val="100"/>
              </a:spcBef>
              <a:buSzPct val="102083"/>
              <a:buFont typeface="Arial"/>
              <a:buChar char="•"/>
              <a:tabLst>
                <a:tab pos="354965"/>
                <a:tab pos="355600"/>
              </a:tabLst>
            </a:pPr>
            <a:r>
              <a:rPr sz="2400" b="1" spc="-35">
                <a:latin typeface="Microsoft JhengHei"/>
                <a:cs typeface="Microsoft JhengHei"/>
              </a:rPr>
              <a:t>直辖组：</a:t>
            </a:r>
            <a:r>
              <a:rPr sz="2400" b="1" spc="-130">
                <a:latin typeface="Microsoft JhengHei"/>
                <a:cs typeface="Microsoft JhengHei"/>
              </a:rPr>
              <a:t>2</a:t>
            </a:r>
            <a:r>
              <a:rPr sz="2400" b="1">
                <a:latin typeface="Microsoft JhengHei"/>
                <a:cs typeface="Microsoft JhengHei"/>
              </a:rPr>
              <a:t>名出单人力</a:t>
            </a:r>
            <a:r>
              <a:rPr sz="2400" b="1" spc="-420">
                <a:latin typeface="Microsoft JhengHei"/>
                <a:cs typeface="Microsoft JhengHei"/>
              </a:rPr>
              <a:t>+2</a:t>
            </a:r>
            <a:r>
              <a:rPr sz="2400" b="1">
                <a:latin typeface="Microsoft JhengHei"/>
                <a:cs typeface="Microsoft JhengHei"/>
              </a:rPr>
              <a:t>名合格人力</a:t>
            </a:r>
            <a:r>
              <a:rPr sz="2400" b="1" spc="-420">
                <a:latin typeface="Microsoft JhengHei"/>
                <a:cs typeface="Microsoft JhengHei"/>
              </a:rPr>
              <a:t>+1</a:t>
            </a:r>
            <a:r>
              <a:rPr sz="2400" b="1">
                <a:latin typeface="Microsoft JhengHei"/>
                <a:cs typeface="Microsoft JhengHei"/>
              </a:rPr>
              <a:t>名绩优人力</a:t>
            </a:r>
            <a:r>
              <a:rPr sz="2400" b="1" spc="-420">
                <a:latin typeface="Microsoft JhengHei"/>
                <a:cs typeface="Microsoft JhengHei"/>
              </a:rPr>
              <a:t>+1</a:t>
            </a:r>
            <a:r>
              <a:rPr sz="2400" b="1" spc="-20">
                <a:latin typeface="Microsoft JhengHei"/>
                <a:cs typeface="Microsoft JhengHei"/>
              </a:rPr>
              <a:t>名绩优的主管</a:t>
            </a:r>
            <a:endParaRPr sz="24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575"/>
              </a:spcBef>
            </a:pPr>
            <a:r>
              <a:rPr sz="2400" b="1">
                <a:latin typeface="Microsoft JhengHei"/>
                <a:cs typeface="Microsoft JhengHei"/>
              </a:rPr>
              <a:t>保费</a:t>
            </a:r>
            <a:r>
              <a:rPr sz="2400" b="1" u="heavy" spc="-125">
                <a:uFill>
                  <a:solidFill>
                    <a:srgbClr val="000000"/>
                  </a:solidFill>
                </a:uFill>
                <a:latin typeface="Microsoft JhengHei"/>
                <a:cs typeface="Microsoft JhengHei"/>
              </a:rPr>
              <a:t>&gt;2.8</a:t>
            </a:r>
            <a:r>
              <a:rPr sz="2400" b="1" u="heavy" spc="-50">
                <a:uFill>
                  <a:solidFill>
                    <a:srgbClr val="000000"/>
                  </a:solidFill>
                </a:uFill>
                <a:latin typeface="Microsoft JhengHei"/>
                <a:cs typeface="Microsoft JhengHei"/>
              </a:rPr>
              <a:t>万</a:t>
            </a:r>
            <a:endParaRPr sz="24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575"/>
              </a:spcBef>
              <a:buSzPct val="102083"/>
              <a:buFont typeface="Arial"/>
              <a:buChar char="•"/>
              <a:tabLst>
                <a:tab pos="354965"/>
                <a:tab pos="355600"/>
              </a:tabLst>
            </a:pPr>
            <a:r>
              <a:rPr sz="2400" b="1" spc="-15">
                <a:latin typeface="Microsoft JhengHei"/>
                <a:cs typeface="Microsoft JhengHei"/>
              </a:rPr>
              <a:t>育成组：</a:t>
            </a:r>
            <a:endParaRPr sz="2400">
              <a:latin typeface="Microsoft JhengHei"/>
              <a:cs typeface="Microsoft JhengHei"/>
            </a:endParaRPr>
          </a:p>
          <a:p>
            <a:pPr marL="12700" marR="652780">
              <a:lnSpc>
                <a:spcPct val="120000"/>
              </a:lnSpc>
            </a:pPr>
            <a:r>
              <a:rPr sz="2400" b="1" spc="-250">
                <a:latin typeface="Microsoft JhengHei"/>
                <a:cs typeface="Microsoft JhengHei"/>
              </a:rPr>
              <a:t>2</a:t>
            </a:r>
            <a:r>
              <a:rPr sz="2400" b="1">
                <a:latin typeface="Microsoft JhengHei"/>
                <a:cs typeface="Microsoft JhengHei"/>
              </a:rPr>
              <a:t>名出单人力</a:t>
            </a:r>
            <a:r>
              <a:rPr sz="2400" b="1" spc="-420">
                <a:latin typeface="Microsoft JhengHei"/>
                <a:cs typeface="Microsoft JhengHei"/>
              </a:rPr>
              <a:t>+2</a:t>
            </a:r>
            <a:r>
              <a:rPr sz="2400" b="1">
                <a:latin typeface="Microsoft JhengHei"/>
                <a:cs typeface="Microsoft JhengHei"/>
              </a:rPr>
              <a:t>名合格人力</a:t>
            </a:r>
            <a:r>
              <a:rPr sz="2400" b="1" spc="-420">
                <a:latin typeface="Microsoft JhengHei"/>
                <a:cs typeface="Microsoft JhengHei"/>
              </a:rPr>
              <a:t>+1</a:t>
            </a:r>
            <a:r>
              <a:rPr sz="2400" b="1">
                <a:latin typeface="Microsoft JhengHei"/>
                <a:cs typeface="Microsoft JhengHei"/>
              </a:rPr>
              <a:t>名绩优人力</a:t>
            </a:r>
            <a:r>
              <a:rPr sz="2400" b="1" spc="-420">
                <a:latin typeface="Microsoft JhengHei"/>
                <a:cs typeface="Microsoft JhengHei"/>
              </a:rPr>
              <a:t>+1</a:t>
            </a:r>
            <a:r>
              <a:rPr sz="2400" b="1" spc="-10">
                <a:latin typeface="Microsoft JhengHei"/>
                <a:cs typeface="Microsoft JhengHei"/>
              </a:rPr>
              <a:t>名合格的主管</a:t>
            </a:r>
            <a:r>
              <a:rPr sz="2400" b="1">
                <a:latin typeface="Microsoft JhengHei"/>
                <a:cs typeface="Microsoft JhengHei"/>
              </a:rPr>
              <a:t>保费</a:t>
            </a:r>
            <a:r>
              <a:rPr sz="2400" b="1" u="heavy" spc="-125">
                <a:uFill>
                  <a:solidFill>
                    <a:srgbClr val="000000"/>
                  </a:solidFill>
                </a:uFill>
                <a:latin typeface="Microsoft JhengHei"/>
                <a:cs typeface="Microsoft JhengHei"/>
              </a:rPr>
              <a:t>&gt;2.5</a:t>
            </a:r>
            <a:r>
              <a:rPr sz="2400" b="1" u="heavy" spc="-50">
                <a:uFill>
                  <a:solidFill>
                    <a:srgbClr val="000000"/>
                  </a:solidFill>
                </a:uFill>
                <a:latin typeface="Microsoft JhengHei"/>
                <a:cs typeface="Microsoft JhengHei"/>
              </a:rPr>
              <a:t>万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27087" y="1628775"/>
            <a:ext cx="7632700" cy="990600"/>
          </a:xfrm>
          <a:prstGeom prst="rect">
            <a:avLst/>
          </a:prstGeom>
          <a:ln w="3175">
            <a:solidFill>
              <a:srgbClr val="000000"/>
            </a:solidFill>
          </a:ln>
        </p:spPr>
        <p:txBody>
          <a:bodyPr vert="horz" wrap="square" lIns="0" tIns="126364" rIns="0" bIns="0" rtlCol="0">
            <a:spAutoFit/>
          </a:bodyPr>
          <a:lstStyle/>
          <a:p>
            <a:pPr marL="379730" marR="234315">
              <a:lnSpc>
                <a:spcPct val="100000"/>
              </a:lnSpc>
              <a:spcBef>
                <a:spcPts val="994"/>
              </a:spcBef>
            </a:pPr>
            <a:r>
              <a:rPr sz="2400">
                <a:latin typeface="黑体"/>
                <a:cs typeface="黑体"/>
              </a:rPr>
              <a:t>方式二：一个直辖组+2个育成组（团队总人力18</a:t>
            </a:r>
            <a:r>
              <a:rPr sz="2400" spc="-25">
                <a:latin typeface="黑体"/>
                <a:cs typeface="黑体"/>
              </a:rPr>
              <a:t>人、</a:t>
            </a:r>
            <a:r>
              <a:rPr sz="2400">
                <a:latin typeface="黑体"/>
                <a:cs typeface="黑体"/>
              </a:rPr>
              <a:t>总保费7.8万</a:t>
            </a:r>
            <a:r>
              <a:rPr sz="2400" spc="-50">
                <a:latin typeface="黑体"/>
                <a:cs typeface="黑体"/>
              </a:rPr>
              <a:t>）</a:t>
            </a:r>
            <a:endParaRPr sz="2400">
              <a:latin typeface="黑体"/>
              <a:cs typeface="黑体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2633028" y="866457"/>
            <a:ext cx="35814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0">
                <a:latin typeface="黑体"/>
                <a:cs typeface="黑体"/>
              </a:rPr>
              <a:t>10</a:t>
            </a:r>
            <a:r>
              <a:rPr sz="2800" b="0" spc="-10">
                <a:latin typeface="黑体"/>
                <a:cs typeface="黑体"/>
              </a:rPr>
              <a:t>万年薪业务主任做法</a:t>
            </a:r>
            <a:endParaRPr sz="28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47052" y="1458277"/>
            <a:ext cx="5613400" cy="22218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000">
                <a:latin typeface="黑体"/>
                <a:cs typeface="黑体"/>
              </a:rPr>
              <a:t>主任本人：3000+3000（10％）+1000＝4300（元</a:t>
            </a:r>
            <a:r>
              <a:rPr sz="2000" spc="-50">
                <a:latin typeface="黑体"/>
                <a:cs typeface="黑体"/>
              </a:rPr>
              <a:t>） </a:t>
            </a:r>
            <a:r>
              <a:rPr sz="2000">
                <a:latin typeface="黑体"/>
                <a:cs typeface="黑体"/>
              </a:rPr>
              <a:t>2名出单：200（10％+10％）*2＝80（元</a:t>
            </a:r>
            <a:r>
              <a:rPr sz="2000" spc="-50">
                <a:latin typeface="黑体"/>
                <a:cs typeface="黑体"/>
              </a:rPr>
              <a:t>）</a:t>
            </a:r>
            <a:endParaRPr sz="200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</a:pPr>
            <a:r>
              <a:rPr sz="2000">
                <a:latin typeface="黑体"/>
                <a:cs typeface="黑体"/>
              </a:rPr>
              <a:t>2名合格：1000（10％+10％）*2＝400（元</a:t>
            </a:r>
            <a:r>
              <a:rPr sz="2000" spc="-50">
                <a:latin typeface="黑体"/>
                <a:cs typeface="黑体"/>
              </a:rPr>
              <a:t>）</a:t>
            </a:r>
            <a:endParaRPr sz="200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</a:pPr>
            <a:r>
              <a:rPr sz="2000">
                <a:latin typeface="黑体"/>
                <a:cs typeface="黑体"/>
              </a:rPr>
              <a:t>1名绩优:3000*（10％+10％）=600（元</a:t>
            </a:r>
            <a:r>
              <a:rPr sz="2000" spc="-50">
                <a:latin typeface="黑体"/>
                <a:cs typeface="黑体"/>
              </a:rPr>
              <a:t>）</a:t>
            </a:r>
            <a:endParaRPr sz="200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</a:pPr>
            <a:r>
              <a:rPr sz="2000">
                <a:latin typeface="黑体"/>
                <a:cs typeface="黑体"/>
              </a:rPr>
              <a:t>2个育成组</a:t>
            </a:r>
            <a:r>
              <a:rPr sz="2000" spc="-10">
                <a:latin typeface="黑体"/>
                <a:cs typeface="黑体"/>
              </a:rPr>
              <a:t>：（1000+200*2+1000*3+3000*1）</a:t>
            </a:r>
            <a:endParaRPr sz="200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</a:pPr>
            <a:r>
              <a:rPr sz="2000">
                <a:latin typeface="黑体"/>
                <a:cs typeface="黑体"/>
              </a:rPr>
              <a:t>*13％*2＝1924（元</a:t>
            </a:r>
            <a:r>
              <a:rPr sz="2000" spc="-50">
                <a:latin typeface="黑体"/>
                <a:cs typeface="黑体"/>
              </a:rPr>
              <a:t>）</a:t>
            </a:r>
            <a:endParaRPr sz="200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  <a:spcBef>
                <a:spcPts val="10"/>
              </a:spcBef>
            </a:pPr>
            <a:r>
              <a:rPr sz="2400">
                <a:latin typeface="黑体"/>
                <a:cs typeface="黑体"/>
              </a:rPr>
              <a:t>小计：7304</a:t>
            </a:r>
            <a:r>
              <a:rPr sz="2400" spc="-50">
                <a:latin typeface="黑体"/>
                <a:cs typeface="黑体"/>
              </a:rPr>
              <a:t>元</a:t>
            </a:r>
            <a:endParaRPr sz="2400">
              <a:latin typeface="黑体"/>
              <a:cs typeface="黑体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6227761" y="1484312"/>
            <a:ext cx="215900" cy="2520950"/>
          </a:xfrm>
          <a:custGeom>
            <a:rect l="l" t="t" r="r" b="b"/>
            <a:pathLst>
              <a:path w="215900" h="2520950">
                <a:moveTo>
                  <a:pt x="0" y="0"/>
                </a:moveTo>
                <a:lnTo>
                  <a:pt x="54484" y="28681"/>
                </a:lnTo>
                <a:lnTo>
                  <a:pt x="76332" y="61530"/>
                </a:lnTo>
                <a:lnTo>
                  <a:pt x="93211" y="104048"/>
                </a:lnTo>
                <a:lnTo>
                  <a:pt x="104093" y="154231"/>
                </a:lnTo>
                <a:lnTo>
                  <a:pt x="107950" y="210079"/>
                </a:lnTo>
                <a:lnTo>
                  <a:pt x="107950" y="1050395"/>
                </a:lnTo>
                <a:lnTo>
                  <a:pt x="111806" y="1106242"/>
                </a:lnTo>
                <a:lnTo>
                  <a:pt x="122688" y="1156426"/>
                </a:lnTo>
                <a:lnTo>
                  <a:pt x="139568" y="1198943"/>
                </a:lnTo>
                <a:lnTo>
                  <a:pt x="161415" y="1231792"/>
                </a:lnTo>
                <a:lnTo>
                  <a:pt x="187202" y="1252970"/>
                </a:lnTo>
                <a:lnTo>
                  <a:pt x="215900" y="1260474"/>
                </a:lnTo>
                <a:lnTo>
                  <a:pt x="187202" y="1267978"/>
                </a:lnTo>
                <a:lnTo>
                  <a:pt x="161415" y="1289156"/>
                </a:lnTo>
                <a:lnTo>
                  <a:pt x="139567" y="1322005"/>
                </a:lnTo>
                <a:lnTo>
                  <a:pt x="122688" y="1364522"/>
                </a:lnTo>
                <a:lnTo>
                  <a:pt x="111806" y="1414706"/>
                </a:lnTo>
                <a:lnTo>
                  <a:pt x="107950" y="1470553"/>
                </a:lnTo>
                <a:lnTo>
                  <a:pt x="107950" y="2310870"/>
                </a:lnTo>
                <a:lnTo>
                  <a:pt x="104093" y="2366717"/>
                </a:lnTo>
                <a:lnTo>
                  <a:pt x="93211" y="2416901"/>
                </a:lnTo>
                <a:lnTo>
                  <a:pt x="76332" y="2459418"/>
                </a:lnTo>
                <a:lnTo>
                  <a:pt x="54484" y="2492267"/>
                </a:lnTo>
                <a:lnTo>
                  <a:pt x="28697" y="2513445"/>
                </a:lnTo>
                <a:lnTo>
                  <a:pt x="0" y="2520949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6450965" y="2534920"/>
            <a:ext cx="2006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latin typeface="Microsoft JhengHei"/>
                <a:cs typeface="Microsoft JhengHei"/>
              </a:rPr>
              <a:t>月收入</a:t>
            </a:r>
            <a:r>
              <a:rPr sz="2400" b="1" spc="-320">
                <a:latin typeface="Microsoft JhengHei"/>
                <a:cs typeface="Microsoft JhengHei"/>
              </a:rPr>
              <a:t>&gt;8000</a:t>
            </a:r>
            <a:r>
              <a:rPr sz="2400" b="1" spc="-50">
                <a:latin typeface="Microsoft JhengHei"/>
                <a:cs typeface="Microsoft JhengHei"/>
              </a:rPr>
              <a:t>元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02589" y="3901757"/>
            <a:ext cx="2438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>
                <a:latin typeface="黑体"/>
                <a:cs typeface="黑体"/>
              </a:rPr>
              <a:t>续期服务津贴约700</a:t>
            </a:r>
            <a:r>
              <a:rPr sz="2000" spc="-50">
                <a:latin typeface="黑体"/>
                <a:cs typeface="黑体"/>
              </a:rPr>
              <a:t>元</a:t>
            </a:r>
            <a:endParaRPr sz="2000">
              <a:latin typeface="黑体"/>
              <a:cs typeface="黑体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474027" y="926782"/>
            <a:ext cx="1549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0" spc="-10">
                <a:latin typeface="黑体"/>
                <a:cs typeface="黑体"/>
              </a:rPr>
              <a:t>收入计算：</a:t>
            </a:r>
            <a:endParaRPr sz="2400">
              <a:latin typeface="黑体"/>
              <a:cs typeface="黑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836738" y="4581525"/>
            <a:ext cx="5543550" cy="576580"/>
          </a:xfrm>
          <a:prstGeom prst="rect">
            <a:avLst/>
          </a:prstGeom>
          <a:solidFill>
            <a:srgbClr val="CCFF66"/>
          </a:solidFill>
        </p:spPr>
        <p:txBody>
          <a:bodyPr vert="horz" wrap="square" lIns="0" tIns="55244" rIns="0" bIns="0" rtlCol="0">
            <a:spAutoFit/>
          </a:bodyPr>
          <a:lstStyle/>
          <a:p>
            <a:pPr marL="535940">
              <a:lnSpc>
                <a:spcPct val="100000"/>
              </a:lnSpc>
              <a:spcBef>
                <a:spcPts val="434"/>
              </a:spcBef>
            </a:pPr>
            <a:r>
              <a:rPr sz="3200" b="1">
                <a:latin typeface="Microsoft JhengHei"/>
                <a:cs typeface="Microsoft JhengHei"/>
              </a:rPr>
              <a:t>业务主任年收入</a:t>
            </a:r>
            <a:r>
              <a:rPr sz="3200" b="1" spc="-325">
                <a:latin typeface="Microsoft JhengHei"/>
                <a:cs typeface="Microsoft JhengHei"/>
              </a:rPr>
              <a:t>100000</a:t>
            </a:r>
            <a:r>
              <a:rPr sz="3200" b="1" spc="-50">
                <a:latin typeface="Microsoft JhengHei"/>
                <a:cs typeface="Microsoft JhengHei"/>
              </a:rPr>
              <a:t>元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517015" y="4511992"/>
            <a:ext cx="6883400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latin typeface="黑体"/>
                <a:cs typeface="黑体"/>
              </a:rPr>
              <a:t>1、直辖组5000元，经理本人1000</a:t>
            </a:r>
            <a:r>
              <a:rPr sz="2400" spc="-50">
                <a:latin typeface="黑体"/>
                <a:cs typeface="黑体"/>
              </a:rPr>
              <a:t>元</a:t>
            </a:r>
            <a:endParaRPr sz="240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</a:pPr>
            <a:r>
              <a:rPr sz="2400">
                <a:latin typeface="黑体"/>
                <a:cs typeface="黑体"/>
              </a:rPr>
              <a:t>2、4个直接育成组累计25000元，主任本人各1000</a:t>
            </a:r>
            <a:r>
              <a:rPr sz="2400" spc="-50">
                <a:latin typeface="黑体"/>
                <a:cs typeface="黑体"/>
              </a:rPr>
              <a:t>元</a:t>
            </a:r>
            <a:endParaRPr sz="240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</a:pPr>
            <a:r>
              <a:rPr sz="2400">
                <a:latin typeface="黑体"/>
                <a:cs typeface="黑体"/>
              </a:rPr>
              <a:t>3、直辖组第13个月留存率</a:t>
            </a:r>
            <a:r>
              <a:rPr sz="2400" spc="-25">
                <a:latin typeface="黑体"/>
                <a:cs typeface="黑体"/>
              </a:rPr>
              <a:t>30%</a:t>
            </a:r>
            <a:endParaRPr sz="240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</a:pPr>
            <a:r>
              <a:rPr sz="2400">
                <a:latin typeface="黑体"/>
                <a:cs typeface="黑体"/>
              </a:rPr>
              <a:t>5、直辖组50%</a:t>
            </a:r>
            <a:r>
              <a:rPr sz="2400" spc="-10">
                <a:latin typeface="黑体"/>
                <a:cs typeface="黑体"/>
              </a:rPr>
              <a:t>为直接增员</a:t>
            </a:r>
            <a:endParaRPr sz="2400">
              <a:latin typeface="黑体"/>
              <a:cs typeface="黑体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1341437" y="1976437"/>
            <a:ext cx="6283325" cy="1252855"/>
            <a:chOff x="1341437" y="1976437"/>
            <a:chExt cx="6283325" cy="1252855"/>
          </a:xfrm>
        </p:grpSpPr>
        <p:sp>
          <p:nvSpPr>
            <p:cNvPr id="4" name="object 4"/>
            <p:cNvSpPr/>
            <p:nvPr/>
          </p:nvSpPr>
          <p:spPr>
            <a:xfrm>
              <a:off x="4483099" y="2805112"/>
              <a:ext cx="3127375" cy="409575"/>
            </a:xfrm>
            <a:custGeom>
              <a:rect l="l" t="t" r="r" b="b"/>
              <a:pathLst>
                <a:path w="3127375" h="409575">
                  <a:moveTo>
                    <a:pt x="3127374" y="409575"/>
                  </a:moveTo>
                  <a:lnTo>
                    <a:pt x="3127374" y="295275"/>
                  </a:lnTo>
                  <a:lnTo>
                    <a:pt x="0" y="295275"/>
                  </a:lnTo>
                  <a:lnTo>
                    <a:pt x="0" y="0"/>
                  </a:lnTo>
                </a:path>
              </a:pathLst>
            </a:custGeom>
            <a:ln w="285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4483099" y="2805112"/>
              <a:ext cx="1565275" cy="409575"/>
            </a:xfrm>
            <a:custGeom>
              <a:rect l="l" t="t" r="r" b="b"/>
              <a:pathLst>
                <a:path w="1565275" h="409575">
                  <a:moveTo>
                    <a:pt x="1565275" y="409575"/>
                  </a:moveTo>
                  <a:lnTo>
                    <a:pt x="1565275" y="295275"/>
                  </a:lnTo>
                  <a:lnTo>
                    <a:pt x="0" y="295275"/>
                  </a:lnTo>
                  <a:lnTo>
                    <a:pt x="0" y="0"/>
                  </a:lnTo>
                </a:path>
              </a:pathLst>
            </a:custGeom>
            <a:ln w="285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4482306" y="2804318"/>
              <a:ext cx="1905" cy="409575"/>
            </a:xfrm>
            <a:custGeom>
              <a:rect l="l" t="t" r="r" b="b"/>
              <a:pathLst>
                <a:path w="1904" h="409575">
                  <a:moveTo>
                    <a:pt x="1587" y="409575"/>
                  </a:moveTo>
                  <a:lnTo>
                    <a:pt x="1587" y="295275"/>
                  </a:lnTo>
                  <a:lnTo>
                    <a:pt x="0" y="295275"/>
                  </a:lnTo>
                  <a:lnTo>
                    <a:pt x="0" y="0"/>
                  </a:lnTo>
                </a:path>
              </a:pathLst>
            </a:custGeom>
            <a:ln w="285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2918618" y="2804318"/>
              <a:ext cx="1564005" cy="409575"/>
            </a:xfrm>
            <a:custGeom>
              <a:rect l="l" t="t" r="r" b="b"/>
              <a:pathLst>
                <a:path w="1564004" h="409575">
                  <a:moveTo>
                    <a:pt x="0" y="409575"/>
                  </a:moveTo>
                  <a:lnTo>
                    <a:pt x="0" y="295275"/>
                  </a:lnTo>
                  <a:lnTo>
                    <a:pt x="1563687" y="295275"/>
                  </a:lnTo>
                  <a:lnTo>
                    <a:pt x="1563687" y="0"/>
                  </a:lnTo>
                </a:path>
              </a:pathLst>
            </a:custGeom>
            <a:ln w="285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1355725" y="2805112"/>
              <a:ext cx="3127375" cy="409575"/>
            </a:xfrm>
            <a:custGeom>
              <a:rect l="l" t="t" r="r" b="b"/>
              <a:pathLst>
                <a:path w="3127375" h="409575">
                  <a:moveTo>
                    <a:pt x="0" y="409575"/>
                  </a:moveTo>
                  <a:lnTo>
                    <a:pt x="0" y="295275"/>
                  </a:lnTo>
                  <a:lnTo>
                    <a:pt x="3127374" y="295275"/>
                  </a:lnTo>
                  <a:lnTo>
                    <a:pt x="3127374" y="0"/>
                  </a:lnTo>
                </a:path>
              </a:pathLst>
            </a:custGeom>
            <a:ln w="285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3811587" y="1981199"/>
              <a:ext cx="1343025" cy="824230"/>
            </a:xfrm>
            <a:custGeom>
              <a:rect l="l" t="t" r="r" b="b"/>
              <a:pathLst>
                <a:path w="1343025" h="824230">
                  <a:moveTo>
                    <a:pt x="1205703" y="823912"/>
                  </a:moveTo>
                  <a:lnTo>
                    <a:pt x="137321" y="823912"/>
                  </a:lnTo>
                  <a:lnTo>
                    <a:pt x="93917" y="816911"/>
                  </a:lnTo>
                  <a:lnTo>
                    <a:pt x="56221" y="797417"/>
                  </a:lnTo>
                  <a:lnTo>
                    <a:pt x="26495" y="767691"/>
                  </a:lnTo>
                  <a:lnTo>
                    <a:pt x="7000" y="729995"/>
                  </a:lnTo>
                  <a:lnTo>
                    <a:pt x="0" y="686591"/>
                  </a:lnTo>
                  <a:lnTo>
                    <a:pt x="0" y="137321"/>
                  </a:lnTo>
                  <a:lnTo>
                    <a:pt x="7000" y="93917"/>
                  </a:lnTo>
                  <a:lnTo>
                    <a:pt x="26495" y="56221"/>
                  </a:lnTo>
                  <a:lnTo>
                    <a:pt x="56221" y="26495"/>
                  </a:lnTo>
                  <a:lnTo>
                    <a:pt x="93918" y="7000"/>
                  </a:lnTo>
                  <a:lnTo>
                    <a:pt x="137321" y="0"/>
                  </a:lnTo>
                  <a:lnTo>
                    <a:pt x="1205703" y="0"/>
                  </a:lnTo>
                  <a:lnTo>
                    <a:pt x="1249107" y="7000"/>
                  </a:lnTo>
                  <a:lnTo>
                    <a:pt x="1286803" y="26495"/>
                  </a:lnTo>
                  <a:lnTo>
                    <a:pt x="1316530" y="56221"/>
                  </a:lnTo>
                  <a:lnTo>
                    <a:pt x="1336024" y="93917"/>
                  </a:lnTo>
                  <a:lnTo>
                    <a:pt x="1343025" y="137321"/>
                  </a:lnTo>
                  <a:lnTo>
                    <a:pt x="1343025" y="686591"/>
                  </a:lnTo>
                  <a:lnTo>
                    <a:pt x="1336024" y="729995"/>
                  </a:lnTo>
                  <a:lnTo>
                    <a:pt x="1316530" y="767691"/>
                  </a:lnTo>
                  <a:lnTo>
                    <a:pt x="1286804" y="797417"/>
                  </a:lnTo>
                  <a:lnTo>
                    <a:pt x="1249108" y="816911"/>
                  </a:lnTo>
                  <a:lnTo>
                    <a:pt x="1205703" y="823912"/>
                  </a:lnTo>
                  <a:close/>
                </a:path>
              </a:pathLst>
            </a:custGeom>
            <a:solidFill>
              <a:srgbClr val="CCFF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3811587" y="1981199"/>
              <a:ext cx="1343025" cy="824230"/>
            </a:xfrm>
            <a:custGeom>
              <a:rect l="l" t="t" r="r" b="b"/>
              <a:pathLst>
                <a:path w="1343025" h="824230">
                  <a:moveTo>
                    <a:pt x="0" y="137321"/>
                  </a:moveTo>
                  <a:lnTo>
                    <a:pt x="7000" y="93917"/>
                  </a:lnTo>
                  <a:lnTo>
                    <a:pt x="26495" y="56221"/>
                  </a:lnTo>
                  <a:lnTo>
                    <a:pt x="56221" y="26495"/>
                  </a:lnTo>
                  <a:lnTo>
                    <a:pt x="93917" y="7000"/>
                  </a:lnTo>
                  <a:lnTo>
                    <a:pt x="137321" y="0"/>
                  </a:lnTo>
                  <a:lnTo>
                    <a:pt x="1205703" y="0"/>
                  </a:lnTo>
                  <a:lnTo>
                    <a:pt x="1249107" y="7000"/>
                  </a:lnTo>
                  <a:lnTo>
                    <a:pt x="1286803" y="26495"/>
                  </a:lnTo>
                  <a:lnTo>
                    <a:pt x="1316529" y="56221"/>
                  </a:lnTo>
                  <a:lnTo>
                    <a:pt x="1336024" y="93917"/>
                  </a:lnTo>
                  <a:lnTo>
                    <a:pt x="1343025" y="137321"/>
                  </a:lnTo>
                  <a:lnTo>
                    <a:pt x="1343025" y="686591"/>
                  </a:lnTo>
                  <a:lnTo>
                    <a:pt x="1336024" y="729995"/>
                  </a:lnTo>
                  <a:lnTo>
                    <a:pt x="1316530" y="767691"/>
                  </a:lnTo>
                  <a:lnTo>
                    <a:pt x="1286804" y="797417"/>
                  </a:lnTo>
                  <a:lnTo>
                    <a:pt x="1249108" y="816911"/>
                  </a:lnTo>
                  <a:lnTo>
                    <a:pt x="1205703" y="823912"/>
                  </a:lnTo>
                  <a:lnTo>
                    <a:pt x="137321" y="823912"/>
                  </a:lnTo>
                  <a:lnTo>
                    <a:pt x="93917" y="816911"/>
                  </a:lnTo>
                  <a:lnTo>
                    <a:pt x="56221" y="797417"/>
                  </a:lnTo>
                  <a:lnTo>
                    <a:pt x="26495" y="767691"/>
                  </a:lnTo>
                  <a:lnTo>
                    <a:pt x="7000" y="729995"/>
                  </a:lnTo>
                  <a:lnTo>
                    <a:pt x="0" y="686591"/>
                  </a:lnTo>
                  <a:lnTo>
                    <a:pt x="0" y="137321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/>
          <p:nvPr/>
        </p:nvSpPr>
        <p:spPr>
          <a:xfrm>
            <a:off x="4203700" y="2172652"/>
            <a:ext cx="5588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20">
                <a:latin typeface="Microsoft JhengHei"/>
                <a:cs typeface="Microsoft JhengHei"/>
              </a:rPr>
              <a:t>部经理</a:t>
            </a:r>
            <a:endParaRPr sz="1400">
              <a:latin typeface="Microsoft JhengHei"/>
              <a:cs typeface="Microsoft JhengHei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681037" y="3209924"/>
            <a:ext cx="1349375" cy="833755"/>
            <a:chOff x="681037" y="3209924"/>
            <a:chExt cx="1349375" cy="833755"/>
          </a:xfrm>
        </p:grpSpPr>
        <p:sp>
          <p:nvSpPr>
            <p:cNvPr id="13" name="object 13"/>
            <p:cNvSpPr/>
            <p:nvPr/>
          </p:nvSpPr>
          <p:spPr>
            <a:xfrm>
              <a:off x="685799" y="3214687"/>
              <a:ext cx="1339850" cy="824230"/>
            </a:xfrm>
            <a:custGeom>
              <a:rect l="l" t="t" r="r" b="b"/>
              <a:pathLst>
                <a:path w="1339850" h="824228">
                  <a:moveTo>
                    <a:pt x="1202528" y="823912"/>
                  </a:moveTo>
                  <a:lnTo>
                    <a:pt x="137321" y="823912"/>
                  </a:lnTo>
                  <a:lnTo>
                    <a:pt x="93917" y="816911"/>
                  </a:lnTo>
                  <a:lnTo>
                    <a:pt x="56221" y="797417"/>
                  </a:lnTo>
                  <a:lnTo>
                    <a:pt x="26495" y="767691"/>
                  </a:lnTo>
                  <a:lnTo>
                    <a:pt x="7000" y="729995"/>
                  </a:lnTo>
                  <a:lnTo>
                    <a:pt x="0" y="686591"/>
                  </a:lnTo>
                  <a:lnTo>
                    <a:pt x="0" y="137321"/>
                  </a:lnTo>
                  <a:lnTo>
                    <a:pt x="7000" y="93917"/>
                  </a:lnTo>
                  <a:lnTo>
                    <a:pt x="26495" y="56220"/>
                  </a:lnTo>
                  <a:lnTo>
                    <a:pt x="56221" y="26494"/>
                  </a:lnTo>
                  <a:lnTo>
                    <a:pt x="93917" y="7000"/>
                  </a:lnTo>
                  <a:lnTo>
                    <a:pt x="137321" y="0"/>
                  </a:lnTo>
                  <a:lnTo>
                    <a:pt x="1202528" y="0"/>
                  </a:lnTo>
                  <a:lnTo>
                    <a:pt x="1245932" y="7000"/>
                  </a:lnTo>
                  <a:lnTo>
                    <a:pt x="1283628" y="26495"/>
                  </a:lnTo>
                  <a:lnTo>
                    <a:pt x="1313354" y="56221"/>
                  </a:lnTo>
                  <a:lnTo>
                    <a:pt x="1332849" y="93917"/>
                  </a:lnTo>
                  <a:lnTo>
                    <a:pt x="1339849" y="137321"/>
                  </a:lnTo>
                  <a:lnTo>
                    <a:pt x="1339849" y="686591"/>
                  </a:lnTo>
                  <a:lnTo>
                    <a:pt x="1332849" y="729995"/>
                  </a:lnTo>
                  <a:lnTo>
                    <a:pt x="1313354" y="767691"/>
                  </a:lnTo>
                  <a:lnTo>
                    <a:pt x="1283628" y="797417"/>
                  </a:lnTo>
                  <a:lnTo>
                    <a:pt x="1245932" y="816911"/>
                  </a:lnTo>
                  <a:lnTo>
                    <a:pt x="1202528" y="823912"/>
                  </a:lnTo>
                  <a:close/>
                </a:path>
              </a:pathLst>
            </a:custGeom>
            <a:solidFill>
              <a:srgbClr val="CCFF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685799" y="3214687"/>
              <a:ext cx="1339850" cy="824230"/>
            </a:xfrm>
            <a:custGeom>
              <a:rect l="l" t="t" r="r" b="b"/>
              <a:pathLst>
                <a:path w="1339850" h="824228">
                  <a:moveTo>
                    <a:pt x="0" y="137321"/>
                  </a:moveTo>
                  <a:lnTo>
                    <a:pt x="7000" y="93917"/>
                  </a:lnTo>
                  <a:lnTo>
                    <a:pt x="26495" y="56221"/>
                  </a:lnTo>
                  <a:lnTo>
                    <a:pt x="56221" y="26495"/>
                  </a:lnTo>
                  <a:lnTo>
                    <a:pt x="93917" y="7000"/>
                  </a:lnTo>
                  <a:lnTo>
                    <a:pt x="137321" y="0"/>
                  </a:lnTo>
                  <a:lnTo>
                    <a:pt x="1202528" y="0"/>
                  </a:lnTo>
                  <a:lnTo>
                    <a:pt x="1245932" y="7000"/>
                  </a:lnTo>
                  <a:lnTo>
                    <a:pt x="1283628" y="26494"/>
                  </a:lnTo>
                  <a:lnTo>
                    <a:pt x="1313354" y="56220"/>
                  </a:lnTo>
                  <a:lnTo>
                    <a:pt x="1332848" y="93917"/>
                  </a:lnTo>
                  <a:lnTo>
                    <a:pt x="1339849" y="137321"/>
                  </a:lnTo>
                  <a:lnTo>
                    <a:pt x="1339850" y="686591"/>
                  </a:lnTo>
                  <a:lnTo>
                    <a:pt x="1332849" y="729995"/>
                  </a:lnTo>
                  <a:lnTo>
                    <a:pt x="1313354" y="767691"/>
                  </a:lnTo>
                  <a:lnTo>
                    <a:pt x="1283628" y="797417"/>
                  </a:lnTo>
                  <a:lnTo>
                    <a:pt x="1245932" y="816911"/>
                  </a:lnTo>
                  <a:lnTo>
                    <a:pt x="1202528" y="823912"/>
                  </a:lnTo>
                  <a:lnTo>
                    <a:pt x="137321" y="823912"/>
                  </a:lnTo>
                  <a:lnTo>
                    <a:pt x="93917" y="816911"/>
                  </a:lnTo>
                  <a:lnTo>
                    <a:pt x="56221" y="797417"/>
                  </a:lnTo>
                  <a:lnTo>
                    <a:pt x="26495" y="767691"/>
                  </a:lnTo>
                  <a:lnTo>
                    <a:pt x="7000" y="729995"/>
                  </a:lnTo>
                  <a:lnTo>
                    <a:pt x="0" y="686591"/>
                  </a:lnTo>
                  <a:lnTo>
                    <a:pt x="0" y="137321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1076325" y="3406140"/>
            <a:ext cx="558800" cy="4457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655"/>
              </a:lnSpc>
              <a:spcBef>
                <a:spcPts val="100"/>
              </a:spcBef>
            </a:pPr>
            <a:r>
              <a:rPr sz="1400" b="1" spc="-20">
                <a:latin typeface="Microsoft JhengHei"/>
                <a:cs typeface="Microsoft JhengHei"/>
              </a:rPr>
              <a:t>直辖组</a:t>
            </a:r>
            <a:endParaRPr sz="1400">
              <a:latin typeface="Microsoft JhengHei"/>
              <a:cs typeface="Microsoft JhengHei"/>
            </a:endParaRPr>
          </a:p>
          <a:p>
            <a:pPr marL="26034">
              <a:lnSpc>
                <a:spcPts val="1655"/>
              </a:lnSpc>
            </a:pPr>
            <a:r>
              <a:rPr sz="1400" b="1" spc="-20">
                <a:latin typeface="Verdana"/>
                <a:cs typeface="Verdana"/>
              </a:rPr>
              <a:t>5000</a:t>
            </a:r>
            <a:endParaRPr sz="1400">
              <a:latin typeface="Verdana"/>
              <a:cs typeface="Verdana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2244724" y="3209924"/>
            <a:ext cx="1349375" cy="833755"/>
            <a:chOff x="2244724" y="3209924"/>
            <a:chExt cx="1349375" cy="833755"/>
          </a:xfrm>
        </p:grpSpPr>
        <p:sp>
          <p:nvSpPr>
            <p:cNvPr id="17" name="object 17"/>
            <p:cNvSpPr/>
            <p:nvPr/>
          </p:nvSpPr>
          <p:spPr>
            <a:xfrm>
              <a:off x="2249487" y="3214687"/>
              <a:ext cx="1339850" cy="824230"/>
            </a:xfrm>
            <a:custGeom>
              <a:rect l="l" t="t" r="r" b="b"/>
              <a:pathLst>
                <a:path w="1339850" h="824228">
                  <a:moveTo>
                    <a:pt x="1202528" y="823912"/>
                  </a:moveTo>
                  <a:lnTo>
                    <a:pt x="137321" y="823912"/>
                  </a:lnTo>
                  <a:lnTo>
                    <a:pt x="93917" y="816911"/>
                  </a:lnTo>
                  <a:lnTo>
                    <a:pt x="56221" y="797417"/>
                  </a:lnTo>
                  <a:lnTo>
                    <a:pt x="26495" y="767691"/>
                  </a:lnTo>
                  <a:lnTo>
                    <a:pt x="7000" y="729995"/>
                  </a:lnTo>
                  <a:lnTo>
                    <a:pt x="0" y="686591"/>
                  </a:lnTo>
                  <a:lnTo>
                    <a:pt x="0" y="137321"/>
                  </a:lnTo>
                  <a:lnTo>
                    <a:pt x="7000" y="93917"/>
                  </a:lnTo>
                  <a:lnTo>
                    <a:pt x="26495" y="56220"/>
                  </a:lnTo>
                  <a:lnTo>
                    <a:pt x="56221" y="26494"/>
                  </a:lnTo>
                  <a:lnTo>
                    <a:pt x="93917" y="7000"/>
                  </a:lnTo>
                  <a:lnTo>
                    <a:pt x="137321" y="0"/>
                  </a:lnTo>
                  <a:lnTo>
                    <a:pt x="1202528" y="0"/>
                  </a:lnTo>
                  <a:lnTo>
                    <a:pt x="1245932" y="7000"/>
                  </a:lnTo>
                  <a:lnTo>
                    <a:pt x="1283628" y="26495"/>
                  </a:lnTo>
                  <a:lnTo>
                    <a:pt x="1313354" y="56221"/>
                  </a:lnTo>
                  <a:lnTo>
                    <a:pt x="1332849" y="93917"/>
                  </a:lnTo>
                  <a:lnTo>
                    <a:pt x="1339850" y="137321"/>
                  </a:lnTo>
                  <a:lnTo>
                    <a:pt x="1339850" y="686591"/>
                  </a:lnTo>
                  <a:lnTo>
                    <a:pt x="1332849" y="729995"/>
                  </a:lnTo>
                  <a:lnTo>
                    <a:pt x="1313354" y="767691"/>
                  </a:lnTo>
                  <a:lnTo>
                    <a:pt x="1283628" y="797417"/>
                  </a:lnTo>
                  <a:lnTo>
                    <a:pt x="1245932" y="816911"/>
                  </a:lnTo>
                  <a:lnTo>
                    <a:pt x="1202528" y="823912"/>
                  </a:lnTo>
                  <a:close/>
                </a:path>
              </a:pathLst>
            </a:custGeom>
            <a:solidFill>
              <a:srgbClr val="CCFF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2249487" y="3214687"/>
              <a:ext cx="1339850" cy="824230"/>
            </a:xfrm>
            <a:custGeom>
              <a:rect l="l" t="t" r="r" b="b"/>
              <a:pathLst>
                <a:path w="1339850" h="824228">
                  <a:moveTo>
                    <a:pt x="0" y="137321"/>
                  </a:moveTo>
                  <a:lnTo>
                    <a:pt x="7000" y="93917"/>
                  </a:lnTo>
                  <a:lnTo>
                    <a:pt x="26495" y="56221"/>
                  </a:lnTo>
                  <a:lnTo>
                    <a:pt x="56221" y="26495"/>
                  </a:lnTo>
                  <a:lnTo>
                    <a:pt x="93917" y="7000"/>
                  </a:lnTo>
                  <a:lnTo>
                    <a:pt x="137321" y="0"/>
                  </a:lnTo>
                  <a:lnTo>
                    <a:pt x="1202528" y="0"/>
                  </a:lnTo>
                  <a:lnTo>
                    <a:pt x="1245932" y="7000"/>
                  </a:lnTo>
                  <a:lnTo>
                    <a:pt x="1283628" y="26494"/>
                  </a:lnTo>
                  <a:lnTo>
                    <a:pt x="1313354" y="56220"/>
                  </a:lnTo>
                  <a:lnTo>
                    <a:pt x="1332849" y="93917"/>
                  </a:lnTo>
                  <a:lnTo>
                    <a:pt x="1339850" y="137321"/>
                  </a:lnTo>
                  <a:lnTo>
                    <a:pt x="1339850" y="686591"/>
                  </a:lnTo>
                  <a:lnTo>
                    <a:pt x="1332849" y="729995"/>
                  </a:lnTo>
                  <a:lnTo>
                    <a:pt x="1313355" y="767691"/>
                  </a:lnTo>
                  <a:lnTo>
                    <a:pt x="1283628" y="797417"/>
                  </a:lnTo>
                  <a:lnTo>
                    <a:pt x="1245932" y="816911"/>
                  </a:lnTo>
                  <a:lnTo>
                    <a:pt x="1202528" y="823912"/>
                  </a:lnTo>
                  <a:lnTo>
                    <a:pt x="137321" y="823912"/>
                  </a:lnTo>
                  <a:lnTo>
                    <a:pt x="93917" y="816911"/>
                  </a:lnTo>
                  <a:lnTo>
                    <a:pt x="56221" y="797417"/>
                  </a:lnTo>
                  <a:lnTo>
                    <a:pt x="26495" y="767691"/>
                  </a:lnTo>
                  <a:lnTo>
                    <a:pt x="7000" y="729995"/>
                  </a:lnTo>
                  <a:lnTo>
                    <a:pt x="0" y="686591"/>
                  </a:lnTo>
                  <a:lnTo>
                    <a:pt x="0" y="137321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9" name="object 19"/>
          <p:cNvSpPr txBox="1"/>
          <p:nvPr/>
        </p:nvSpPr>
        <p:spPr>
          <a:xfrm>
            <a:off x="2653902" y="3299459"/>
            <a:ext cx="530860" cy="6591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 marR="5080" indent="74930">
              <a:lnSpc>
                <a:spcPct val="98400"/>
              </a:lnSpc>
              <a:spcBef>
                <a:spcPts val="125"/>
              </a:spcBef>
            </a:pPr>
            <a:r>
              <a:rPr sz="1400" b="1" spc="-25">
                <a:latin typeface="Microsoft JhengHei"/>
                <a:cs typeface="Microsoft JhengHei"/>
              </a:rPr>
              <a:t>业务</a:t>
            </a:r>
            <a:r>
              <a:rPr sz="1400" b="1">
                <a:latin typeface="Microsoft JhengHei"/>
                <a:cs typeface="Microsoft JhengHei"/>
              </a:rPr>
              <a:t>主任</a:t>
            </a:r>
            <a:r>
              <a:rPr sz="1400" b="1" spc="-50">
                <a:latin typeface="Verdana"/>
                <a:cs typeface="Verdana"/>
              </a:rPr>
              <a:t>A </a:t>
            </a:r>
            <a:r>
              <a:rPr sz="1400" b="1" spc="-20">
                <a:latin typeface="Verdana"/>
                <a:cs typeface="Verdana"/>
              </a:rPr>
              <a:t>5000</a:t>
            </a:r>
            <a:endParaRPr sz="1400">
              <a:latin typeface="Verdana"/>
              <a:cs typeface="Verdana"/>
            </a:endParaRPr>
          </a:p>
        </p:txBody>
      </p:sp>
      <p:grpSp>
        <p:nvGrpSpPr>
          <p:cNvPr id="20" name="object 20"/>
          <p:cNvGrpSpPr/>
          <p:nvPr/>
        </p:nvGrpSpPr>
        <p:grpSpPr>
          <a:xfrm>
            <a:off x="3808412" y="3209925"/>
            <a:ext cx="1351280" cy="830580"/>
            <a:chOff x="3808412" y="3209925"/>
            <a:chExt cx="1351280" cy="830580"/>
          </a:xfrm>
        </p:grpSpPr>
        <p:sp>
          <p:nvSpPr>
            <p:cNvPr id="21" name="object 21"/>
            <p:cNvSpPr/>
            <p:nvPr/>
          </p:nvSpPr>
          <p:spPr>
            <a:xfrm>
              <a:off x="3813174" y="3214687"/>
              <a:ext cx="1341755" cy="821055"/>
            </a:xfrm>
            <a:custGeom>
              <a:rect l="l" t="t" r="r" b="b"/>
              <a:pathLst>
                <a:path w="1341754" h="821053">
                  <a:moveTo>
                    <a:pt x="1204645" y="820736"/>
                  </a:moveTo>
                  <a:lnTo>
                    <a:pt x="136792" y="820736"/>
                  </a:lnTo>
                  <a:lnTo>
                    <a:pt x="93555" y="813762"/>
                  </a:lnTo>
                  <a:lnTo>
                    <a:pt x="56004" y="794343"/>
                  </a:lnTo>
                  <a:lnTo>
                    <a:pt x="26392" y="764732"/>
                  </a:lnTo>
                  <a:lnTo>
                    <a:pt x="6973" y="727181"/>
                  </a:lnTo>
                  <a:lnTo>
                    <a:pt x="0" y="683945"/>
                  </a:lnTo>
                  <a:lnTo>
                    <a:pt x="0" y="136792"/>
                  </a:lnTo>
                  <a:lnTo>
                    <a:pt x="6973" y="93555"/>
                  </a:lnTo>
                  <a:lnTo>
                    <a:pt x="26393" y="56004"/>
                  </a:lnTo>
                  <a:lnTo>
                    <a:pt x="56004" y="26392"/>
                  </a:lnTo>
                  <a:lnTo>
                    <a:pt x="93555" y="6973"/>
                  </a:lnTo>
                  <a:lnTo>
                    <a:pt x="136791" y="0"/>
                  </a:lnTo>
                  <a:lnTo>
                    <a:pt x="1204644" y="0"/>
                  </a:lnTo>
                  <a:lnTo>
                    <a:pt x="1247881" y="6973"/>
                  </a:lnTo>
                  <a:lnTo>
                    <a:pt x="1285432" y="26392"/>
                  </a:lnTo>
                  <a:lnTo>
                    <a:pt x="1315044" y="56004"/>
                  </a:lnTo>
                  <a:lnTo>
                    <a:pt x="1334463" y="93555"/>
                  </a:lnTo>
                  <a:lnTo>
                    <a:pt x="1341437" y="136792"/>
                  </a:lnTo>
                  <a:lnTo>
                    <a:pt x="1341436" y="683945"/>
                  </a:lnTo>
                  <a:lnTo>
                    <a:pt x="1334463" y="727181"/>
                  </a:lnTo>
                  <a:lnTo>
                    <a:pt x="1315044" y="764732"/>
                  </a:lnTo>
                  <a:lnTo>
                    <a:pt x="1285432" y="794343"/>
                  </a:lnTo>
                  <a:lnTo>
                    <a:pt x="1247881" y="813762"/>
                  </a:lnTo>
                  <a:lnTo>
                    <a:pt x="1204645" y="820736"/>
                  </a:lnTo>
                  <a:close/>
                </a:path>
              </a:pathLst>
            </a:custGeom>
            <a:solidFill>
              <a:srgbClr val="CCFF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3813174" y="3214687"/>
              <a:ext cx="1341755" cy="821055"/>
            </a:xfrm>
            <a:custGeom>
              <a:rect l="l" t="t" r="r" b="b"/>
              <a:pathLst>
                <a:path w="1341754" h="821053">
                  <a:moveTo>
                    <a:pt x="0" y="136792"/>
                  </a:moveTo>
                  <a:lnTo>
                    <a:pt x="6973" y="93555"/>
                  </a:lnTo>
                  <a:lnTo>
                    <a:pt x="26392" y="56004"/>
                  </a:lnTo>
                  <a:lnTo>
                    <a:pt x="56004" y="26392"/>
                  </a:lnTo>
                  <a:lnTo>
                    <a:pt x="93555" y="6973"/>
                  </a:lnTo>
                  <a:lnTo>
                    <a:pt x="136792" y="0"/>
                  </a:lnTo>
                  <a:lnTo>
                    <a:pt x="1204645" y="0"/>
                  </a:lnTo>
                  <a:lnTo>
                    <a:pt x="1247881" y="6973"/>
                  </a:lnTo>
                  <a:lnTo>
                    <a:pt x="1285432" y="26392"/>
                  </a:lnTo>
                  <a:lnTo>
                    <a:pt x="1315044" y="56004"/>
                  </a:lnTo>
                  <a:lnTo>
                    <a:pt x="1334463" y="93555"/>
                  </a:lnTo>
                  <a:lnTo>
                    <a:pt x="1341437" y="136792"/>
                  </a:lnTo>
                  <a:lnTo>
                    <a:pt x="1341437" y="683945"/>
                  </a:lnTo>
                  <a:lnTo>
                    <a:pt x="1334463" y="727181"/>
                  </a:lnTo>
                  <a:lnTo>
                    <a:pt x="1315044" y="764732"/>
                  </a:lnTo>
                  <a:lnTo>
                    <a:pt x="1285432" y="794343"/>
                  </a:lnTo>
                  <a:lnTo>
                    <a:pt x="1247881" y="813762"/>
                  </a:lnTo>
                  <a:lnTo>
                    <a:pt x="1204645" y="820736"/>
                  </a:lnTo>
                  <a:lnTo>
                    <a:pt x="136792" y="820737"/>
                  </a:lnTo>
                  <a:lnTo>
                    <a:pt x="93555" y="813762"/>
                  </a:lnTo>
                  <a:lnTo>
                    <a:pt x="56004" y="794343"/>
                  </a:lnTo>
                  <a:lnTo>
                    <a:pt x="26392" y="764732"/>
                  </a:lnTo>
                  <a:lnTo>
                    <a:pt x="6973" y="727181"/>
                  </a:lnTo>
                  <a:lnTo>
                    <a:pt x="0" y="683944"/>
                  </a:lnTo>
                  <a:lnTo>
                    <a:pt x="0" y="136792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3" name="object 23"/>
          <p:cNvSpPr txBox="1"/>
          <p:nvPr/>
        </p:nvSpPr>
        <p:spPr>
          <a:xfrm>
            <a:off x="4218384" y="3297872"/>
            <a:ext cx="530860" cy="6591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 marR="5080" indent="74930">
              <a:lnSpc>
                <a:spcPct val="98400"/>
              </a:lnSpc>
              <a:spcBef>
                <a:spcPts val="125"/>
              </a:spcBef>
            </a:pPr>
            <a:r>
              <a:rPr sz="1400" b="1" spc="-25">
                <a:latin typeface="Microsoft JhengHei"/>
                <a:cs typeface="Microsoft JhengHei"/>
              </a:rPr>
              <a:t>业务</a:t>
            </a:r>
            <a:r>
              <a:rPr sz="1400" b="1">
                <a:latin typeface="Microsoft JhengHei"/>
                <a:cs typeface="Microsoft JhengHei"/>
              </a:rPr>
              <a:t>主任</a:t>
            </a:r>
            <a:r>
              <a:rPr sz="1400" b="1" spc="-50">
                <a:latin typeface="Verdana"/>
                <a:cs typeface="Verdana"/>
              </a:rPr>
              <a:t>B </a:t>
            </a:r>
            <a:r>
              <a:rPr sz="1400" b="1" spc="-20">
                <a:latin typeface="Verdana"/>
                <a:cs typeface="Verdana"/>
              </a:rPr>
              <a:t>5000</a:t>
            </a:r>
            <a:endParaRPr sz="1400">
              <a:latin typeface="Verdana"/>
              <a:cs typeface="Verdana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5373686" y="3209924"/>
            <a:ext cx="1348105" cy="833755"/>
            <a:chOff x="5373686" y="3209924"/>
            <a:chExt cx="1348105" cy="833755"/>
          </a:xfrm>
        </p:grpSpPr>
        <p:sp>
          <p:nvSpPr>
            <p:cNvPr id="25" name="object 25"/>
            <p:cNvSpPr/>
            <p:nvPr/>
          </p:nvSpPr>
          <p:spPr>
            <a:xfrm>
              <a:off x="5378449" y="3214687"/>
              <a:ext cx="1338580" cy="824230"/>
            </a:xfrm>
            <a:custGeom>
              <a:rect l="l" t="t" r="r" b="b"/>
              <a:pathLst>
                <a:path w="1338579" h="824228">
                  <a:moveTo>
                    <a:pt x="1200940" y="823912"/>
                  </a:moveTo>
                  <a:lnTo>
                    <a:pt x="137321" y="823912"/>
                  </a:lnTo>
                  <a:lnTo>
                    <a:pt x="93917" y="816911"/>
                  </a:lnTo>
                  <a:lnTo>
                    <a:pt x="56221" y="797417"/>
                  </a:lnTo>
                  <a:lnTo>
                    <a:pt x="26495" y="767691"/>
                  </a:lnTo>
                  <a:lnTo>
                    <a:pt x="7000" y="729995"/>
                  </a:lnTo>
                  <a:lnTo>
                    <a:pt x="0" y="686591"/>
                  </a:lnTo>
                  <a:lnTo>
                    <a:pt x="0" y="137321"/>
                  </a:lnTo>
                  <a:lnTo>
                    <a:pt x="7000" y="93917"/>
                  </a:lnTo>
                  <a:lnTo>
                    <a:pt x="26495" y="56220"/>
                  </a:lnTo>
                  <a:lnTo>
                    <a:pt x="56221" y="26494"/>
                  </a:lnTo>
                  <a:lnTo>
                    <a:pt x="93918" y="7000"/>
                  </a:lnTo>
                  <a:lnTo>
                    <a:pt x="137321" y="0"/>
                  </a:lnTo>
                  <a:lnTo>
                    <a:pt x="1200941" y="0"/>
                  </a:lnTo>
                  <a:lnTo>
                    <a:pt x="1244345" y="7000"/>
                  </a:lnTo>
                  <a:lnTo>
                    <a:pt x="1282041" y="26495"/>
                  </a:lnTo>
                  <a:lnTo>
                    <a:pt x="1311767" y="56221"/>
                  </a:lnTo>
                  <a:lnTo>
                    <a:pt x="1331261" y="93917"/>
                  </a:lnTo>
                  <a:lnTo>
                    <a:pt x="1338262" y="137321"/>
                  </a:lnTo>
                  <a:lnTo>
                    <a:pt x="1338261" y="686591"/>
                  </a:lnTo>
                  <a:lnTo>
                    <a:pt x="1331260" y="729995"/>
                  </a:lnTo>
                  <a:lnTo>
                    <a:pt x="1311766" y="767691"/>
                  </a:lnTo>
                  <a:lnTo>
                    <a:pt x="1282040" y="797417"/>
                  </a:lnTo>
                  <a:lnTo>
                    <a:pt x="1244344" y="816911"/>
                  </a:lnTo>
                  <a:lnTo>
                    <a:pt x="1200940" y="823912"/>
                  </a:lnTo>
                  <a:close/>
                </a:path>
                <a:path w="1338579" h="824228">
                  <a:moveTo>
                    <a:pt x="1338262" y="686591"/>
                  </a:moveTo>
                  <a:close/>
                </a:path>
              </a:pathLst>
            </a:custGeom>
            <a:solidFill>
              <a:srgbClr val="CCFF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6" name="object 26"/>
            <p:cNvSpPr/>
            <p:nvPr/>
          </p:nvSpPr>
          <p:spPr>
            <a:xfrm>
              <a:off x="5378449" y="3214687"/>
              <a:ext cx="1338580" cy="824230"/>
            </a:xfrm>
            <a:custGeom>
              <a:rect l="l" t="t" r="r" b="b"/>
              <a:pathLst>
                <a:path w="1338579" h="824228">
                  <a:moveTo>
                    <a:pt x="0" y="137321"/>
                  </a:moveTo>
                  <a:lnTo>
                    <a:pt x="7000" y="93917"/>
                  </a:lnTo>
                  <a:lnTo>
                    <a:pt x="26495" y="56221"/>
                  </a:lnTo>
                  <a:lnTo>
                    <a:pt x="56221" y="26495"/>
                  </a:lnTo>
                  <a:lnTo>
                    <a:pt x="93917" y="7000"/>
                  </a:lnTo>
                  <a:lnTo>
                    <a:pt x="137321" y="0"/>
                  </a:lnTo>
                  <a:lnTo>
                    <a:pt x="1200941" y="0"/>
                  </a:lnTo>
                  <a:lnTo>
                    <a:pt x="1244344" y="7000"/>
                  </a:lnTo>
                  <a:lnTo>
                    <a:pt x="1282040" y="26494"/>
                  </a:lnTo>
                  <a:lnTo>
                    <a:pt x="1311767" y="56220"/>
                  </a:lnTo>
                  <a:lnTo>
                    <a:pt x="1331261" y="93917"/>
                  </a:lnTo>
                  <a:lnTo>
                    <a:pt x="1338262" y="137321"/>
                  </a:lnTo>
                  <a:lnTo>
                    <a:pt x="1338262" y="686591"/>
                  </a:lnTo>
                  <a:lnTo>
                    <a:pt x="1331261" y="729995"/>
                  </a:lnTo>
                  <a:lnTo>
                    <a:pt x="1311766" y="767691"/>
                  </a:lnTo>
                  <a:lnTo>
                    <a:pt x="1282040" y="797417"/>
                  </a:lnTo>
                  <a:lnTo>
                    <a:pt x="1244344" y="816911"/>
                  </a:lnTo>
                  <a:lnTo>
                    <a:pt x="1200940" y="823912"/>
                  </a:lnTo>
                  <a:lnTo>
                    <a:pt x="137321" y="823912"/>
                  </a:lnTo>
                  <a:lnTo>
                    <a:pt x="93917" y="816911"/>
                  </a:lnTo>
                  <a:lnTo>
                    <a:pt x="56221" y="797417"/>
                  </a:lnTo>
                  <a:lnTo>
                    <a:pt x="26495" y="767691"/>
                  </a:lnTo>
                  <a:lnTo>
                    <a:pt x="7000" y="729995"/>
                  </a:lnTo>
                  <a:lnTo>
                    <a:pt x="0" y="686591"/>
                  </a:lnTo>
                  <a:lnTo>
                    <a:pt x="0" y="137321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7" name="object 27"/>
          <p:cNvSpPr txBox="1"/>
          <p:nvPr/>
        </p:nvSpPr>
        <p:spPr>
          <a:xfrm>
            <a:off x="5782071" y="3299459"/>
            <a:ext cx="530860" cy="6591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 marR="5080" indent="74930">
              <a:lnSpc>
                <a:spcPct val="98400"/>
              </a:lnSpc>
              <a:spcBef>
                <a:spcPts val="125"/>
              </a:spcBef>
            </a:pPr>
            <a:r>
              <a:rPr sz="1400" b="1" spc="-25">
                <a:latin typeface="Microsoft JhengHei"/>
                <a:cs typeface="Microsoft JhengHei"/>
              </a:rPr>
              <a:t>业务</a:t>
            </a:r>
            <a:r>
              <a:rPr sz="1400" b="1">
                <a:latin typeface="Microsoft JhengHei"/>
                <a:cs typeface="Microsoft JhengHei"/>
              </a:rPr>
              <a:t>主任</a:t>
            </a:r>
            <a:r>
              <a:rPr sz="1400" b="1" spc="-50">
                <a:latin typeface="Verdana"/>
                <a:cs typeface="Verdana"/>
              </a:rPr>
              <a:t>C </a:t>
            </a:r>
            <a:r>
              <a:rPr sz="1400" b="1" spc="-20">
                <a:latin typeface="Verdana"/>
                <a:cs typeface="Verdana"/>
              </a:rPr>
              <a:t>5000</a:t>
            </a:r>
            <a:endParaRPr sz="1400">
              <a:latin typeface="Verdana"/>
              <a:cs typeface="Verdana"/>
            </a:endParaRPr>
          </a:p>
        </p:txBody>
      </p:sp>
      <p:grpSp>
        <p:nvGrpSpPr>
          <p:cNvPr id="28" name="object 28"/>
          <p:cNvGrpSpPr/>
          <p:nvPr/>
        </p:nvGrpSpPr>
        <p:grpSpPr>
          <a:xfrm>
            <a:off x="6935785" y="3209924"/>
            <a:ext cx="1349375" cy="833755"/>
            <a:chOff x="6935785" y="3209924"/>
            <a:chExt cx="1349375" cy="833755"/>
          </a:xfrm>
        </p:grpSpPr>
        <p:sp>
          <p:nvSpPr>
            <p:cNvPr id="29" name="object 29"/>
            <p:cNvSpPr/>
            <p:nvPr/>
          </p:nvSpPr>
          <p:spPr>
            <a:xfrm>
              <a:off x="6940547" y="3214687"/>
              <a:ext cx="1339850" cy="824230"/>
            </a:xfrm>
            <a:custGeom>
              <a:rect l="l" t="t" r="r" b="b"/>
              <a:pathLst>
                <a:path w="1339850" h="824228">
                  <a:moveTo>
                    <a:pt x="1202528" y="823912"/>
                  </a:moveTo>
                  <a:lnTo>
                    <a:pt x="137321" y="823912"/>
                  </a:lnTo>
                  <a:lnTo>
                    <a:pt x="93917" y="816911"/>
                  </a:lnTo>
                  <a:lnTo>
                    <a:pt x="56221" y="797417"/>
                  </a:lnTo>
                  <a:lnTo>
                    <a:pt x="26495" y="767691"/>
                  </a:lnTo>
                  <a:lnTo>
                    <a:pt x="7000" y="729995"/>
                  </a:lnTo>
                  <a:lnTo>
                    <a:pt x="0" y="686591"/>
                  </a:lnTo>
                  <a:lnTo>
                    <a:pt x="0" y="137321"/>
                  </a:lnTo>
                  <a:lnTo>
                    <a:pt x="7001" y="93917"/>
                  </a:lnTo>
                  <a:lnTo>
                    <a:pt x="26496" y="56220"/>
                  </a:lnTo>
                  <a:lnTo>
                    <a:pt x="56222" y="26494"/>
                  </a:lnTo>
                  <a:lnTo>
                    <a:pt x="93918" y="7000"/>
                  </a:lnTo>
                  <a:lnTo>
                    <a:pt x="137321" y="0"/>
                  </a:lnTo>
                  <a:lnTo>
                    <a:pt x="1202529" y="0"/>
                  </a:lnTo>
                  <a:lnTo>
                    <a:pt x="1245932" y="7000"/>
                  </a:lnTo>
                  <a:lnTo>
                    <a:pt x="1283628" y="26495"/>
                  </a:lnTo>
                  <a:lnTo>
                    <a:pt x="1313354" y="56221"/>
                  </a:lnTo>
                  <a:lnTo>
                    <a:pt x="1332849" y="93917"/>
                  </a:lnTo>
                  <a:lnTo>
                    <a:pt x="1339850" y="137321"/>
                  </a:lnTo>
                  <a:lnTo>
                    <a:pt x="1339849" y="686591"/>
                  </a:lnTo>
                  <a:lnTo>
                    <a:pt x="1332849" y="729995"/>
                  </a:lnTo>
                  <a:lnTo>
                    <a:pt x="1313354" y="767691"/>
                  </a:lnTo>
                  <a:lnTo>
                    <a:pt x="1283628" y="797417"/>
                  </a:lnTo>
                  <a:lnTo>
                    <a:pt x="1245932" y="816911"/>
                  </a:lnTo>
                  <a:lnTo>
                    <a:pt x="1202528" y="823912"/>
                  </a:lnTo>
                  <a:close/>
                </a:path>
              </a:pathLst>
            </a:custGeom>
            <a:solidFill>
              <a:srgbClr val="CCFF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0" name="object 30"/>
            <p:cNvSpPr/>
            <p:nvPr/>
          </p:nvSpPr>
          <p:spPr>
            <a:xfrm>
              <a:off x="6940547" y="3214687"/>
              <a:ext cx="1339850" cy="824230"/>
            </a:xfrm>
            <a:custGeom>
              <a:rect l="l" t="t" r="r" b="b"/>
              <a:pathLst>
                <a:path w="1339850" h="824228">
                  <a:moveTo>
                    <a:pt x="0" y="137321"/>
                  </a:moveTo>
                  <a:lnTo>
                    <a:pt x="7001" y="93917"/>
                  </a:lnTo>
                  <a:lnTo>
                    <a:pt x="26495" y="56221"/>
                  </a:lnTo>
                  <a:lnTo>
                    <a:pt x="56221" y="26495"/>
                  </a:lnTo>
                  <a:lnTo>
                    <a:pt x="93917" y="7000"/>
                  </a:lnTo>
                  <a:lnTo>
                    <a:pt x="137321" y="0"/>
                  </a:lnTo>
                  <a:lnTo>
                    <a:pt x="1202529" y="0"/>
                  </a:lnTo>
                  <a:lnTo>
                    <a:pt x="1245932" y="7000"/>
                  </a:lnTo>
                  <a:lnTo>
                    <a:pt x="1283628" y="26494"/>
                  </a:lnTo>
                  <a:lnTo>
                    <a:pt x="1313354" y="56220"/>
                  </a:lnTo>
                  <a:lnTo>
                    <a:pt x="1332849" y="93917"/>
                  </a:lnTo>
                  <a:lnTo>
                    <a:pt x="1339850" y="137321"/>
                  </a:lnTo>
                  <a:lnTo>
                    <a:pt x="1339851" y="686591"/>
                  </a:lnTo>
                  <a:lnTo>
                    <a:pt x="1332849" y="729995"/>
                  </a:lnTo>
                  <a:lnTo>
                    <a:pt x="1313354" y="767691"/>
                  </a:lnTo>
                  <a:lnTo>
                    <a:pt x="1283628" y="797417"/>
                  </a:lnTo>
                  <a:lnTo>
                    <a:pt x="1245933" y="816911"/>
                  </a:lnTo>
                  <a:lnTo>
                    <a:pt x="1202528" y="823912"/>
                  </a:lnTo>
                  <a:lnTo>
                    <a:pt x="137322" y="823912"/>
                  </a:lnTo>
                  <a:lnTo>
                    <a:pt x="93917" y="816911"/>
                  </a:lnTo>
                  <a:lnTo>
                    <a:pt x="56221" y="797417"/>
                  </a:lnTo>
                  <a:lnTo>
                    <a:pt x="26495" y="767691"/>
                  </a:lnTo>
                  <a:lnTo>
                    <a:pt x="7000" y="729995"/>
                  </a:lnTo>
                  <a:lnTo>
                    <a:pt x="0" y="686591"/>
                  </a:lnTo>
                  <a:lnTo>
                    <a:pt x="0" y="137321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1" name="object 31"/>
          <p:cNvSpPr txBox="1"/>
          <p:nvPr/>
        </p:nvSpPr>
        <p:spPr>
          <a:xfrm>
            <a:off x="7344964" y="3299459"/>
            <a:ext cx="530860" cy="6591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 marR="5080" indent="74930">
              <a:lnSpc>
                <a:spcPct val="98400"/>
              </a:lnSpc>
              <a:spcBef>
                <a:spcPts val="125"/>
              </a:spcBef>
            </a:pPr>
            <a:r>
              <a:rPr sz="1400" b="1" spc="-25">
                <a:latin typeface="Microsoft JhengHei"/>
                <a:cs typeface="Microsoft JhengHei"/>
              </a:rPr>
              <a:t>业务</a:t>
            </a:r>
            <a:r>
              <a:rPr sz="1400" b="1">
                <a:latin typeface="Microsoft JhengHei"/>
                <a:cs typeface="Microsoft JhengHei"/>
              </a:rPr>
              <a:t>主任</a:t>
            </a:r>
            <a:r>
              <a:rPr sz="1400" b="1" spc="-50">
                <a:latin typeface="Verdana"/>
                <a:cs typeface="Verdana"/>
              </a:rPr>
              <a:t>D </a:t>
            </a:r>
            <a:r>
              <a:rPr sz="1400" b="1" spc="-20">
                <a:latin typeface="Verdana"/>
                <a:cs typeface="Verdana"/>
              </a:rPr>
              <a:t>5000</a:t>
            </a:r>
            <a:endParaRPr sz="1400">
              <a:latin typeface="Verdana"/>
              <a:cs typeface="Verdana"/>
            </a:endParaRPr>
          </a:p>
        </p:txBody>
      </p:sp>
      <p:sp>
        <p:nvSpPr>
          <p:cNvPr id="32" name="object 32"/>
          <p:cNvSpPr txBox="1">
            <a:spLocks noGrp="1"/>
          </p:cNvSpPr>
          <p:nvPr>
            <p:ph type="title"/>
          </p:nvPr>
        </p:nvSpPr>
        <p:spPr>
          <a:xfrm>
            <a:off x="3210878" y="650557"/>
            <a:ext cx="2159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10"/>
              <a:t>大团队的优势</a:t>
            </a:r>
            <a:endParaRPr sz="2800"/>
          </a:p>
        </p:txBody>
      </p:sp>
      <p:sp>
        <p:nvSpPr>
          <p:cNvPr id="33" name="object 33"/>
          <p:cNvSpPr txBox="1"/>
          <p:nvPr/>
        </p:nvSpPr>
        <p:spPr>
          <a:xfrm>
            <a:off x="794701" y="1434782"/>
            <a:ext cx="2159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latin typeface="黑体"/>
                <a:cs typeface="黑体"/>
              </a:rPr>
              <a:t>FYC3</a:t>
            </a:r>
            <a:r>
              <a:rPr sz="2400" spc="-10">
                <a:latin typeface="黑体"/>
                <a:cs typeface="黑体"/>
              </a:rPr>
              <a:t>万的营业部</a:t>
            </a:r>
            <a:endParaRPr sz="24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18490" y="574492"/>
            <a:ext cx="1854200" cy="9036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2400" b="0" spc="-10">
                <a:latin typeface="黑体"/>
                <a:cs typeface="黑体"/>
              </a:rPr>
              <a:t>经理收入：</a:t>
            </a:r>
            <a:r>
              <a:rPr sz="2400" b="0" spc="-50">
                <a:latin typeface="黑体"/>
                <a:cs typeface="黑体"/>
              </a:rPr>
              <a:t> </a:t>
            </a:r>
            <a:r>
              <a:rPr sz="2400" b="0">
                <a:latin typeface="黑体"/>
                <a:cs typeface="黑体"/>
              </a:rPr>
              <a:t>初佣：1000</a:t>
            </a:r>
            <a:r>
              <a:rPr sz="2400" b="0" spc="-50">
                <a:latin typeface="黑体"/>
                <a:cs typeface="黑体"/>
              </a:rPr>
              <a:t>元</a:t>
            </a:r>
            <a:endParaRPr sz="2400">
              <a:latin typeface="黑体"/>
              <a:cs typeface="黑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8490" y="1452316"/>
            <a:ext cx="6731000" cy="4979035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75"/>
              </a:spcBef>
            </a:pPr>
            <a:r>
              <a:rPr sz="2400">
                <a:latin typeface="黑体"/>
                <a:cs typeface="黑体"/>
              </a:rPr>
              <a:t>业务底薪：300</a:t>
            </a:r>
            <a:r>
              <a:rPr sz="2400" spc="-50">
                <a:latin typeface="黑体"/>
                <a:cs typeface="黑体"/>
              </a:rPr>
              <a:t>元</a:t>
            </a:r>
            <a:endParaRPr sz="2400">
              <a:latin typeface="黑体"/>
              <a:cs typeface="黑体"/>
            </a:endParaRPr>
          </a:p>
          <a:p>
            <a:pPr marL="12700" marR="2139315">
              <a:lnSpc>
                <a:spcPct val="120000"/>
              </a:lnSpc>
            </a:pPr>
            <a:r>
              <a:rPr sz="2400">
                <a:latin typeface="黑体"/>
                <a:cs typeface="黑体"/>
              </a:rPr>
              <a:t>经理津贴：30000（5％）＝1500</a:t>
            </a:r>
            <a:r>
              <a:rPr sz="2400" spc="-50">
                <a:latin typeface="黑体"/>
                <a:cs typeface="黑体"/>
              </a:rPr>
              <a:t>元</a:t>
            </a:r>
            <a:r>
              <a:rPr sz="2400">
                <a:latin typeface="黑体"/>
                <a:cs typeface="黑体"/>
              </a:rPr>
              <a:t>管理津贴：5000(14%)=700</a:t>
            </a:r>
            <a:r>
              <a:rPr sz="2400" spc="-50">
                <a:latin typeface="黑体"/>
                <a:cs typeface="黑体"/>
              </a:rPr>
              <a:t>元</a:t>
            </a:r>
            <a:endParaRPr sz="240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  <a:spcBef>
                <a:spcPts val="575"/>
              </a:spcBef>
            </a:pPr>
            <a:r>
              <a:rPr sz="2400">
                <a:latin typeface="黑体"/>
                <a:cs typeface="黑体"/>
              </a:rPr>
              <a:t>育成津贴：25000（13%）=3250</a:t>
            </a:r>
            <a:r>
              <a:rPr sz="2400" spc="-50">
                <a:latin typeface="黑体"/>
                <a:cs typeface="黑体"/>
              </a:rPr>
              <a:t>元</a:t>
            </a:r>
            <a:endParaRPr sz="240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  <a:spcBef>
                <a:spcPts val="575"/>
              </a:spcBef>
            </a:pPr>
            <a:r>
              <a:rPr sz="2400">
                <a:latin typeface="黑体"/>
                <a:cs typeface="黑体"/>
              </a:rPr>
              <a:t>增员奖：4000/2+1000*4=6000*10%=600</a:t>
            </a:r>
            <a:r>
              <a:rPr sz="2400" spc="-50">
                <a:latin typeface="黑体"/>
                <a:cs typeface="黑体"/>
              </a:rPr>
              <a:t>元</a:t>
            </a:r>
            <a:endParaRPr sz="240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  <a:spcBef>
                <a:spcPts val="580"/>
              </a:spcBef>
            </a:pPr>
            <a:r>
              <a:rPr sz="2400" spc="-15">
                <a:latin typeface="黑体"/>
                <a:cs typeface="黑体"/>
              </a:rPr>
              <a:t>还包括：</a:t>
            </a:r>
            <a:endParaRPr sz="240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  <a:spcBef>
                <a:spcPts val="575"/>
              </a:spcBef>
            </a:pPr>
            <a:r>
              <a:rPr sz="2400" spc="-5">
                <a:latin typeface="黑体"/>
                <a:cs typeface="黑体"/>
              </a:rPr>
              <a:t>第二年孤儿单续期服务利益：</a:t>
            </a:r>
            <a:endParaRPr sz="240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  <a:spcBef>
                <a:spcPts val="575"/>
              </a:spcBef>
            </a:pPr>
            <a:r>
              <a:rPr sz="2400">
                <a:latin typeface="黑体"/>
                <a:cs typeface="黑体"/>
              </a:rPr>
              <a:t>约4000/0.3=13333元*70%（脱落）*15%*50%=700</a:t>
            </a:r>
            <a:r>
              <a:rPr sz="2400" spc="-50">
                <a:latin typeface="黑体"/>
                <a:cs typeface="黑体"/>
              </a:rPr>
              <a:t>元</a:t>
            </a:r>
            <a:endParaRPr sz="2400">
              <a:latin typeface="黑体"/>
              <a:cs typeface="黑体"/>
            </a:endParaRPr>
          </a:p>
          <a:p>
            <a:pPr marL="12700" marR="3968115">
              <a:lnSpc>
                <a:spcPct val="120000"/>
              </a:lnSpc>
            </a:pPr>
            <a:r>
              <a:rPr sz="2400" spc="-10">
                <a:latin typeface="黑体"/>
                <a:cs typeface="黑体"/>
              </a:rPr>
              <a:t>续期服务津贴：</a:t>
            </a:r>
            <a:r>
              <a:rPr sz="2400" spc="-50">
                <a:latin typeface="黑体"/>
                <a:cs typeface="黑体"/>
              </a:rPr>
              <a:t> </a:t>
            </a:r>
            <a:r>
              <a:rPr sz="2400">
                <a:latin typeface="黑体"/>
                <a:cs typeface="黑体"/>
              </a:rPr>
              <a:t>1000/0.3*15%=500</a:t>
            </a:r>
            <a:r>
              <a:rPr sz="2400" spc="-50">
                <a:latin typeface="黑体"/>
                <a:cs typeface="黑体"/>
              </a:rPr>
              <a:t>元</a:t>
            </a:r>
            <a:endParaRPr sz="240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  <a:spcBef>
                <a:spcPts val="600"/>
              </a:spcBef>
            </a:pPr>
            <a:r>
              <a:rPr sz="2800" b="1" spc="-5">
                <a:latin typeface="Microsoft JhengHei"/>
                <a:cs typeface="Microsoft JhengHei"/>
              </a:rPr>
              <a:t>合计：</a:t>
            </a:r>
            <a:r>
              <a:rPr sz="3200" b="1" spc="-10">
                <a:latin typeface="Verdana"/>
                <a:cs typeface="Verdana"/>
              </a:rPr>
              <a:t>8550</a:t>
            </a:r>
            <a:r>
              <a:rPr sz="3200" b="1" spc="-50">
                <a:latin typeface="Microsoft JhengHei"/>
                <a:cs typeface="Microsoft JhengHei"/>
              </a:rPr>
              <a:t>元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62952" y="4080192"/>
            <a:ext cx="6883400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latin typeface="黑体"/>
                <a:cs typeface="黑体"/>
              </a:rPr>
              <a:t>1、直辖组30000元，经理本人3000</a:t>
            </a:r>
            <a:r>
              <a:rPr sz="2400" spc="-50">
                <a:latin typeface="黑体"/>
                <a:cs typeface="黑体"/>
              </a:rPr>
              <a:t>元</a:t>
            </a:r>
            <a:endParaRPr sz="240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</a:pPr>
            <a:r>
              <a:rPr sz="2400">
                <a:latin typeface="黑体"/>
                <a:cs typeface="黑体"/>
              </a:rPr>
              <a:t>2、4个直接育成组累计70000元，主任本人各3000</a:t>
            </a:r>
            <a:r>
              <a:rPr sz="2400" spc="-50">
                <a:latin typeface="黑体"/>
                <a:cs typeface="黑体"/>
              </a:rPr>
              <a:t>元</a:t>
            </a:r>
            <a:endParaRPr sz="240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</a:pPr>
            <a:r>
              <a:rPr sz="2400">
                <a:latin typeface="黑体"/>
                <a:cs typeface="黑体"/>
              </a:rPr>
              <a:t>3、直辖组第13个月留存率</a:t>
            </a:r>
            <a:r>
              <a:rPr sz="2400" spc="-25">
                <a:latin typeface="黑体"/>
                <a:cs typeface="黑体"/>
              </a:rPr>
              <a:t>30%</a:t>
            </a:r>
            <a:endParaRPr sz="240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</a:pPr>
            <a:r>
              <a:rPr sz="2400">
                <a:latin typeface="黑体"/>
                <a:cs typeface="黑体"/>
              </a:rPr>
              <a:t>5、直辖组50%</a:t>
            </a:r>
            <a:r>
              <a:rPr sz="2400" spc="-10">
                <a:latin typeface="黑体"/>
                <a:cs typeface="黑体"/>
              </a:rPr>
              <a:t>为直接增员</a:t>
            </a:r>
            <a:endParaRPr sz="2400">
              <a:latin typeface="黑体"/>
              <a:cs typeface="黑体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1343024" y="1511299"/>
            <a:ext cx="6304915" cy="1254760"/>
            <a:chOff x="1343024" y="1511299"/>
            <a:chExt cx="6304915" cy="1254760"/>
          </a:xfrm>
        </p:grpSpPr>
        <p:sp>
          <p:nvSpPr>
            <p:cNvPr id="4" name="object 4"/>
            <p:cNvSpPr/>
            <p:nvPr/>
          </p:nvSpPr>
          <p:spPr>
            <a:xfrm>
              <a:off x="4495005" y="2339436"/>
              <a:ext cx="3138805" cy="412115"/>
            </a:xfrm>
            <a:custGeom>
              <a:rect l="l" t="t" r="r" b="b"/>
              <a:pathLst>
                <a:path w="3138804" h="412114">
                  <a:moveTo>
                    <a:pt x="3138487" y="412032"/>
                  </a:moveTo>
                  <a:lnTo>
                    <a:pt x="3138487" y="312477"/>
                  </a:lnTo>
                  <a:lnTo>
                    <a:pt x="0" y="312477"/>
                  </a:lnTo>
                  <a:lnTo>
                    <a:pt x="0" y="0"/>
                  </a:lnTo>
                </a:path>
              </a:pathLst>
            </a:custGeom>
            <a:ln w="285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4493418" y="2338054"/>
              <a:ext cx="1570355" cy="412115"/>
            </a:xfrm>
            <a:custGeom>
              <a:rect l="l" t="t" r="r" b="b"/>
              <a:pathLst>
                <a:path w="1570354" h="412114">
                  <a:moveTo>
                    <a:pt x="1570037" y="412032"/>
                  </a:moveTo>
                  <a:lnTo>
                    <a:pt x="1570037" y="312477"/>
                  </a:lnTo>
                  <a:lnTo>
                    <a:pt x="0" y="312477"/>
                  </a:lnTo>
                  <a:lnTo>
                    <a:pt x="0" y="0"/>
                  </a:lnTo>
                </a:path>
              </a:pathLst>
            </a:custGeom>
            <a:ln w="285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4495005" y="2338054"/>
              <a:ext cx="1905" cy="412115"/>
            </a:xfrm>
            <a:custGeom>
              <a:rect l="l" t="t" r="r" b="b"/>
              <a:pathLst>
                <a:path w="1904" h="412114">
                  <a:moveTo>
                    <a:pt x="1587" y="412032"/>
                  </a:moveTo>
                  <a:lnTo>
                    <a:pt x="1587" y="312477"/>
                  </a:lnTo>
                  <a:lnTo>
                    <a:pt x="0" y="312477"/>
                  </a:lnTo>
                  <a:lnTo>
                    <a:pt x="0" y="0"/>
                  </a:lnTo>
                </a:path>
              </a:pathLst>
            </a:custGeom>
            <a:ln w="285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2925761" y="2338745"/>
              <a:ext cx="1568450" cy="412115"/>
            </a:xfrm>
            <a:custGeom>
              <a:rect l="l" t="t" r="r" b="b"/>
              <a:pathLst>
                <a:path w="1568450" h="412114">
                  <a:moveTo>
                    <a:pt x="0" y="412032"/>
                  </a:moveTo>
                  <a:lnTo>
                    <a:pt x="0" y="312477"/>
                  </a:lnTo>
                  <a:lnTo>
                    <a:pt x="1568450" y="312477"/>
                  </a:lnTo>
                  <a:lnTo>
                    <a:pt x="1568450" y="0"/>
                  </a:lnTo>
                </a:path>
              </a:pathLst>
            </a:custGeom>
            <a:ln w="285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1357311" y="2338745"/>
              <a:ext cx="3136900" cy="412115"/>
            </a:xfrm>
            <a:custGeom>
              <a:rect l="l" t="t" r="r" b="b"/>
              <a:pathLst>
                <a:path w="3136900" h="412114">
                  <a:moveTo>
                    <a:pt x="0" y="412033"/>
                  </a:moveTo>
                  <a:lnTo>
                    <a:pt x="0" y="312477"/>
                  </a:lnTo>
                  <a:lnTo>
                    <a:pt x="3136900" y="312477"/>
                  </a:lnTo>
                  <a:lnTo>
                    <a:pt x="3136900" y="0"/>
                  </a:lnTo>
                </a:path>
              </a:pathLst>
            </a:custGeom>
            <a:ln w="285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3821111" y="1516061"/>
              <a:ext cx="1346200" cy="822960"/>
            </a:xfrm>
            <a:custGeom>
              <a:rect l="l" t="t" r="r" b="b"/>
              <a:pathLst>
                <a:path w="1346200" h="822960">
                  <a:moveTo>
                    <a:pt x="137117" y="822683"/>
                  </a:moveTo>
                  <a:lnTo>
                    <a:pt x="93776" y="815693"/>
                  </a:lnTo>
                  <a:lnTo>
                    <a:pt x="56137" y="796227"/>
                  </a:lnTo>
                  <a:lnTo>
                    <a:pt x="26455" y="766545"/>
                  </a:lnTo>
                  <a:lnTo>
                    <a:pt x="6990" y="728906"/>
                  </a:lnTo>
                  <a:lnTo>
                    <a:pt x="0" y="685566"/>
                  </a:lnTo>
                  <a:lnTo>
                    <a:pt x="0" y="137116"/>
                  </a:lnTo>
                  <a:lnTo>
                    <a:pt x="6990" y="93777"/>
                  </a:lnTo>
                  <a:lnTo>
                    <a:pt x="26456" y="56137"/>
                  </a:lnTo>
                  <a:lnTo>
                    <a:pt x="56137" y="26455"/>
                  </a:lnTo>
                  <a:lnTo>
                    <a:pt x="93778" y="6990"/>
                  </a:lnTo>
                  <a:lnTo>
                    <a:pt x="137116" y="0"/>
                  </a:lnTo>
                  <a:lnTo>
                    <a:pt x="1209084" y="0"/>
                  </a:lnTo>
                  <a:lnTo>
                    <a:pt x="1252423" y="6990"/>
                  </a:lnTo>
                  <a:lnTo>
                    <a:pt x="1290063" y="26455"/>
                  </a:lnTo>
                  <a:lnTo>
                    <a:pt x="1319744" y="56137"/>
                  </a:lnTo>
                  <a:lnTo>
                    <a:pt x="1339210" y="93777"/>
                  </a:lnTo>
                  <a:lnTo>
                    <a:pt x="1346200" y="137116"/>
                  </a:lnTo>
                  <a:lnTo>
                    <a:pt x="1346199" y="685566"/>
                  </a:lnTo>
                  <a:lnTo>
                    <a:pt x="1339209" y="728906"/>
                  </a:lnTo>
                  <a:lnTo>
                    <a:pt x="1319744" y="766546"/>
                  </a:lnTo>
                  <a:lnTo>
                    <a:pt x="1290062" y="796228"/>
                  </a:lnTo>
                  <a:lnTo>
                    <a:pt x="1252421" y="815693"/>
                  </a:lnTo>
                  <a:lnTo>
                    <a:pt x="1209083" y="822683"/>
                  </a:lnTo>
                  <a:lnTo>
                    <a:pt x="137117" y="822683"/>
                  </a:lnTo>
                  <a:close/>
                </a:path>
              </a:pathLst>
            </a:custGeom>
            <a:solidFill>
              <a:srgbClr val="CCFF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3821111" y="1516061"/>
              <a:ext cx="1346200" cy="822960"/>
            </a:xfrm>
            <a:custGeom>
              <a:rect l="l" t="t" r="r" b="b"/>
              <a:pathLst>
                <a:path w="1346200" h="822960">
                  <a:moveTo>
                    <a:pt x="0" y="137116"/>
                  </a:moveTo>
                  <a:lnTo>
                    <a:pt x="6990" y="93777"/>
                  </a:lnTo>
                  <a:lnTo>
                    <a:pt x="26455" y="56137"/>
                  </a:lnTo>
                  <a:lnTo>
                    <a:pt x="56137" y="26455"/>
                  </a:lnTo>
                  <a:lnTo>
                    <a:pt x="93777" y="6990"/>
                  </a:lnTo>
                  <a:lnTo>
                    <a:pt x="137116" y="0"/>
                  </a:lnTo>
                  <a:lnTo>
                    <a:pt x="1209084" y="0"/>
                  </a:lnTo>
                  <a:lnTo>
                    <a:pt x="1252423" y="6990"/>
                  </a:lnTo>
                  <a:lnTo>
                    <a:pt x="1290062" y="26455"/>
                  </a:lnTo>
                  <a:lnTo>
                    <a:pt x="1319744" y="56137"/>
                  </a:lnTo>
                  <a:lnTo>
                    <a:pt x="1339210" y="93777"/>
                  </a:lnTo>
                  <a:lnTo>
                    <a:pt x="1346200" y="137116"/>
                  </a:lnTo>
                  <a:lnTo>
                    <a:pt x="1346200" y="685566"/>
                  </a:lnTo>
                  <a:lnTo>
                    <a:pt x="1339209" y="728906"/>
                  </a:lnTo>
                  <a:lnTo>
                    <a:pt x="1319744" y="766545"/>
                  </a:lnTo>
                  <a:lnTo>
                    <a:pt x="1290062" y="796227"/>
                  </a:lnTo>
                  <a:lnTo>
                    <a:pt x="1252422" y="815693"/>
                  </a:lnTo>
                  <a:lnTo>
                    <a:pt x="1209083" y="822683"/>
                  </a:lnTo>
                  <a:lnTo>
                    <a:pt x="137117" y="822683"/>
                  </a:lnTo>
                  <a:lnTo>
                    <a:pt x="93777" y="815693"/>
                  </a:lnTo>
                  <a:lnTo>
                    <a:pt x="56137" y="796228"/>
                  </a:lnTo>
                  <a:lnTo>
                    <a:pt x="26455" y="766546"/>
                  </a:lnTo>
                  <a:lnTo>
                    <a:pt x="6990" y="728906"/>
                  </a:lnTo>
                  <a:lnTo>
                    <a:pt x="0" y="685566"/>
                  </a:lnTo>
                  <a:lnTo>
                    <a:pt x="0" y="137116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/>
          <p:nvPr/>
        </p:nvSpPr>
        <p:spPr>
          <a:xfrm>
            <a:off x="4138612" y="1647527"/>
            <a:ext cx="7112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0">
                <a:latin typeface="Microsoft JhengHei"/>
                <a:cs typeface="Microsoft JhengHei"/>
              </a:rPr>
              <a:t>部经理</a:t>
            </a:r>
            <a:endParaRPr sz="1800">
              <a:latin typeface="Microsoft JhengHei"/>
              <a:cs typeface="Microsoft JhengHei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679449" y="2746015"/>
            <a:ext cx="1354455" cy="832485"/>
            <a:chOff x="679449" y="2746015"/>
            <a:chExt cx="1354455" cy="832485"/>
          </a:xfrm>
        </p:grpSpPr>
        <p:sp>
          <p:nvSpPr>
            <p:cNvPr id="13" name="object 13"/>
            <p:cNvSpPr/>
            <p:nvPr/>
          </p:nvSpPr>
          <p:spPr>
            <a:xfrm>
              <a:off x="684212" y="2750778"/>
              <a:ext cx="1344930" cy="822960"/>
            </a:xfrm>
            <a:custGeom>
              <a:rect l="l" t="t" r="r" b="b"/>
              <a:pathLst>
                <a:path w="1344930" h="822960">
                  <a:moveTo>
                    <a:pt x="137116" y="822683"/>
                  </a:moveTo>
                  <a:lnTo>
                    <a:pt x="93777" y="815692"/>
                  </a:lnTo>
                  <a:lnTo>
                    <a:pt x="56137" y="796227"/>
                  </a:lnTo>
                  <a:lnTo>
                    <a:pt x="26455" y="766545"/>
                  </a:lnTo>
                  <a:lnTo>
                    <a:pt x="6990" y="728905"/>
                  </a:lnTo>
                  <a:lnTo>
                    <a:pt x="0" y="685567"/>
                  </a:lnTo>
                  <a:lnTo>
                    <a:pt x="0" y="137116"/>
                  </a:lnTo>
                  <a:lnTo>
                    <a:pt x="6990" y="93777"/>
                  </a:lnTo>
                  <a:lnTo>
                    <a:pt x="26455" y="56137"/>
                  </a:lnTo>
                  <a:lnTo>
                    <a:pt x="56137" y="26455"/>
                  </a:lnTo>
                  <a:lnTo>
                    <a:pt x="93778" y="6990"/>
                  </a:lnTo>
                  <a:lnTo>
                    <a:pt x="137116" y="0"/>
                  </a:lnTo>
                  <a:lnTo>
                    <a:pt x="1207495" y="0"/>
                  </a:lnTo>
                  <a:lnTo>
                    <a:pt x="1250835" y="6990"/>
                  </a:lnTo>
                  <a:lnTo>
                    <a:pt x="1288475" y="26455"/>
                  </a:lnTo>
                  <a:lnTo>
                    <a:pt x="1318156" y="56137"/>
                  </a:lnTo>
                  <a:lnTo>
                    <a:pt x="1337622" y="93777"/>
                  </a:lnTo>
                  <a:lnTo>
                    <a:pt x="1344612" y="137116"/>
                  </a:lnTo>
                  <a:lnTo>
                    <a:pt x="1344612" y="685567"/>
                  </a:lnTo>
                  <a:lnTo>
                    <a:pt x="1337621" y="728906"/>
                  </a:lnTo>
                  <a:lnTo>
                    <a:pt x="1318156" y="766545"/>
                  </a:lnTo>
                  <a:lnTo>
                    <a:pt x="1288474" y="796227"/>
                  </a:lnTo>
                  <a:lnTo>
                    <a:pt x="1250835" y="815692"/>
                  </a:lnTo>
                  <a:lnTo>
                    <a:pt x="1207495" y="822683"/>
                  </a:lnTo>
                  <a:lnTo>
                    <a:pt x="137116" y="822683"/>
                  </a:lnTo>
                  <a:close/>
                </a:path>
              </a:pathLst>
            </a:custGeom>
            <a:solidFill>
              <a:srgbClr val="CCFF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684211" y="2750778"/>
              <a:ext cx="1344930" cy="822960"/>
            </a:xfrm>
            <a:custGeom>
              <a:rect l="l" t="t" r="r" b="b"/>
              <a:pathLst>
                <a:path w="1344930" h="822960">
                  <a:moveTo>
                    <a:pt x="0" y="137117"/>
                  </a:moveTo>
                  <a:lnTo>
                    <a:pt x="6990" y="93777"/>
                  </a:lnTo>
                  <a:lnTo>
                    <a:pt x="26455" y="56137"/>
                  </a:lnTo>
                  <a:lnTo>
                    <a:pt x="56137" y="26455"/>
                  </a:lnTo>
                  <a:lnTo>
                    <a:pt x="93777" y="6990"/>
                  </a:lnTo>
                  <a:lnTo>
                    <a:pt x="137116" y="0"/>
                  </a:lnTo>
                  <a:lnTo>
                    <a:pt x="1207495" y="0"/>
                  </a:lnTo>
                  <a:lnTo>
                    <a:pt x="1250834" y="6990"/>
                  </a:lnTo>
                  <a:lnTo>
                    <a:pt x="1288474" y="26455"/>
                  </a:lnTo>
                  <a:lnTo>
                    <a:pt x="1318156" y="56137"/>
                  </a:lnTo>
                  <a:lnTo>
                    <a:pt x="1337622" y="93777"/>
                  </a:lnTo>
                  <a:lnTo>
                    <a:pt x="1344612" y="137116"/>
                  </a:lnTo>
                  <a:lnTo>
                    <a:pt x="1344612" y="685567"/>
                  </a:lnTo>
                  <a:lnTo>
                    <a:pt x="1337622" y="728905"/>
                  </a:lnTo>
                  <a:lnTo>
                    <a:pt x="1318156" y="766545"/>
                  </a:lnTo>
                  <a:lnTo>
                    <a:pt x="1288475" y="796227"/>
                  </a:lnTo>
                  <a:lnTo>
                    <a:pt x="1250835" y="815692"/>
                  </a:lnTo>
                  <a:lnTo>
                    <a:pt x="1207495" y="822683"/>
                  </a:lnTo>
                  <a:lnTo>
                    <a:pt x="137116" y="822683"/>
                  </a:lnTo>
                  <a:lnTo>
                    <a:pt x="93777" y="815692"/>
                  </a:lnTo>
                  <a:lnTo>
                    <a:pt x="56137" y="796227"/>
                  </a:lnTo>
                  <a:lnTo>
                    <a:pt x="26455" y="766545"/>
                  </a:lnTo>
                  <a:lnTo>
                    <a:pt x="6990" y="728906"/>
                  </a:lnTo>
                  <a:lnTo>
                    <a:pt x="0" y="685566"/>
                  </a:lnTo>
                  <a:lnTo>
                    <a:pt x="0" y="137117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937517" y="2882244"/>
            <a:ext cx="836930" cy="5657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75565">
              <a:lnSpc>
                <a:spcPts val="2125"/>
              </a:lnSpc>
              <a:spcBef>
                <a:spcPts val="100"/>
              </a:spcBef>
            </a:pPr>
            <a:r>
              <a:rPr sz="1800" b="1" spc="-20">
                <a:latin typeface="Microsoft JhengHei"/>
                <a:cs typeface="Microsoft JhengHei"/>
              </a:rPr>
              <a:t>直辖组</a:t>
            </a:r>
            <a:endParaRPr sz="1800">
              <a:latin typeface="Microsoft JhengHei"/>
              <a:cs typeface="Microsoft JhengHei"/>
            </a:endParaRPr>
          </a:p>
          <a:p>
            <a:pPr marL="12700">
              <a:lnSpc>
                <a:spcPts val="2125"/>
              </a:lnSpc>
            </a:pPr>
            <a:r>
              <a:rPr sz="1800" b="1" spc="-10">
                <a:latin typeface="Verdana"/>
                <a:cs typeface="Verdana"/>
              </a:rPr>
              <a:t>30000</a:t>
            </a:r>
            <a:endParaRPr sz="1800">
              <a:latin typeface="Verdana"/>
              <a:cs typeface="Verdana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2247899" y="2746015"/>
            <a:ext cx="1355725" cy="832485"/>
            <a:chOff x="2247899" y="2746015"/>
            <a:chExt cx="1355725" cy="832485"/>
          </a:xfrm>
        </p:grpSpPr>
        <p:sp>
          <p:nvSpPr>
            <p:cNvPr id="17" name="object 17"/>
            <p:cNvSpPr/>
            <p:nvPr/>
          </p:nvSpPr>
          <p:spPr>
            <a:xfrm>
              <a:off x="2252661" y="2750778"/>
              <a:ext cx="1346200" cy="822960"/>
            </a:xfrm>
            <a:custGeom>
              <a:rect l="l" t="t" r="r" b="b"/>
              <a:pathLst>
                <a:path w="1346200" h="822960">
                  <a:moveTo>
                    <a:pt x="137116" y="822683"/>
                  </a:moveTo>
                  <a:lnTo>
                    <a:pt x="93777" y="815692"/>
                  </a:lnTo>
                  <a:lnTo>
                    <a:pt x="56137" y="796227"/>
                  </a:lnTo>
                  <a:lnTo>
                    <a:pt x="26455" y="766545"/>
                  </a:lnTo>
                  <a:lnTo>
                    <a:pt x="6990" y="728905"/>
                  </a:lnTo>
                  <a:lnTo>
                    <a:pt x="0" y="685567"/>
                  </a:lnTo>
                  <a:lnTo>
                    <a:pt x="0" y="137116"/>
                  </a:lnTo>
                  <a:lnTo>
                    <a:pt x="6990" y="93777"/>
                  </a:lnTo>
                  <a:lnTo>
                    <a:pt x="26455" y="56137"/>
                  </a:lnTo>
                  <a:lnTo>
                    <a:pt x="56137" y="26455"/>
                  </a:lnTo>
                  <a:lnTo>
                    <a:pt x="93778" y="6990"/>
                  </a:lnTo>
                  <a:lnTo>
                    <a:pt x="137116" y="0"/>
                  </a:lnTo>
                  <a:lnTo>
                    <a:pt x="1209083" y="0"/>
                  </a:lnTo>
                  <a:lnTo>
                    <a:pt x="1252423" y="6990"/>
                  </a:lnTo>
                  <a:lnTo>
                    <a:pt x="1290062" y="26455"/>
                  </a:lnTo>
                  <a:lnTo>
                    <a:pt x="1319744" y="56137"/>
                  </a:lnTo>
                  <a:lnTo>
                    <a:pt x="1339209" y="93777"/>
                  </a:lnTo>
                  <a:lnTo>
                    <a:pt x="1346199" y="137116"/>
                  </a:lnTo>
                  <a:lnTo>
                    <a:pt x="1346199" y="685567"/>
                  </a:lnTo>
                  <a:lnTo>
                    <a:pt x="1339209" y="728906"/>
                  </a:lnTo>
                  <a:lnTo>
                    <a:pt x="1319743" y="766545"/>
                  </a:lnTo>
                  <a:lnTo>
                    <a:pt x="1290062" y="796227"/>
                  </a:lnTo>
                  <a:lnTo>
                    <a:pt x="1252422" y="815692"/>
                  </a:lnTo>
                  <a:lnTo>
                    <a:pt x="1209083" y="822683"/>
                  </a:lnTo>
                  <a:lnTo>
                    <a:pt x="137116" y="822683"/>
                  </a:lnTo>
                  <a:close/>
                </a:path>
              </a:pathLst>
            </a:custGeom>
            <a:solidFill>
              <a:srgbClr val="CCFF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2252661" y="2750778"/>
              <a:ext cx="1346200" cy="822960"/>
            </a:xfrm>
            <a:custGeom>
              <a:rect l="l" t="t" r="r" b="b"/>
              <a:pathLst>
                <a:path w="1346200" h="822960">
                  <a:moveTo>
                    <a:pt x="0" y="137117"/>
                  </a:moveTo>
                  <a:lnTo>
                    <a:pt x="6990" y="93777"/>
                  </a:lnTo>
                  <a:lnTo>
                    <a:pt x="26455" y="56137"/>
                  </a:lnTo>
                  <a:lnTo>
                    <a:pt x="56137" y="26455"/>
                  </a:lnTo>
                  <a:lnTo>
                    <a:pt x="93777" y="6990"/>
                  </a:lnTo>
                  <a:lnTo>
                    <a:pt x="137116" y="0"/>
                  </a:lnTo>
                  <a:lnTo>
                    <a:pt x="1209083" y="0"/>
                  </a:lnTo>
                  <a:lnTo>
                    <a:pt x="1252422" y="6990"/>
                  </a:lnTo>
                  <a:lnTo>
                    <a:pt x="1290062" y="26455"/>
                  </a:lnTo>
                  <a:lnTo>
                    <a:pt x="1319744" y="56137"/>
                  </a:lnTo>
                  <a:lnTo>
                    <a:pt x="1339209" y="93777"/>
                  </a:lnTo>
                  <a:lnTo>
                    <a:pt x="1346200" y="137116"/>
                  </a:lnTo>
                  <a:lnTo>
                    <a:pt x="1346200" y="685567"/>
                  </a:lnTo>
                  <a:lnTo>
                    <a:pt x="1339209" y="728905"/>
                  </a:lnTo>
                  <a:lnTo>
                    <a:pt x="1319744" y="766545"/>
                  </a:lnTo>
                  <a:lnTo>
                    <a:pt x="1290062" y="796227"/>
                  </a:lnTo>
                  <a:lnTo>
                    <a:pt x="1252422" y="815692"/>
                  </a:lnTo>
                  <a:lnTo>
                    <a:pt x="1209083" y="822683"/>
                  </a:lnTo>
                  <a:lnTo>
                    <a:pt x="137117" y="822683"/>
                  </a:lnTo>
                  <a:lnTo>
                    <a:pt x="93777" y="815692"/>
                  </a:lnTo>
                  <a:lnTo>
                    <a:pt x="56137" y="796227"/>
                  </a:lnTo>
                  <a:lnTo>
                    <a:pt x="26455" y="766545"/>
                  </a:lnTo>
                  <a:lnTo>
                    <a:pt x="6990" y="728906"/>
                  </a:lnTo>
                  <a:lnTo>
                    <a:pt x="0" y="685566"/>
                  </a:lnTo>
                  <a:lnTo>
                    <a:pt x="0" y="137117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9" name="object 19"/>
          <p:cNvSpPr txBox="1"/>
          <p:nvPr/>
        </p:nvSpPr>
        <p:spPr>
          <a:xfrm>
            <a:off x="2506761" y="2745083"/>
            <a:ext cx="836930" cy="84010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 marR="5080" indent="177165">
              <a:lnSpc>
                <a:spcPct val="98400"/>
              </a:lnSpc>
              <a:spcBef>
                <a:spcPts val="135"/>
              </a:spcBef>
            </a:pPr>
            <a:r>
              <a:rPr sz="1800" b="1" spc="-25">
                <a:latin typeface="Microsoft JhengHei"/>
                <a:cs typeface="Microsoft JhengHei"/>
              </a:rPr>
              <a:t>业务</a:t>
            </a:r>
            <a:r>
              <a:rPr sz="1800" b="1">
                <a:latin typeface="Microsoft JhengHei"/>
                <a:cs typeface="Microsoft JhengHei"/>
              </a:rPr>
              <a:t>主任</a:t>
            </a:r>
            <a:r>
              <a:rPr sz="1800" b="1" spc="-50">
                <a:latin typeface="Verdana"/>
                <a:cs typeface="Verdana"/>
              </a:rPr>
              <a:t>A </a:t>
            </a:r>
            <a:r>
              <a:rPr sz="1800" b="1" spc="-10">
                <a:latin typeface="Verdana"/>
                <a:cs typeface="Verdana"/>
              </a:rPr>
              <a:t>17500</a:t>
            </a:r>
            <a:endParaRPr sz="1800">
              <a:latin typeface="Verdana"/>
              <a:cs typeface="Verdana"/>
            </a:endParaRPr>
          </a:p>
        </p:txBody>
      </p:sp>
      <p:grpSp>
        <p:nvGrpSpPr>
          <p:cNvPr id="20" name="object 20"/>
          <p:cNvGrpSpPr/>
          <p:nvPr/>
        </p:nvGrpSpPr>
        <p:grpSpPr>
          <a:xfrm>
            <a:off x="3817936" y="2746015"/>
            <a:ext cx="1354455" cy="829944"/>
            <a:chOff x="3817936" y="2746015"/>
            <a:chExt cx="1354455" cy="829944"/>
          </a:xfrm>
        </p:grpSpPr>
        <p:sp>
          <p:nvSpPr>
            <p:cNvPr id="21" name="object 21"/>
            <p:cNvSpPr/>
            <p:nvPr/>
          </p:nvSpPr>
          <p:spPr>
            <a:xfrm>
              <a:off x="3822699" y="2750778"/>
              <a:ext cx="1344930" cy="820419"/>
            </a:xfrm>
            <a:custGeom>
              <a:rect l="l" t="t" r="r" b="b"/>
              <a:pathLst>
                <a:path w="1344929" h="820419">
                  <a:moveTo>
                    <a:pt x="1207957" y="819918"/>
                  </a:moveTo>
                  <a:lnTo>
                    <a:pt x="136655" y="819918"/>
                  </a:lnTo>
                  <a:lnTo>
                    <a:pt x="93462" y="812951"/>
                  </a:lnTo>
                  <a:lnTo>
                    <a:pt x="55948" y="793551"/>
                  </a:lnTo>
                  <a:lnTo>
                    <a:pt x="26366" y="763969"/>
                  </a:lnTo>
                  <a:lnTo>
                    <a:pt x="6966" y="726455"/>
                  </a:lnTo>
                  <a:lnTo>
                    <a:pt x="0" y="683262"/>
                  </a:lnTo>
                  <a:lnTo>
                    <a:pt x="0" y="136655"/>
                  </a:lnTo>
                  <a:lnTo>
                    <a:pt x="6966" y="93461"/>
                  </a:lnTo>
                  <a:lnTo>
                    <a:pt x="26366" y="55948"/>
                  </a:lnTo>
                  <a:lnTo>
                    <a:pt x="55948" y="26366"/>
                  </a:lnTo>
                  <a:lnTo>
                    <a:pt x="93462" y="6966"/>
                  </a:lnTo>
                  <a:lnTo>
                    <a:pt x="136655" y="0"/>
                  </a:lnTo>
                  <a:lnTo>
                    <a:pt x="1207956" y="0"/>
                  </a:lnTo>
                  <a:lnTo>
                    <a:pt x="1251150" y="6966"/>
                  </a:lnTo>
                  <a:lnTo>
                    <a:pt x="1288663" y="26366"/>
                  </a:lnTo>
                  <a:lnTo>
                    <a:pt x="1318245" y="55948"/>
                  </a:lnTo>
                  <a:lnTo>
                    <a:pt x="1337645" y="93462"/>
                  </a:lnTo>
                  <a:lnTo>
                    <a:pt x="1344612" y="136655"/>
                  </a:lnTo>
                  <a:lnTo>
                    <a:pt x="1344612" y="683262"/>
                  </a:lnTo>
                  <a:lnTo>
                    <a:pt x="1337645" y="726456"/>
                  </a:lnTo>
                  <a:lnTo>
                    <a:pt x="1318245" y="763969"/>
                  </a:lnTo>
                  <a:lnTo>
                    <a:pt x="1288663" y="793551"/>
                  </a:lnTo>
                  <a:lnTo>
                    <a:pt x="1251150" y="812951"/>
                  </a:lnTo>
                  <a:lnTo>
                    <a:pt x="1207957" y="819918"/>
                  </a:lnTo>
                  <a:close/>
                </a:path>
              </a:pathLst>
            </a:custGeom>
            <a:solidFill>
              <a:srgbClr val="CCFF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3822699" y="2750778"/>
              <a:ext cx="1344930" cy="820419"/>
            </a:xfrm>
            <a:custGeom>
              <a:rect l="l" t="t" r="r" b="b"/>
              <a:pathLst>
                <a:path w="1344929" h="820419">
                  <a:moveTo>
                    <a:pt x="0" y="136655"/>
                  </a:moveTo>
                  <a:lnTo>
                    <a:pt x="6966" y="93462"/>
                  </a:lnTo>
                  <a:lnTo>
                    <a:pt x="26366" y="55948"/>
                  </a:lnTo>
                  <a:lnTo>
                    <a:pt x="55948" y="26366"/>
                  </a:lnTo>
                  <a:lnTo>
                    <a:pt x="93461" y="6966"/>
                  </a:lnTo>
                  <a:lnTo>
                    <a:pt x="136655" y="0"/>
                  </a:lnTo>
                  <a:lnTo>
                    <a:pt x="1207956" y="0"/>
                  </a:lnTo>
                  <a:lnTo>
                    <a:pt x="1251150" y="6966"/>
                  </a:lnTo>
                  <a:lnTo>
                    <a:pt x="1288663" y="26366"/>
                  </a:lnTo>
                  <a:lnTo>
                    <a:pt x="1318245" y="55948"/>
                  </a:lnTo>
                  <a:lnTo>
                    <a:pt x="1337645" y="93461"/>
                  </a:lnTo>
                  <a:lnTo>
                    <a:pt x="1344612" y="136655"/>
                  </a:lnTo>
                  <a:lnTo>
                    <a:pt x="1344612" y="683262"/>
                  </a:lnTo>
                  <a:lnTo>
                    <a:pt x="1337646" y="726455"/>
                  </a:lnTo>
                  <a:lnTo>
                    <a:pt x="1318246" y="763969"/>
                  </a:lnTo>
                  <a:lnTo>
                    <a:pt x="1288664" y="793551"/>
                  </a:lnTo>
                  <a:lnTo>
                    <a:pt x="1251150" y="812951"/>
                  </a:lnTo>
                  <a:lnTo>
                    <a:pt x="1207957" y="819918"/>
                  </a:lnTo>
                  <a:lnTo>
                    <a:pt x="136655" y="819918"/>
                  </a:lnTo>
                  <a:lnTo>
                    <a:pt x="93462" y="812951"/>
                  </a:lnTo>
                  <a:lnTo>
                    <a:pt x="55948" y="793551"/>
                  </a:lnTo>
                  <a:lnTo>
                    <a:pt x="26366" y="763969"/>
                  </a:lnTo>
                  <a:lnTo>
                    <a:pt x="6966" y="726456"/>
                  </a:lnTo>
                  <a:lnTo>
                    <a:pt x="0" y="683262"/>
                  </a:lnTo>
                  <a:lnTo>
                    <a:pt x="0" y="136655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3" name="object 23"/>
          <p:cNvSpPr txBox="1"/>
          <p:nvPr/>
        </p:nvSpPr>
        <p:spPr>
          <a:xfrm>
            <a:off x="4076005" y="2743701"/>
            <a:ext cx="836930" cy="84010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 marR="5080" indent="177165">
              <a:lnSpc>
                <a:spcPct val="98400"/>
              </a:lnSpc>
              <a:spcBef>
                <a:spcPts val="135"/>
              </a:spcBef>
            </a:pPr>
            <a:r>
              <a:rPr sz="1800" b="1" spc="-25">
                <a:latin typeface="Microsoft JhengHei"/>
                <a:cs typeface="Microsoft JhengHei"/>
              </a:rPr>
              <a:t>业务</a:t>
            </a:r>
            <a:r>
              <a:rPr sz="1800" b="1">
                <a:latin typeface="Microsoft JhengHei"/>
                <a:cs typeface="Microsoft JhengHei"/>
              </a:rPr>
              <a:t>主任</a:t>
            </a:r>
            <a:r>
              <a:rPr sz="1800" b="1" spc="-50">
                <a:latin typeface="Verdana"/>
                <a:cs typeface="Verdana"/>
              </a:rPr>
              <a:t>B </a:t>
            </a:r>
            <a:r>
              <a:rPr sz="1800" b="1" spc="-10">
                <a:latin typeface="Verdana"/>
                <a:cs typeface="Verdana"/>
              </a:rPr>
              <a:t>17500</a:t>
            </a:r>
            <a:endParaRPr sz="1800">
              <a:latin typeface="Verdana"/>
              <a:cs typeface="Verdana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5386385" y="2746015"/>
            <a:ext cx="1354455" cy="832485"/>
            <a:chOff x="5386385" y="2746015"/>
            <a:chExt cx="1354455" cy="832485"/>
          </a:xfrm>
        </p:grpSpPr>
        <p:sp>
          <p:nvSpPr>
            <p:cNvPr id="25" name="object 25"/>
            <p:cNvSpPr/>
            <p:nvPr/>
          </p:nvSpPr>
          <p:spPr>
            <a:xfrm>
              <a:off x="5391148" y="2750778"/>
              <a:ext cx="1344930" cy="822960"/>
            </a:xfrm>
            <a:custGeom>
              <a:rect l="l" t="t" r="r" b="b"/>
              <a:pathLst>
                <a:path w="1344929" h="822960">
                  <a:moveTo>
                    <a:pt x="1207496" y="822682"/>
                  </a:moveTo>
                  <a:lnTo>
                    <a:pt x="137116" y="822682"/>
                  </a:lnTo>
                  <a:lnTo>
                    <a:pt x="93777" y="815692"/>
                  </a:lnTo>
                  <a:lnTo>
                    <a:pt x="56137" y="796227"/>
                  </a:lnTo>
                  <a:lnTo>
                    <a:pt x="26455" y="766545"/>
                  </a:lnTo>
                  <a:lnTo>
                    <a:pt x="6990" y="728905"/>
                  </a:lnTo>
                  <a:lnTo>
                    <a:pt x="0" y="685566"/>
                  </a:lnTo>
                  <a:lnTo>
                    <a:pt x="0" y="137116"/>
                  </a:lnTo>
                  <a:lnTo>
                    <a:pt x="6990" y="93776"/>
                  </a:lnTo>
                  <a:lnTo>
                    <a:pt x="26455" y="56137"/>
                  </a:lnTo>
                  <a:lnTo>
                    <a:pt x="56137" y="26455"/>
                  </a:lnTo>
                  <a:lnTo>
                    <a:pt x="93778" y="6990"/>
                  </a:lnTo>
                  <a:lnTo>
                    <a:pt x="137116" y="0"/>
                  </a:lnTo>
                  <a:lnTo>
                    <a:pt x="1207495" y="0"/>
                  </a:lnTo>
                  <a:lnTo>
                    <a:pt x="1250834" y="6990"/>
                  </a:lnTo>
                  <a:lnTo>
                    <a:pt x="1288474" y="26455"/>
                  </a:lnTo>
                  <a:lnTo>
                    <a:pt x="1318156" y="56137"/>
                  </a:lnTo>
                  <a:lnTo>
                    <a:pt x="1337621" y="93777"/>
                  </a:lnTo>
                  <a:lnTo>
                    <a:pt x="1344611" y="137116"/>
                  </a:lnTo>
                  <a:lnTo>
                    <a:pt x="1344612" y="685566"/>
                  </a:lnTo>
                  <a:lnTo>
                    <a:pt x="1337622" y="728905"/>
                  </a:lnTo>
                  <a:lnTo>
                    <a:pt x="1318156" y="766545"/>
                  </a:lnTo>
                  <a:lnTo>
                    <a:pt x="1288475" y="796227"/>
                  </a:lnTo>
                  <a:lnTo>
                    <a:pt x="1250835" y="815692"/>
                  </a:lnTo>
                  <a:lnTo>
                    <a:pt x="1207496" y="822682"/>
                  </a:lnTo>
                  <a:close/>
                </a:path>
              </a:pathLst>
            </a:custGeom>
            <a:solidFill>
              <a:srgbClr val="CCFF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6" name="object 26"/>
            <p:cNvSpPr/>
            <p:nvPr/>
          </p:nvSpPr>
          <p:spPr>
            <a:xfrm>
              <a:off x="5391148" y="2750778"/>
              <a:ext cx="1344930" cy="822960"/>
            </a:xfrm>
            <a:custGeom>
              <a:rect l="l" t="t" r="r" b="b"/>
              <a:pathLst>
                <a:path w="1344929" h="822960">
                  <a:moveTo>
                    <a:pt x="0" y="137117"/>
                  </a:moveTo>
                  <a:lnTo>
                    <a:pt x="6990" y="93777"/>
                  </a:lnTo>
                  <a:lnTo>
                    <a:pt x="26455" y="56137"/>
                  </a:lnTo>
                  <a:lnTo>
                    <a:pt x="56137" y="26455"/>
                  </a:lnTo>
                  <a:lnTo>
                    <a:pt x="93776" y="6990"/>
                  </a:lnTo>
                  <a:lnTo>
                    <a:pt x="137116" y="0"/>
                  </a:lnTo>
                  <a:lnTo>
                    <a:pt x="1207496" y="0"/>
                  </a:lnTo>
                  <a:lnTo>
                    <a:pt x="1250834" y="6990"/>
                  </a:lnTo>
                  <a:lnTo>
                    <a:pt x="1288474" y="26455"/>
                  </a:lnTo>
                  <a:lnTo>
                    <a:pt x="1318156" y="56137"/>
                  </a:lnTo>
                  <a:lnTo>
                    <a:pt x="1337621" y="93777"/>
                  </a:lnTo>
                  <a:lnTo>
                    <a:pt x="1344611" y="137116"/>
                  </a:lnTo>
                  <a:lnTo>
                    <a:pt x="1344613" y="685567"/>
                  </a:lnTo>
                  <a:lnTo>
                    <a:pt x="1337622" y="728905"/>
                  </a:lnTo>
                  <a:lnTo>
                    <a:pt x="1318156" y="766545"/>
                  </a:lnTo>
                  <a:lnTo>
                    <a:pt x="1288475" y="796227"/>
                  </a:lnTo>
                  <a:lnTo>
                    <a:pt x="1250835" y="815692"/>
                  </a:lnTo>
                  <a:lnTo>
                    <a:pt x="1207496" y="822683"/>
                  </a:lnTo>
                  <a:lnTo>
                    <a:pt x="137117" y="822683"/>
                  </a:lnTo>
                  <a:lnTo>
                    <a:pt x="93777" y="815692"/>
                  </a:lnTo>
                  <a:lnTo>
                    <a:pt x="56137" y="796227"/>
                  </a:lnTo>
                  <a:lnTo>
                    <a:pt x="26455" y="766545"/>
                  </a:lnTo>
                  <a:lnTo>
                    <a:pt x="6990" y="728906"/>
                  </a:lnTo>
                  <a:lnTo>
                    <a:pt x="0" y="685566"/>
                  </a:lnTo>
                  <a:lnTo>
                    <a:pt x="0" y="137117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7" name="object 27"/>
          <p:cNvSpPr txBox="1"/>
          <p:nvPr/>
        </p:nvSpPr>
        <p:spPr>
          <a:xfrm>
            <a:off x="5644454" y="2745083"/>
            <a:ext cx="836930" cy="84010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 marR="5080" indent="177165">
              <a:lnSpc>
                <a:spcPct val="98400"/>
              </a:lnSpc>
              <a:spcBef>
                <a:spcPts val="135"/>
              </a:spcBef>
            </a:pPr>
            <a:r>
              <a:rPr sz="1800" b="1" spc="-25">
                <a:latin typeface="Microsoft JhengHei"/>
                <a:cs typeface="Microsoft JhengHei"/>
              </a:rPr>
              <a:t>业务</a:t>
            </a:r>
            <a:r>
              <a:rPr sz="1800" b="1">
                <a:latin typeface="Microsoft JhengHei"/>
                <a:cs typeface="Microsoft JhengHei"/>
              </a:rPr>
              <a:t>主任</a:t>
            </a:r>
            <a:r>
              <a:rPr sz="1800" b="1" spc="-50">
                <a:latin typeface="Verdana"/>
                <a:cs typeface="Verdana"/>
              </a:rPr>
              <a:t>C </a:t>
            </a:r>
            <a:r>
              <a:rPr sz="1800" b="1" spc="-10">
                <a:latin typeface="Verdana"/>
                <a:cs typeface="Verdana"/>
              </a:rPr>
              <a:t>17500</a:t>
            </a:r>
            <a:endParaRPr sz="1800">
              <a:latin typeface="Verdana"/>
              <a:cs typeface="Verdana"/>
            </a:endParaRPr>
          </a:p>
        </p:txBody>
      </p:sp>
      <p:grpSp>
        <p:nvGrpSpPr>
          <p:cNvPr id="28" name="object 28"/>
          <p:cNvGrpSpPr/>
          <p:nvPr/>
        </p:nvGrpSpPr>
        <p:grpSpPr>
          <a:xfrm>
            <a:off x="6954835" y="2746015"/>
            <a:ext cx="1354455" cy="832485"/>
            <a:chOff x="6954835" y="2746015"/>
            <a:chExt cx="1354455" cy="832485"/>
          </a:xfrm>
        </p:grpSpPr>
        <p:sp>
          <p:nvSpPr>
            <p:cNvPr id="29" name="object 29"/>
            <p:cNvSpPr/>
            <p:nvPr/>
          </p:nvSpPr>
          <p:spPr>
            <a:xfrm>
              <a:off x="6959598" y="2750778"/>
              <a:ext cx="1344930" cy="822960"/>
            </a:xfrm>
            <a:custGeom>
              <a:rect l="l" t="t" r="r" b="b"/>
              <a:pathLst>
                <a:path w="1344929" h="822960">
                  <a:moveTo>
                    <a:pt x="137117" y="822683"/>
                  </a:moveTo>
                  <a:lnTo>
                    <a:pt x="93777" y="815692"/>
                  </a:lnTo>
                  <a:lnTo>
                    <a:pt x="56137" y="796227"/>
                  </a:lnTo>
                  <a:lnTo>
                    <a:pt x="26455" y="766545"/>
                  </a:lnTo>
                  <a:lnTo>
                    <a:pt x="6990" y="728905"/>
                  </a:lnTo>
                  <a:lnTo>
                    <a:pt x="0" y="685567"/>
                  </a:lnTo>
                  <a:lnTo>
                    <a:pt x="0" y="137116"/>
                  </a:lnTo>
                  <a:lnTo>
                    <a:pt x="6990" y="93777"/>
                  </a:lnTo>
                  <a:lnTo>
                    <a:pt x="26455" y="56137"/>
                  </a:lnTo>
                  <a:lnTo>
                    <a:pt x="56138" y="26455"/>
                  </a:lnTo>
                  <a:lnTo>
                    <a:pt x="93778" y="6990"/>
                  </a:lnTo>
                  <a:lnTo>
                    <a:pt x="137116" y="0"/>
                  </a:lnTo>
                  <a:lnTo>
                    <a:pt x="1207496" y="0"/>
                  </a:lnTo>
                  <a:lnTo>
                    <a:pt x="1250835" y="6990"/>
                  </a:lnTo>
                  <a:lnTo>
                    <a:pt x="1288475" y="26455"/>
                  </a:lnTo>
                  <a:lnTo>
                    <a:pt x="1318157" y="56137"/>
                  </a:lnTo>
                  <a:lnTo>
                    <a:pt x="1337622" y="93777"/>
                  </a:lnTo>
                  <a:lnTo>
                    <a:pt x="1344612" y="137116"/>
                  </a:lnTo>
                  <a:lnTo>
                    <a:pt x="1344613" y="685567"/>
                  </a:lnTo>
                  <a:lnTo>
                    <a:pt x="1337622" y="728906"/>
                  </a:lnTo>
                  <a:lnTo>
                    <a:pt x="1318157" y="766545"/>
                  </a:lnTo>
                  <a:lnTo>
                    <a:pt x="1288475" y="796227"/>
                  </a:lnTo>
                  <a:lnTo>
                    <a:pt x="1250836" y="815692"/>
                  </a:lnTo>
                  <a:lnTo>
                    <a:pt x="1207496" y="822683"/>
                  </a:lnTo>
                  <a:lnTo>
                    <a:pt x="137117" y="822683"/>
                  </a:lnTo>
                  <a:close/>
                </a:path>
              </a:pathLst>
            </a:custGeom>
            <a:solidFill>
              <a:srgbClr val="CCFF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0" name="object 30"/>
            <p:cNvSpPr/>
            <p:nvPr/>
          </p:nvSpPr>
          <p:spPr>
            <a:xfrm>
              <a:off x="6959598" y="2750778"/>
              <a:ext cx="1344930" cy="822960"/>
            </a:xfrm>
            <a:custGeom>
              <a:rect l="l" t="t" r="r" b="b"/>
              <a:pathLst>
                <a:path w="1344929" h="822960">
                  <a:moveTo>
                    <a:pt x="0" y="137117"/>
                  </a:moveTo>
                  <a:lnTo>
                    <a:pt x="6990" y="93777"/>
                  </a:lnTo>
                  <a:lnTo>
                    <a:pt x="26455" y="56137"/>
                  </a:lnTo>
                  <a:lnTo>
                    <a:pt x="56137" y="26455"/>
                  </a:lnTo>
                  <a:lnTo>
                    <a:pt x="93777" y="6990"/>
                  </a:lnTo>
                  <a:lnTo>
                    <a:pt x="137116" y="0"/>
                  </a:lnTo>
                  <a:lnTo>
                    <a:pt x="1207496" y="0"/>
                  </a:lnTo>
                  <a:lnTo>
                    <a:pt x="1250835" y="6990"/>
                  </a:lnTo>
                  <a:lnTo>
                    <a:pt x="1288475" y="26455"/>
                  </a:lnTo>
                  <a:lnTo>
                    <a:pt x="1318156" y="56137"/>
                  </a:lnTo>
                  <a:lnTo>
                    <a:pt x="1337622" y="93777"/>
                  </a:lnTo>
                  <a:lnTo>
                    <a:pt x="1344612" y="137116"/>
                  </a:lnTo>
                  <a:lnTo>
                    <a:pt x="1344613" y="685567"/>
                  </a:lnTo>
                  <a:lnTo>
                    <a:pt x="1337622" y="728905"/>
                  </a:lnTo>
                  <a:lnTo>
                    <a:pt x="1318157" y="766545"/>
                  </a:lnTo>
                  <a:lnTo>
                    <a:pt x="1288475" y="796227"/>
                  </a:lnTo>
                  <a:lnTo>
                    <a:pt x="1250836" y="815692"/>
                  </a:lnTo>
                  <a:lnTo>
                    <a:pt x="1207496" y="822683"/>
                  </a:lnTo>
                  <a:lnTo>
                    <a:pt x="137117" y="822683"/>
                  </a:lnTo>
                  <a:lnTo>
                    <a:pt x="93777" y="815692"/>
                  </a:lnTo>
                  <a:lnTo>
                    <a:pt x="56137" y="796227"/>
                  </a:lnTo>
                  <a:lnTo>
                    <a:pt x="26455" y="766545"/>
                  </a:lnTo>
                  <a:lnTo>
                    <a:pt x="6990" y="728906"/>
                  </a:lnTo>
                  <a:lnTo>
                    <a:pt x="0" y="685566"/>
                  </a:lnTo>
                  <a:lnTo>
                    <a:pt x="0" y="137117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1" name="object 31"/>
          <p:cNvSpPr txBox="1"/>
          <p:nvPr/>
        </p:nvSpPr>
        <p:spPr>
          <a:xfrm>
            <a:off x="7212904" y="2745083"/>
            <a:ext cx="836930" cy="84010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 marR="5080" indent="177165">
              <a:lnSpc>
                <a:spcPct val="98400"/>
              </a:lnSpc>
              <a:spcBef>
                <a:spcPts val="135"/>
              </a:spcBef>
            </a:pPr>
            <a:r>
              <a:rPr sz="1800" b="1" spc="-25">
                <a:latin typeface="Microsoft JhengHei"/>
                <a:cs typeface="Microsoft JhengHei"/>
              </a:rPr>
              <a:t>业务</a:t>
            </a:r>
            <a:r>
              <a:rPr sz="1800" b="1">
                <a:latin typeface="Microsoft JhengHei"/>
                <a:cs typeface="Microsoft JhengHei"/>
              </a:rPr>
              <a:t>主任</a:t>
            </a:r>
            <a:r>
              <a:rPr sz="1800" b="1" spc="-50">
                <a:latin typeface="Verdana"/>
                <a:cs typeface="Verdana"/>
              </a:rPr>
              <a:t>D </a:t>
            </a:r>
            <a:r>
              <a:rPr sz="1800" b="1" spc="-10">
                <a:latin typeface="Verdana"/>
                <a:cs typeface="Verdana"/>
              </a:rPr>
              <a:t>17500</a:t>
            </a:r>
            <a:endParaRPr sz="1800">
              <a:latin typeface="Verdana"/>
              <a:cs typeface="Verdana"/>
            </a:endParaRPr>
          </a:p>
        </p:txBody>
      </p:sp>
      <p:sp>
        <p:nvSpPr>
          <p:cNvPr id="32" name="object 32"/>
          <p:cNvSpPr txBox="1">
            <a:spLocks noGrp="1"/>
          </p:cNvSpPr>
          <p:nvPr>
            <p:ph type="title"/>
          </p:nvPr>
        </p:nvSpPr>
        <p:spPr>
          <a:xfrm>
            <a:off x="689928" y="926782"/>
            <a:ext cx="2616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0">
                <a:latin typeface="黑体"/>
                <a:cs typeface="黑体"/>
              </a:rPr>
              <a:t>FYC10</a:t>
            </a:r>
            <a:r>
              <a:rPr sz="2400" b="0" spc="-10">
                <a:latin typeface="黑体"/>
                <a:cs typeface="黑体"/>
              </a:rPr>
              <a:t>万的大营业部</a:t>
            </a:r>
            <a:endParaRPr sz="24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62952" y="645929"/>
            <a:ext cx="1854200" cy="9036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2400" b="0" spc="-10">
                <a:latin typeface="黑体"/>
                <a:cs typeface="黑体"/>
              </a:rPr>
              <a:t>经理收入：</a:t>
            </a:r>
            <a:r>
              <a:rPr sz="2400" b="0" spc="-50">
                <a:latin typeface="黑体"/>
                <a:cs typeface="黑体"/>
              </a:rPr>
              <a:t> </a:t>
            </a:r>
            <a:r>
              <a:rPr sz="2400" b="0">
                <a:latin typeface="黑体"/>
                <a:cs typeface="黑体"/>
              </a:rPr>
              <a:t>初佣：3000</a:t>
            </a:r>
            <a:r>
              <a:rPr sz="2400" b="0" spc="-50">
                <a:latin typeface="黑体"/>
                <a:cs typeface="黑体"/>
              </a:rPr>
              <a:t>元</a:t>
            </a:r>
            <a:endParaRPr sz="2400">
              <a:latin typeface="黑体"/>
              <a:cs typeface="黑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62952" y="1523752"/>
            <a:ext cx="7035800" cy="4979035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75"/>
              </a:spcBef>
            </a:pPr>
            <a:r>
              <a:rPr sz="2400">
                <a:latin typeface="黑体"/>
                <a:cs typeface="黑体"/>
              </a:rPr>
              <a:t>业务底薪：1000</a:t>
            </a:r>
            <a:r>
              <a:rPr sz="2400" spc="-50">
                <a:latin typeface="黑体"/>
                <a:cs typeface="黑体"/>
              </a:rPr>
              <a:t>元</a:t>
            </a:r>
            <a:endParaRPr sz="2400">
              <a:latin typeface="黑体"/>
              <a:cs typeface="黑体"/>
            </a:endParaRPr>
          </a:p>
          <a:p>
            <a:pPr marL="12700" marR="2596515">
              <a:lnSpc>
                <a:spcPct val="120000"/>
              </a:lnSpc>
            </a:pPr>
            <a:r>
              <a:rPr sz="2400">
                <a:latin typeface="黑体"/>
                <a:cs typeface="黑体"/>
              </a:rPr>
              <a:t>经理津贴</a:t>
            </a:r>
            <a:r>
              <a:rPr sz="2400" spc="-10">
                <a:latin typeface="黑体"/>
                <a:cs typeface="黑体"/>
              </a:rPr>
              <a:t>：100000（5％）＝5000</a:t>
            </a:r>
            <a:r>
              <a:rPr sz="2400">
                <a:latin typeface="黑体"/>
                <a:cs typeface="黑体"/>
              </a:rPr>
              <a:t>管理津贴</a:t>
            </a:r>
            <a:r>
              <a:rPr sz="2400" spc="-10">
                <a:latin typeface="黑体"/>
                <a:cs typeface="黑体"/>
              </a:rPr>
              <a:t>：30000(23%)=6900</a:t>
            </a:r>
            <a:endParaRPr sz="240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  <a:spcBef>
                <a:spcPts val="575"/>
              </a:spcBef>
            </a:pPr>
            <a:r>
              <a:rPr sz="2400">
                <a:latin typeface="黑体"/>
                <a:cs typeface="黑体"/>
              </a:rPr>
              <a:t>育成津贴</a:t>
            </a:r>
            <a:r>
              <a:rPr sz="2400" spc="-10">
                <a:latin typeface="黑体"/>
                <a:cs typeface="黑体"/>
              </a:rPr>
              <a:t>：70000（13%）=9100</a:t>
            </a:r>
            <a:endParaRPr sz="240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  <a:spcBef>
                <a:spcPts val="575"/>
              </a:spcBef>
            </a:pPr>
            <a:r>
              <a:rPr sz="2400">
                <a:latin typeface="黑体"/>
                <a:cs typeface="黑体"/>
              </a:rPr>
              <a:t>增员奖</a:t>
            </a:r>
            <a:r>
              <a:rPr sz="2400" spc="-10">
                <a:latin typeface="黑体"/>
                <a:cs typeface="黑体"/>
              </a:rPr>
              <a:t>：27000/2+3000*4=25500*10%=2550</a:t>
            </a:r>
            <a:endParaRPr sz="240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  <a:spcBef>
                <a:spcPts val="580"/>
              </a:spcBef>
            </a:pPr>
            <a:r>
              <a:rPr sz="2400" spc="-15">
                <a:latin typeface="黑体"/>
                <a:cs typeface="黑体"/>
              </a:rPr>
              <a:t>还包括：</a:t>
            </a:r>
            <a:endParaRPr sz="240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  <a:spcBef>
                <a:spcPts val="575"/>
              </a:spcBef>
            </a:pPr>
            <a:r>
              <a:rPr sz="2400" spc="-5">
                <a:latin typeface="黑体"/>
                <a:cs typeface="黑体"/>
              </a:rPr>
              <a:t>第二年孤儿单续期服务利益：</a:t>
            </a:r>
            <a:endParaRPr sz="240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  <a:spcBef>
                <a:spcPts val="575"/>
              </a:spcBef>
            </a:pPr>
            <a:r>
              <a:rPr sz="2400">
                <a:latin typeface="黑体"/>
                <a:cs typeface="黑体"/>
              </a:rPr>
              <a:t>约27000/0.3=90000元*70%（脱落）*15%*50%=4725</a:t>
            </a:r>
            <a:r>
              <a:rPr sz="2400" spc="-50">
                <a:latin typeface="黑体"/>
                <a:cs typeface="黑体"/>
              </a:rPr>
              <a:t>元</a:t>
            </a:r>
            <a:endParaRPr sz="2400">
              <a:latin typeface="黑体"/>
              <a:cs typeface="黑体"/>
            </a:endParaRPr>
          </a:p>
          <a:p>
            <a:pPr marL="12700" marR="4120515">
              <a:lnSpc>
                <a:spcPct val="120000"/>
              </a:lnSpc>
            </a:pPr>
            <a:r>
              <a:rPr sz="2400" spc="-10">
                <a:latin typeface="黑体"/>
                <a:cs typeface="黑体"/>
              </a:rPr>
              <a:t>续期服务津贴：</a:t>
            </a:r>
            <a:r>
              <a:rPr sz="2400" spc="-50">
                <a:latin typeface="黑体"/>
                <a:cs typeface="黑体"/>
              </a:rPr>
              <a:t> </a:t>
            </a:r>
            <a:r>
              <a:rPr sz="2400">
                <a:latin typeface="黑体"/>
                <a:cs typeface="黑体"/>
              </a:rPr>
              <a:t>3000/0.3*15%=1500</a:t>
            </a:r>
            <a:r>
              <a:rPr sz="2400" spc="-50">
                <a:latin typeface="黑体"/>
                <a:cs typeface="黑体"/>
              </a:rPr>
              <a:t>元</a:t>
            </a:r>
            <a:endParaRPr sz="240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  <a:spcBef>
                <a:spcPts val="600"/>
              </a:spcBef>
            </a:pPr>
            <a:r>
              <a:rPr sz="2800" b="1" spc="-5">
                <a:latin typeface="Microsoft JhengHei"/>
                <a:cs typeface="Microsoft JhengHei"/>
              </a:rPr>
              <a:t>合计：</a:t>
            </a:r>
            <a:r>
              <a:rPr sz="3200" b="1" spc="-10">
                <a:latin typeface="Verdana"/>
                <a:cs typeface="Verdana"/>
              </a:rPr>
              <a:t>33775</a:t>
            </a:r>
            <a:r>
              <a:rPr sz="3200" b="1" spc="-50">
                <a:latin typeface="Microsoft JhengHei"/>
                <a:cs typeface="Microsoft JhengHei"/>
              </a:rPr>
              <a:t>元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258887" y="3933825"/>
            <a:ext cx="6624955" cy="558800"/>
          </a:xfrm>
          <a:prstGeom prst="rect">
            <a:avLst/>
          </a:prstGeom>
          <a:solidFill>
            <a:srgbClr val="CCFF66"/>
          </a:solidFill>
        </p:spPr>
        <p:txBody>
          <a:bodyPr vert="horz" wrap="square" lIns="0" tIns="38100" rIns="0" bIns="0" rtlCol="0">
            <a:spAutoFit/>
          </a:bodyPr>
          <a:lstStyle/>
          <a:p>
            <a:pPr marL="670560">
              <a:lnSpc>
                <a:spcPct val="100000"/>
              </a:lnSpc>
              <a:spcBef>
                <a:spcPts val="300"/>
              </a:spcBef>
            </a:pPr>
            <a:r>
              <a:rPr sz="3200" b="1" spc="-5">
                <a:latin typeface="Microsoft JhengHei"/>
                <a:cs typeface="Microsoft JhengHei"/>
              </a:rPr>
              <a:t>高收入来自大团队、大直辖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34389" y="1098231"/>
            <a:ext cx="2667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350">
                <a:latin typeface="Microsoft JhengHei"/>
                <a:cs typeface="Microsoft JhengHei"/>
              </a:rPr>
              <a:t>FYC10</a:t>
            </a:r>
            <a:r>
              <a:rPr sz="3200" b="1" spc="-15">
                <a:latin typeface="Microsoft JhengHei"/>
                <a:cs typeface="Microsoft JhengHei"/>
              </a:rPr>
              <a:t>万的大部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442901" y="1098231"/>
            <a:ext cx="28702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350">
                <a:latin typeface="Microsoft JhengHei"/>
                <a:cs typeface="Microsoft JhengHei"/>
              </a:rPr>
              <a:t>FYC3</a:t>
            </a:r>
            <a:r>
              <a:rPr sz="3200" b="1" spc="-10">
                <a:latin typeface="Microsoft JhengHei"/>
                <a:cs typeface="Microsoft JhengHei"/>
              </a:rPr>
              <a:t>万的营业部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4074478" y="920105"/>
            <a:ext cx="804545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25">
                <a:latin typeface="Times New Roman"/>
                <a:cs typeface="Times New Roman"/>
              </a:rPr>
              <a:t>VS</a:t>
            </a:r>
            <a:endParaRPr sz="48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89939" y="2320607"/>
            <a:ext cx="24384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>
                <a:latin typeface="Microsoft JhengHei"/>
                <a:cs typeface="Microsoft JhengHei"/>
              </a:rPr>
              <a:t>收入</a:t>
            </a:r>
            <a:r>
              <a:rPr sz="3600" b="1" spc="-365">
                <a:latin typeface="Microsoft JhengHei"/>
                <a:cs typeface="Microsoft JhengHei"/>
              </a:rPr>
              <a:t>33775</a:t>
            </a:r>
            <a:r>
              <a:rPr sz="3600" b="1" spc="-50">
                <a:latin typeface="Microsoft JhengHei"/>
                <a:cs typeface="Microsoft JhengHei"/>
              </a:rPr>
              <a:t>元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442901" y="2319020"/>
            <a:ext cx="20574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>
                <a:latin typeface="Microsoft JhengHei"/>
                <a:cs typeface="Microsoft JhengHei"/>
              </a:rPr>
              <a:t>收入</a:t>
            </a:r>
            <a:r>
              <a:rPr sz="3200" b="1" spc="-325">
                <a:latin typeface="Microsoft JhengHei"/>
                <a:cs typeface="Microsoft JhengHei"/>
              </a:rPr>
              <a:t>8550</a:t>
            </a:r>
            <a:r>
              <a:rPr sz="3200" b="1" spc="-50">
                <a:latin typeface="Microsoft JhengHei"/>
                <a:cs typeface="Microsoft JhengHei"/>
              </a:rPr>
              <a:t>元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074478" y="2183755"/>
            <a:ext cx="804545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b="1" spc="-25">
                <a:latin typeface="Times New Roman"/>
                <a:cs typeface="Times New Roman"/>
              </a:rPr>
              <a:t>VS</a:t>
            </a:r>
            <a:endParaRPr sz="48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339214" y="739457"/>
            <a:ext cx="13970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20">
                <a:latin typeface="Microsoft JhengHei"/>
                <a:cs typeface="Microsoft JhengHei"/>
              </a:rPr>
              <a:t>结论：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129790" y="1458595"/>
            <a:ext cx="2463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小发展大问题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29790" y="2190115"/>
            <a:ext cx="4089400" cy="2600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10">
                <a:latin typeface="Microsoft JhengHei"/>
                <a:cs typeface="Microsoft JhengHei"/>
              </a:rPr>
              <a:t>大发展小问题</a:t>
            </a:r>
            <a:endParaRPr sz="32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650">
              <a:latin typeface="Microsoft JhengHei"/>
              <a:cs typeface="Microsoft JhengHei"/>
            </a:endParaRPr>
          </a:p>
          <a:p>
            <a:pPr marL="12700" marR="5080">
              <a:lnSpc>
                <a:spcPct val="150000"/>
              </a:lnSpc>
              <a:spcBef>
                <a:spcPts val="5"/>
              </a:spcBef>
            </a:pPr>
            <a:r>
              <a:rPr sz="3200" b="1" spc="-5">
                <a:latin typeface="Microsoft JhengHei"/>
                <a:cs typeface="Microsoft JhengHei"/>
              </a:rPr>
              <a:t>抓住好机会建立大团队享受高收入做一代名将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55114" y="950595"/>
            <a:ext cx="5308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观念二：把增员工作坚持到底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78852" y="2105812"/>
            <a:ext cx="7340600" cy="2055495"/>
          </a:xfrm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12700" marR="309880">
              <a:lnSpc>
                <a:spcPts val="3020"/>
              </a:lnSpc>
              <a:spcBef>
                <a:spcPts val="80"/>
              </a:spcBef>
            </a:pPr>
            <a:r>
              <a:rPr sz="2400">
                <a:latin typeface="黑体"/>
                <a:cs typeface="黑体"/>
              </a:rPr>
              <a:t>增员其实很简单</a:t>
            </a:r>
            <a:r>
              <a:rPr sz="2400">
                <a:latin typeface="Arial"/>
                <a:cs typeface="Arial"/>
              </a:rPr>
              <a:t>——</a:t>
            </a:r>
            <a:r>
              <a:rPr sz="2400" spc="-5">
                <a:latin typeface="黑体"/>
                <a:cs typeface="黑体"/>
              </a:rPr>
              <a:t>不过是不停的邀约、不停的面谈谈，能否成功就看你是否坚持</a:t>
            </a:r>
            <a:endParaRPr sz="2400">
              <a:latin typeface="黑体"/>
              <a:cs typeface="黑体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3250">
              <a:latin typeface="黑体"/>
              <a:cs typeface="黑体"/>
            </a:endParaRPr>
          </a:p>
          <a:p>
            <a:pPr marL="12700" marR="5080">
              <a:lnSpc>
                <a:spcPct val="100000"/>
              </a:lnSpc>
            </a:pPr>
            <a:r>
              <a:rPr sz="2400" spc="-5">
                <a:latin typeface="黑体"/>
                <a:cs typeface="黑体"/>
              </a:rPr>
              <a:t>把简单的事情做好就是不简单，把平凡的事情做好就是</a:t>
            </a:r>
            <a:r>
              <a:rPr sz="2400" spc="-10">
                <a:latin typeface="黑体"/>
                <a:cs typeface="黑体"/>
              </a:rPr>
              <a:t>是不平凡。</a:t>
            </a:r>
            <a:endParaRPr sz="24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123315" y="1815782"/>
            <a:ext cx="6963409" cy="2585720"/>
          </a:xfrm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/>
          <a:p>
            <a:pPr marL="245110" indent="-233045">
              <a:lnSpc>
                <a:spcPts val="2910"/>
              </a:lnSpc>
              <a:spcBef>
                <a:spcPts val="50"/>
              </a:spcBef>
              <a:buSzPct val="97916"/>
              <a:buFont typeface="Wingdings"/>
              <a:buChar char=""/>
              <a:tabLst>
                <a:tab pos="245745"/>
              </a:tabLst>
            </a:pPr>
            <a:r>
              <a:rPr sz="2400" spc="-5">
                <a:latin typeface="黑体"/>
                <a:cs typeface="黑体"/>
              </a:rPr>
              <a:t>筹备时孤身一人从上海来到南京，无任何亲朋好友</a:t>
            </a:r>
            <a:endParaRPr sz="2400">
              <a:latin typeface="黑体"/>
              <a:cs typeface="黑体"/>
            </a:endParaRPr>
          </a:p>
          <a:p>
            <a:pPr marL="245110" indent="-233045">
              <a:lnSpc>
                <a:spcPts val="2880"/>
              </a:lnSpc>
              <a:buSzPct val="97916"/>
              <a:buFont typeface="Wingdings"/>
              <a:buChar char=""/>
              <a:tabLst>
                <a:tab pos="245745"/>
              </a:tabLst>
            </a:pPr>
            <a:r>
              <a:rPr sz="2400">
                <a:latin typeface="黑体"/>
                <a:cs typeface="黑体"/>
              </a:rPr>
              <a:t>开业时200人的队伍，40</a:t>
            </a:r>
            <a:r>
              <a:rPr sz="2400" spc="-10">
                <a:latin typeface="黑体"/>
                <a:cs typeface="黑体"/>
              </a:rPr>
              <a:t>多万的保费</a:t>
            </a:r>
            <a:endParaRPr sz="2400">
              <a:latin typeface="黑体"/>
              <a:cs typeface="黑体"/>
            </a:endParaRPr>
          </a:p>
          <a:p>
            <a:pPr marL="245110" indent="-233045">
              <a:lnSpc>
                <a:spcPts val="2905"/>
              </a:lnSpc>
              <a:buSzPct val="97916"/>
              <a:buFont typeface="Wingdings"/>
              <a:buChar char=""/>
              <a:tabLst>
                <a:tab pos="245745"/>
              </a:tabLst>
            </a:pPr>
            <a:r>
              <a:rPr sz="2400" spc="-10">
                <a:latin typeface="黑体"/>
                <a:cs typeface="黑体"/>
              </a:rPr>
              <a:t>他是如何做到的：</a:t>
            </a:r>
            <a:endParaRPr sz="2400">
              <a:latin typeface="黑体"/>
              <a:cs typeface="黑体"/>
            </a:endParaRPr>
          </a:p>
          <a:p>
            <a:pPr marL="12700">
              <a:lnSpc>
                <a:spcPts val="2875"/>
              </a:lnSpc>
            </a:pPr>
            <a:r>
              <a:rPr sz="2400" b="1" spc="-250">
                <a:latin typeface="Microsoft JhengHei"/>
                <a:cs typeface="Microsoft JhengHei"/>
              </a:rPr>
              <a:t>30000</a:t>
            </a:r>
            <a:r>
              <a:rPr sz="2400" b="1">
                <a:latin typeface="Microsoft JhengHei"/>
                <a:cs typeface="Microsoft JhengHei"/>
              </a:rPr>
              <a:t>个</a:t>
            </a:r>
            <a:r>
              <a:rPr sz="2400" spc="-15">
                <a:latin typeface="黑体"/>
                <a:cs typeface="黑体"/>
              </a:rPr>
              <a:t>增员电话</a:t>
            </a:r>
            <a:endParaRPr sz="240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</a:pPr>
            <a:r>
              <a:rPr sz="2400" b="1" spc="-250">
                <a:latin typeface="Microsoft JhengHei"/>
                <a:cs typeface="Microsoft JhengHei"/>
              </a:rPr>
              <a:t>8</a:t>
            </a:r>
            <a:r>
              <a:rPr sz="2400" b="1">
                <a:latin typeface="Microsoft JhengHei"/>
                <a:cs typeface="Microsoft JhengHei"/>
              </a:rPr>
              <a:t>次</a:t>
            </a:r>
            <a:r>
              <a:rPr sz="2400" spc="-10">
                <a:latin typeface="黑体"/>
                <a:cs typeface="黑体"/>
              </a:rPr>
              <a:t>大幅登报招聘</a:t>
            </a:r>
            <a:endParaRPr sz="240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</a:pPr>
            <a:r>
              <a:rPr sz="2400" spc="-5">
                <a:latin typeface="黑体"/>
                <a:cs typeface="黑体"/>
              </a:rPr>
              <a:t>人才市场、中介轮番招聘</a:t>
            </a:r>
            <a:endParaRPr sz="240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</a:pPr>
            <a:r>
              <a:rPr sz="2400">
                <a:latin typeface="黑体"/>
                <a:cs typeface="黑体"/>
              </a:rPr>
              <a:t>7：00—凌晨2：00的</a:t>
            </a:r>
            <a:r>
              <a:rPr sz="2400" b="1" spc="-250">
                <a:latin typeface="Microsoft JhengHei"/>
                <a:cs typeface="Microsoft JhengHei"/>
              </a:rPr>
              <a:t>15</a:t>
            </a:r>
            <a:r>
              <a:rPr sz="2400" b="1">
                <a:latin typeface="Microsoft JhengHei"/>
                <a:cs typeface="Microsoft JhengHei"/>
              </a:rPr>
              <a:t>小时</a:t>
            </a:r>
            <a:r>
              <a:rPr sz="2400" spc="-10">
                <a:latin typeface="黑体"/>
                <a:cs typeface="黑体"/>
              </a:rPr>
              <a:t>的工作时间</a:t>
            </a:r>
            <a:endParaRPr sz="2400">
              <a:latin typeface="黑体"/>
              <a:cs typeface="黑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202814" y="859809"/>
            <a:ext cx="399669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/>
              <a:t>江苏分公司</a:t>
            </a:r>
            <a:r>
              <a:rPr sz="2800" spc="-10">
                <a:latin typeface="Arial"/>
                <a:cs typeface="Arial"/>
              </a:rPr>
              <a:t>***</a:t>
            </a:r>
            <a:r>
              <a:rPr sz="2800" spc="-10"/>
              <a:t>总监的故事</a:t>
            </a:r>
            <a:endParaRPr sz="28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https://d.book118.com/086115220122010033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Microsoft JhengHei</vt:lpstr>
      <vt:lpstr>黑体</vt:lpstr>
      <vt:lpstr>Wingdings</vt:lpstr>
      <vt:lpstr>宋体</vt:lpstr>
      <vt:lpstr>Verdana</vt:lpstr>
      <vt:lpstr>Times New Roman</vt:lpstr>
      <vt:lpstr>Office Theme</vt:lpstr>
      <vt:lpstr>增员与组织发展</vt:lpstr>
      <vt:lpstr>课程目标</vt:lpstr>
      <vt:lpstr>课程大纲</vt:lpstr>
      <vt:lpstr>课程大纲</vt:lpstr>
      <vt:lpstr>观念一：树立建立大团队的坚定目标</vt:lpstr>
      <vt:lpstr>主任本人：3000+3000（13％）+1000＝4390（元） 5名出单：200（10％+13％）*5＝230（元）</vt:lpstr>
      <vt:lpstr>10万年薪业务主任做法</vt:lpstr>
      <vt:lpstr>收入计算：</vt:lpstr>
      <vt:lpstr>大团队的优势</vt:lpstr>
      <vt:lpstr>经理收入： 初佣：1000元</vt:lpstr>
      <vt:lpstr>FYC10万的大营业部</vt:lpstr>
      <vt:lpstr>经理收入： 初佣：3000元</vt:lpstr>
      <vt:lpstr>VS</vt:lpstr>
      <vt:lpstr>小发展大问题</vt:lpstr>
      <vt:lpstr>观念二：把增员工作坚持到底</vt:lpstr>
      <vt:lpstr>江苏分公司***总监的故事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2024-09-02T03:26:12.271</cp:lastPrinted>
  <dcterms:created xsi:type="dcterms:W3CDTF">2024-09-01T19:26:12Z</dcterms:created>
  <dcterms:modified xsi:type="dcterms:W3CDTF">2024-09-01T19:26:13Z</dcterms:modified>
</cp:coreProperties>
</file>