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723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247.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3" name="幻灯片图像占位符 1"/>
          <p:cNvSpPr>
            <a:spLocks noGrp="1" noRot="1" noChangeAspect="1"/>
          </p:cNvSpPr>
          <p:nvPr>
            <p:ph type="sldImg"/>
          </p:nvPr>
        </p:nvSpPr>
        <p:spPr/>
      </p:sp>
      <p:sp>
        <p:nvSpPr>
          <p:cNvPr id="1048635" name="备注占位符 2"/>
          <p:cNvSpPr>
            <a:spLocks noGrp="1"/>
          </p:cNvSpPr>
          <p:nvPr>
            <p:ph type="body" idx="1"/>
          </p:nvPr>
        </p:nvSpPr>
        <p:spPr/>
        <p:txBody>
          <a:bodyPr/>
          <a:lstStyle/>
          <a:p>
            <a:endParaRPr lang="zh-CN" altLang="en-US"/>
          </a:p>
        </p:txBody>
      </p:sp>
      <p:sp>
        <p:nvSpPr>
          <p:cNvPr id="104863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84BDE4-2B06-488A-B0C7-EE9DD5D00B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B3B327-BF9C-4EA7-BABD-E2EEAE4FEE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4F7F3E-1A47-4302-8914-8443DED70C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DB9D29-EE04-4E07-A76A-20335D0745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F2FB4D-C4CD-479D-9F9B-06CBDF8630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DA5B5C-4965-4FA1-B1B7-D0AF752377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23B3B0-1804-471C-9A27-93723393B8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4A531F-A3E1-4AF2-A9C3-0C93F6B1F9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D88CB0-7056-45E5-AC52-35491FAFC1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D8C3E2-0CBF-4842-ACE1-C5EB6922A8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2BA7BA-5AAC-43C0-90AE-ACA3D567A1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507228" r:id="rId2"/>
    <p:sldLayoutId id="2147507229" r:id="rId3"/>
    <p:sldLayoutId id="2147507230" r:id="rId4"/>
    <p:sldLayoutId id="2147507231" r:id="rId5"/>
    <p:sldLayoutId id="2147507232" r:id="rId6"/>
    <p:sldLayoutId id="2147507233" r:id="rId7"/>
    <p:sldLayoutId id="2147507234" r:id="rId8"/>
    <p:sldLayoutId id="2147507235" r:id="rId9"/>
    <p:sldLayoutId id="2147507236" r:id="rId10"/>
    <p:sldLayoutId id="2147507237"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28" Type="http://schemas.openxmlformats.org/officeDocument/2006/relationships/tags" Target="../tags/tag121.xml" /><Relationship Id="rId29" Type="http://schemas.openxmlformats.org/officeDocument/2006/relationships/tags" Target="../tags/tag122.xml" /><Relationship Id="rId3" Type="http://schemas.openxmlformats.org/officeDocument/2006/relationships/tags" Target="../tags/tag96.xml" /><Relationship Id="rId30" Type="http://schemas.openxmlformats.org/officeDocument/2006/relationships/tags" Target="../tags/tag123.xml" /><Relationship Id="rId31" Type="http://schemas.openxmlformats.org/officeDocument/2006/relationships/tags" Target="../tags/tag124.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3.xml" /><Relationship Id="rId11" Type="http://schemas.openxmlformats.org/officeDocument/2006/relationships/tags" Target="../tags/tag144.xml" /><Relationship Id="rId12" Type="http://schemas.openxmlformats.org/officeDocument/2006/relationships/tags" Target="../tags/tag145.xml" /><Relationship Id="rId13" Type="http://schemas.openxmlformats.org/officeDocument/2006/relationships/tags" Target="../tags/tag146.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5.xml" /><Relationship Id="rId11" Type="http://schemas.openxmlformats.org/officeDocument/2006/relationships/tags" Target="../tags/tag156.xml" /><Relationship Id="rId12" Type="http://schemas.openxmlformats.org/officeDocument/2006/relationships/tags" Target="../tags/tag157.xml" /><Relationship Id="rId13" Type="http://schemas.openxmlformats.org/officeDocument/2006/relationships/tags" Target="../tags/tag158.xml" /><Relationship Id="rId14" Type="http://schemas.openxmlformats.org/officeDocument/2006/relationships/tags" Target="../tags/tag159.xml" /><Relationship Id="rId15" Type="http://schemas.openxmlformats.org/officeDocument/2006/relationships/tags" Target="../tags/tag160.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9.xml" /><Relationship Id="rId11" Type="http://schemas.openxmlformats.org/officeDocument/2006/relationships/tags" Target="../tags/tag170.xml" /><Relationship Id="rId12" Type="http://schemas.openxmlformats.org/officeDocument/2006/relationships/tags" Target="../tags/tag171.xml" /><Relationship Id="rId13" Type="http://schemas.openxmlformats.org/officeDocument/2006/relationships/tags" Target="../tags/tag172.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4.xml" /><Relationship Id="rId11" Type="http://schemas.openxmlformats.org/officeDocument/2006/relationships/tags" Target="../tags/tag185.xml" /><Relationship Id="rId12" Type="http://schemas.openxmlformats.org/officeDocument/2006/relationships/tags" Target="../tags/tag186.xml" /><Relationship Id="rId13" Type="http://schemas.openxmlformats.org/officeDocument/2006/relationships/tags" Target="../tags/tag187.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8.xml"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tags" Target="../tags/tag19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tags" Target="../tags/tag212.xml" /><Relationship Id="rId15" Type="http://schemas.openxmlformats.org/officeDocument/2006/relationships/tags" Target="../tags/tag213.xml" /><Relationship Id="rId16" Type="http://schemas.openxmlformats.org/officeDocument/2006/relationships/tags" Target="../tags/tag214.xml" /><Relationship Id="rId17" Type="http://schemas.openxmlformats.org/officeDocument/2006/relationships/tags" Target="../tags/tag215.xml" /><Relationship Id="rId18" Type="http://schemas.openxmlformats.org/officeDocument/2006/relationships/tags" Target="../tags/tag216.xml" /><Relationship Id="rId19" Type="http://schemas.openxmlformats.org/officeDocument/2006/relationships/tags" Target="../tags/tag217.xml" /><Relationship Id="rId2" Type="http://schemas.openxmlformats.org/officeDocument/2006/relationships/tags" Target="../tags/tag200.xml" /><Relationship Id="rId20" Type="http://schemas.openxmlformats.org/officeDocument/2006/relationships/tags" Target="../tags/tag218.xml" /><Relationship Id="rId21" Type="http://schemas.openxmlformats.org/officeDocument/2006/relationships/tags" Target="../tags/tag219.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tags" Target="../tags/tag20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1.xml" /><Relationship Id="rId11" Type="http://schemas.openxmlformats.org/officeDocument/2006/relationships/tags" Target="../tags/tag232.xml" /><Relationship Id="rId12" Type="http://schemas.openxmlformats.org/officeDocument/2006/relationships/tags" Target="../tags/tag233.xml" /><Relationship Id="rId13" Type="http://schemas.openxmlformats.org/officeDocument/2006/relationships/tags" Target="../tags/tag234.xml" /><Relationship Id="rId2" Type="http://schemas.openxmlformats.org/officeDocument/2006/relationships/tags" Target="../tags/tag223.xml" /><Relationship Id="rId3" Type="http://schemas.openxmlformats.org/officeDocument/2006/relationships/tags" Target="../tags/tag224.xml" /><Relationship Id="rId4" Type="http://schemas.openxmlformats.org/officeDocument/2006/relationships/tags" Target="../tags/tag225.xml" /><Relationship Id="rId5" Type="http://schemas.openxmlformats.org/officeDocument/2006/relationships/tags" Target="../tags/tag226.xml" /><Relationship Id="rId6" Type="http://schemas.openxmlformats.org/officeDocument/2006/relationships/tags" Target="../tags/tag227.xml" /><Relationship Id="rId7" Type="http://schemas.openxmlformats.org/officeDocument/2006/relationships/tags" Target="../tags/tag228.xml" /><Relationship Id="rId8" Type="http://schemas.openxmlformats.org/officeDocument/2006/relationships/tags" Target="../tags/tag229.xml" /><Relationship Id="rId9" Type="http://schemas.openxmlformats.org/officeDocument/2006/relationships/tags" Target="../tags/tag23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3.xml" /><Relationship Id="rId11" Type="http://schemas.openxmlformats.org/officeDocument/2006/relationships/tags" Target="../tags/tag244.xml" /><Relationship Id="rId12" Type="http://schemas.openxmlformats.org/officeDocument/2006/relationships/tags" Target="../tags/tag245.xml" /><Relationship Id="rId13" Type="http://schemas.openxmlformats.org/officeDocument/2006/relationships/tags" Target="../tags/tag246.xml" /><Relationship Id="rId2" Type="http://schemas.openxmlformats.org/officeDocument/2006/relationships/tags" Target="../tags/tag235.xml" /><Relationship Id="rId3" Type="http://schemas.openxmlformats.org/officeDocument/2006/relationships/tags" Target="../tags/tag236.xml" /><Relationship Id="rId4" Type="http://schemas.openxmlformats.org/officeDocument/2006/relationships/tags" Target="../tags/tag237.xml" /><Relationship Id="rId5" Type="http://schemas.openxmlformats.org/officeDocument/2006/relationships/tags" Target="../tags/tag238.xml" /><Relationship Id="rId6" Type="http://schemas.openxmlformats.org/officeDocument/2006/relationships/tags" Target="../tags/tag239.xml" /><Relationship Id="rId7" Type="http://schemas.openxmlformats.org/officeDocument/2006/relationships/tags" Target="../tags/tag240.xml" /><Relationship Id="rId8" Type="http://schemas.openxmlformats.org/officeDocument/2006/relationships/tags" Target="../tags/tag241.xml" /><Relationship Id="rId9" Type="http://schemas.openxmlformats.org/officeDocument/2006/relationships/tags" Target="../tags/tag24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122024243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 </a:t>
            </a:r>
            <a:endParaRPr lang="zh-CN" altLang="en-US"/>
          </a:p>
        </p:txBody>
      </p:sp>
      <p:sp>
        <p:nvSpPr>
          <p:cNvPr id="1048650" name="标题 6"/>
          <p:cNvSpPr>
            <a:spLocks noGrp="1"/>
          </p:cNvSpPr>
          <p:nvPr>
            <p:ph type="title" idx="2"/>
            <p:custDataLst>
              <p:tags r:id="rId4"/>
            </p:custDataLst>
          </p:nvPr>
        </p:nvSpPr>
        <p:spPr/>
        <p:txBody>
          <a:bodyPr/>
          <a:lstStyle/>
          <a:p>
            <a:r>
              <a:rPr lang="zh-CN" altLang="en-US"/>
              <a:t>小学数学方向和位置的认识课件</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r>
              <a:rPr lang="en-US" altLang="zh-CN"/>
              <a:t>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029075" y="55435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036695" y="56134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105275" y="63817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187950" y="55435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添加目录标题</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394835" y="156464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02455" y="157162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471035" y="164846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553710" y="156464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课件简介</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394835" y="459549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402455" y="460248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471035" y="467931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553710" y="459549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教学过程</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029075" y="560578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0"/>
          <p:cNvSpPr/>
          <p:nvPr>
            <p:custDataLst>
              <p:tags r:id="rId20"/>
            </p:custDataLst>
          </p:nvPr>
        </p:nvSpPr>
        <p:spPr>
          <a:xfrm>
            <a:off x="4036695" y="561276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105275" y="568960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6</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187950" y="560578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教学资源</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612005" y="257492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66"/>
          <p:cNvSpPr/>
          <p:nvPr>
            <p:custDataLst>
              <p:tags r:id="rId24"/>
            </p:custDataLst>
          </p:nvPr>
        </p:nvSpPr>
        <p:spPr>
          <a:xfrm>
            <a:off x="4619625" y="258191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688205" y="265874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770880" y="257492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教学内容</a:t>
            </a:r>
            <a:endParaRPr lang="zh-CN" altLang="en-US" sz="2000" b="1">
              <a:solidFill>
                <a:schemeClr val="tx1">
                  <a:lumMod val="75000"/>
                  <a:lumOff val="25000"/>
                </a:schemeClr>
              </a:solidFill>
              <a:cs typeface="微软雅黑" panose="020b0503020204020204" charset="-122"/>
              <a:sym typeface="+mn-ea"/>
            </a:endParaRPr>
          </a:p>
        </p:txBody>
      </p:sp>
      <p:sp>
        <p:nvSpPr>
          <p:cNvPr id="1048900" name="矩形: 圆角 2"/>
          <p:cNvSpPr/>
          <p:nvPr>
            <p:custDataLst>
              <p:tags r:id="rId27"/>
            </p:custDataLst>
          </p:nvPr>
        </p:nvSpPr>
        <p:spPr>
          <a:xfrm>
            <a:off x="4612005" y="358521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902" name="椭圆 87"/>
          <p:cNvSpPr/>
          <p:nvPr>
            <p:custDataLst>
              <p:tags r:id="rId28"/>
            </p:custDataLst>
          </p:nvPr>
        </p:nvSpPr>
        <p:spPr>
          <a:xfrm>
            <a:off x="4619625" y="359219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904" name="序号"/>
          <p:cNvSpPr/>
          <p:nvPr>
            <p:custDataLst>
              <p:tags r:id="rId29"/>
            </p:custDataLst>
          </p:nvPr>
        </p:nvSpPr>
        <p:spPr>
          <a:xfrm>
            <a:off x="4688205" y="366903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906" name="标题"/>
          <p:cNvSpPr txBox="1"/>
          <p:nvPr>
            <p:custDataLst>
              <p:tags r:id="rId30"/>
            </p:custDataLst>
          </p:nvPr>
        </p:nvSpPr>
        <p:spPr>
          <a:xfrm>
            <a:off x="5770880" y="358521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教学方法</a:t>
            </a:r>
            <a:endParaRPr lang="zh-CN" altLang="en-US" sz="2000" b="1">
              <a:solidFill>
                <a:schemeClr val="tx1">
                  <a:lumMod val="75000"/>
                  <a:lumOff val="25000"/>
                </a:schemeClr>
              </a:solidFill>
              <a:cs typeface="微软雅黑" panose="020b0503020204020204" charset="-122"/>
              <a:sym typeface="+mn-ea"/>
            </a:endParaRPr>
          </a:p>
        </p:txBody>
      </p:sp>
    </p:spTree>
    <p:custDataLst>
      <p:tags r:id="rId3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2"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54"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010" name="标题 4"/>
          <p:cNvSpPr>
            <a:spLocks noGrp="1"/>
          </p:cNvSpPr>
          <p:nvPr>
            <p:ph type="title" idx="1"/>
            <p:custDataLst>
              <p:tags r:id="rId3"/>
            </p:custDataLst>
          </p:nvPr>
        </p:nvSpPr>
        <p:spPr/>
        <p:txBody>
          <a:bodyPr/>
          <a:lstStyle/>
          <a:p>
            <a:r>
              <a:rPr lang="zh-CN" altLang="en-US"/>
              <a:t>课件简介</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64" name="标题 2"/>
          <p:cNvSpPr>
            <a:spLocks noGrp="1"/>
          </p:cNvSpPr>
          <p:nvPr>
            <p:ph type="title" idx="1"/>
          </p:nvPr>
        </p:nvSpPr>
        <p:spPr/>
        <p:txBody>
          <a:bodyPr/>
          <a:lstStyle/>
          <a:p>
            <a:r>
              <a:rPr lang="zh-CN" altLang="en-US"/>
              <a:t>课件背景</a:t>
            </a:r>
            <a:endParaRPr lang="zh-CN" altLang="en-US"/>
          </a:p>
        </p:txBody>
      </p:sp>
      <p:sp>
        <p:nvSpPr>
          <p:cNvPr id="1049066"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课件的目的是为了帮助学生更好地理解小学数学中的方向和位置的概念。</a:t>
            </a:r>
            <a:endParaRPr lang="zh-CN" altLang="en-US" sz="1200" spc="150">
              <a:solidFill>
                <a:schemeClr val="tx1">
                  <a:lumMod val="65000"/>
                  <a:lumOff val="35000"/>
                </a:schemeClr>
              </a:solidFill>
              <a:latin typeface="+mn-ea"/>
              <a:sym typeface="+mn-ea"/>
            </a:endParaRPr>
          </a:p>
        </p:txBody>
      </p:sp>
      <p:sp>
        <p:nvSpPr>
          <p:cNvPr id="1049068"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课件采用了生动有趣的方式，通过多种互动练习和游戏，激发学生的学习兴趣和积极性。</a:t>
            </a:r>
            <a:endParaRPr lang="zh-CN" altLang="en-US" sz="1200" spc="150">
              <a:solidFill>
                <a:schemeClr val="tx1">
                  <a:lumMod val="65000"/>
                  <a:lumOff val="35000"/>
                </a:schemeClr>
              </a:solidFill>
              <a:latin typeface="+mn-ea"/>
              <a:sym typeface="+mn-ea"/>
            </a:endParaRPr>
          </a:p>
        </p:txBody>
      </p:sp>
      <p:sp>
        <p:nvSpPr>
          <p:cNvPr id="1049070"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课件中包含了大量的实例和图片，帮助学生更好地理解方向和位置的概念，并能够在实际生活中运用。</a:t>
            </a:r>
            <a:endParaRPr lang="zh-CN" altLang="en-US" sz="1200" spc="150">
              <a:solidFill>
                <a:schemeClr val="tx1">
                  <a:lumMod val="65000"/>
                  <a:lumOff val="35000"/>
                </a:schemeClr>
              </a:solidFill>
              <a:latin typeface="+mn-ea"/>
              <a:sym typeface="+mn-ea"/>
            </a:endParaRPr>
          </a:p>
        </p:txBody>
      </p:sp>
      <p:sp>
        <p:nvSpPr>
          <p:cNvPr id="1049072"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课件还提供了丰富的练习题和测试题，方便学生进行自我检测和学习巩固。</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18" name="标题 2"/>
          <p:cNvSpPr>
            <a:spLocks noGrp="1"/>
          </p:cNvSpPr>
          <p:nvPr>
            <p:ph type="title" idx="1"/>
          </p:nvPr>
        </p:nvSpPr>
        <p:spPr/>
        <p:txBody>
          <a:bodyPr/>
          <a:lstStyle/>
          <a:p>
            <a:r>
              <a:rPr lang="zh-CN" altLang="en-US"/>
              <a:t>课件目的</a:t>
            </a:r>
            <a:endParaRPr lang="zh-CN" altLang="en-US"/>
          </a:p>
        </p:txBody>
      </p:sp>
      <p:sp>
        <p:nvSpPr>
          <p:cNvPr id="1049120"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22"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24"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26"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28"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30"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3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34"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36"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培养学生的空间思维和方向感</a:t>
            </a:r>
            <a:endParaRPr lang="zh-CN" altLang="en-US" sz="2400">
              <a:latin typeface="+mn-ea"/>
              <a:ea typeface="+mn-ea"/>
            </a:endParaRPr>
          </a:p>
        </p:txBody>
      </p:sp>
      <p:sp>
        <p:nvSpPr>
          <p:cNvPr id="1049138"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激发学生对数学的兴趣和好奇心</a:t>
            </a:r>
            <a:endParaRPr lang="zh-CN" altLang="en-US" sz="2400">
              <a:latin typeface="+mn-ea"/>
              <a:ea typeface="+mn-ea"/>
            </a:endParaRPr>
          </a:p>
        </p:txBody>
      </p:sp>
      <p:sp>
        <p:nvSpPr>
          <p:cNvPr id="1049140"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帮助学生理解方向和位置的概念</a:t>
            </a:r>
            <a:endParaRPr lang="zh-CN" altLang="en-US" sz="2400">
              <a:latin typeface="+mn-ea"/>
              <a:ea typeface="+mn-ea"/>
            </a:endParaRPr>
          </a:p>
        </p:txBody>
      </p:sp>
      <p:sp>
        <p:nvSpPr>
          <p:cNvPr id="1049142"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提高学生解决方向和位置问题的能力</a:t>
            </a:r>
            <a:endParaRPr lang="zh-CN" altLang="en-US" sz="2400">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88" name="标题 2"/>
          <p:cNvSpPr>
            <a:spLocks noGrp="1"/>
          </p:cNvSpPr>
          <p:nvPr>
            <p:ph type="title" idx="1"/>
          </p:nvPr>
        </p:nvSpPr>
        <p:spPr/>
        <p:txBody>
          <a:bodyPr/>
          <a:lstStyle/>
          <a:p>
            <a:r>
              <a:rPr lang="zh-CN" altLang="en-US"/>
              <a:t>适用人群</a:t>
            </a:r>
            <a:endParaRPr lang="zh-CN" altLang="en-US"/>
          </a:p>
        </p:txBody>
      </p:sp>
      <p:sp>
        <p:nvSpPr>
          <p:cNvPr id="1049190"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49192"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49194"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96"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98"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教育工作者和研究人员</a:t>
            </a:r>
            <a:endParaRPr lang="zh-CN" altLang="en-US" sz="1200" spc="150">
              <a:solidFill>
                <a:srgbClr val="FFFFFF"/>
              </a:solidFill>
              <a:latin typeface="+mn-ea"/>
              <a:sym typeface="+mn-ea"/>
            </a:endParaRPr>
          </a:p>
        </p:txBody>
      </p:sp>
      <p:sp>
        <p:nvSpPr>
          <p:cNvPr id="1049200"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02"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04"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家长和监护人</a:t>
            </a:r>
            <a:endParaRPr lang="zh-CN" altLang="en-US" sz="1200" spc="150">
              <a:solidFill>
                <a:schemeClr val="tx1">
                  <a:lumMod val="65000"/>
                  <a:lumOff val="35000"/>
                </a:schemeClr>
              </a:solidFill>
              <a:latin typeface="+mn-ea"/>
              <a:sym typeface="+mn-ea"/>
            </a:endParaRPr>
          </a:p>
        </p:txBody>
      </p:sp>
      <p:sp>
        <p:nvSpPr>
          <p:cNvPr id="1049206"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08"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10"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小学数学学习者</a:t>
            </a:r>
            <a:endParaRPr lang="zh-CN" altLang="en-US" sz="1200" spc="150">
              <a:solidFill>
                <a:srgbClr val="FFFFFF"/>
              </a:solidFill>
              <a:latin typeface="+mn-ea"/>
              <a:sym typeface="+mn-ea"/>
            </a:endParaRPr>
          </a:p>
        </p:txBody>
      </p:sp>
      <p:sp>
        <p:nvSpPr>
          <p:cNvPr id="1049212"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14"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16"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小学数学教师</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62" name="标题 2"/>
          <p:cNvSpPr>
            <a:spLocks noGrp="1"/>
          </p:cNvSpPr>
          <p:nvPr>
            <p:ph type="title" idx="1"/>
          </p:nvPr>
        </p:nvSpPr>
        <p:spPr/>
        <p:txBody>
          <a:bodyPr/>
          <a:lstStyle/>
          <a:p>
            <a:r>
              <a:rPr lang="zh-CN" altLang="en-US"/>
              <a:t>课件特点</a:t>
            </a:r>
            <a:endParaRPr lang="zh-CN" altLang="en-US"/>
          </a:p>
        </p:txBody>
      </p:sp>
      <p:sp>
        <p:nvSpPr>
          <p:cNvPr id="104926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66"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68"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内容丰富：涵盖了小学数学方向和位置的认识的各个方面，包括基本概念、判断方向、距离计算等。</a:t>
            </a:r>
            <a:endParaRPr lang="zh-CN" altLang="en-US" sz="2000" spc="150">
              <a:solidFill>
                <a:schemeClr val="tx1">
                  <a:lumMod val="85000"/>
                  <a:lumOff val="15000"/>
                </a:schemeClr>
              </a:solidFill>
              <a:latin typeface="+mn-ea"/>
              <a:sym typeface="+mn-ea"/>
            </a:endParaRPr>
          </a:p>
        </p:txBody>
      </p:sp>
      <p:sp>
        <p:nvSpPr>
          <p:cNvPr id="104927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72"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74"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图文并茂：通过生动的图片和图表，帮助学生更好地理解抽象的概念和问题。</a:t>
            </a:r>
            <a:endParaRPr lang="zh-CN" altLang="en-US" sz="2000" spc="150">
              <a:solidFill>
                <a:schemeClr val="tx1">
                  <a:lumMod val="85000"/>
                  <a:lumOff val="15000"/>
                </a:schemeClr>
              </a:solidFill>
              <a:latin typeface="+mn-ea"/>
              <a:sym typeface="+mn-ea"/>
            </a:endParaRPr>
          </a:p>
        </p:txBody>
      </p:sp>
      <p:sp>
        <p:nvSpPr>
          <p:cNvPr id="1049276"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7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8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互动性强：设计了多种互动环节，如小游戏、问答等，激发学生的学习兴趣和参与度。</a:t>
            </a:r>
            <a:endParaRPr lang="zh-CN" altLang="en-US" sz="2000" spc="150">
              <a:solidFill>
                <a:schemeClr val="tx1">
                  <a:lumMod val="85000"/>
                  <a:lumOff val="15000"/>
                </a:schemeClr>
              </a:solidFill>
              <a:latin typeface="+mn-ea"/>
              <a:sym typeface="+mn-ea"/>
            </a:endParaRPr>
          </a:p>
        </p:txBody>
      </p:sp>
      <p:sp>
        <p:nvSpPr>
          <p:cNvPr id="1049282"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84"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86"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易于使用：界面简洁明了，操作方便，适合教师和学生使用。</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32"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334" name="标题 4"/>
          <p:cNvSpPr>
            <a:spLocks noGrp="1"/>
          </p:cNvSpPr>
          <p:nvPr>
            <p:ph type="title" idx="1"/>
            <p:custDataLst>
              <p:tags r:id="rId3"/>
            </p:custDataLst>
          </p:nvPr>
        </p:nvSpPr>
        <p:spPr/>
        <p:txBody>
          <a:bodyPr/>
          <a:lstStyle/>
          <a:p>
            <a:r>
              <a:rPr lang="zh-CN" altLang="en-US"/>
              <a:t>教学内容</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88" name="标题 2"/>
          <p:cNvSpPr>
            <a:spLocks noGrp="1"/>
          </p:cNvSpPr>
          <p:nvPr>
            <p:ph type="title" idx="1"/>
          </p:nvPr>
        </p:nvSpPr>
        <p:spPr/>
        <p:txBody>
          <a:bodyPr/>
          <a:lstStyle/>
          <a:p>
            <a:r>
              <a:rPr lang="zh-CN" altLang="en-US"/>
              <a:t>方向的认识</a:t>
            </a:r>
            <a:endParaRPr lang="zh-CN" altLang="en-US"/>
          </a:p>
        </p:txBody>
      </p:sp>
      <p:sp>
        <p:nvSpPr>
          <p:cNvPr id="1049390"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392"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介绍方向的基本概念，如东、南、西、北四个基本方向。</a:t>
            </a:r>
            <a:endParaRPr lang="zh-CN" altLang="en-US" sz="2000" spc="150">
              <a:solidFill>
                <a:schemeClr val="tx1">
                  <a:lumMod val="75000"/>
                  <a:lumOff val="25000"/>
                </a:schemeClr>
              </a:solidFill>
              <a:latin typeface="+mn-ea"/>
              <a:sym typeface="+mn-ea"/>
            </a:endParaRPr>
          </a:p>
        </p:txBody>
      </p:sp>
      <p:sp>
        <p:nvSpPr>
          <p:cNvPr id="1049394"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396"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398"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讲解方向的相对性，即方向的相对位置关系。</a:t>
            </a:r>
            <a:endParaRPr lang="zh-CN" altLang="en-US" sz="2000" spc="150">
              <a:solidFill>
                <a:schemeClr val="tx1">
                  <a:lumMod val="75000"/>
                  <a:lumOff val="25000"/>
                </a:schemeClr>
              </a:solidFill>
              <a:latin typeface="+mn-ea"/>
              <a:sym typeface="+mn-ea"/>
            </a:endParaRPr>
          </a:p>
        </p:txBody>
      </p:sp>
      <p:sp>
        <p:nvSpPr>
          <p:cNvPr id="1049400"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02"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04"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介绍方向的判断方法，如通过太阳的位置判断方向。</a:t>
            </a:r>
            <a:endParaRPr lang="zh-CN" altLang="en-US" sz="2000" spc="150">
              <a:solidFill>
                <a:schemeClr val="tx1">
                  <a:lumMod val="75000"/>
                  <a:lumOff val="25000"/>
                </a:schemeClr>
              </a:solidFill>
              <a:latin typeface="+mn-ea"/>
              <a:sym typeface="+mn-ea"/>
            </a:endParaRPr>
          </a:p>
        </p:txBody>
      </p:sp>
      <p:sp>
        <p:nvSpPr>
          <p:cNvPr id="1049406"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08"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10"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演示方向的运用，如地图上的方向标注和实际生活中的方向感知。</a:t>
            </a:r>
            <a:endParaRPr lang="zh-CN" altLang="en-US" sz="2000" spc="150">
              <a:solidFill>
                <a:schemeClr val="tx1">
                  <a:lumMod val="75000"/>
                  <a:lumOff val="25000"/>
                </a:schemeClr>
              </a:solidFill>
              <a:latin typeface="+mn-ea"/>
              <a:sym typeface="+mn-ea"/>
            </a:endParaRPr>
          </a:p>
        </p:txBody>
      </p:sp>
      <p:sp>
        <p:nvSpPr>
          <p:cNvPr id="1049412"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58" name="标题 2"/>
          <p:cNvSpPr>
            <a:spLocks noGrp="1"/>
          </p:cNvSpPr>
          <p:nvPr>
            <p:ph type="title" idx="1"/>
          </p:nvPr>
        </p:nvSpPr>
        <p:spPr/>
        <p:txBody>
          <a:bodyPr/>
          <a:lstStyle/>
          <a:p>
            <a:r>
              <a:rPr lang="zh-CN" altLang="en-US"/>
              <a:t>位置的认识</a:t>
            </a:r>
            <a:endParaRPr lang="zh-CN" altLang="en-US"/>
          </a:p>
        </p:txBody>
      </p:sp>
      <p:sp>
        <p:nvSpPr>
          <p:cNvPr id="1049460"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介绍位置的概念和意义</a:t>
            </a:r>
            <a:endParaRPr lang="zh-CN" altLang="en-US" sz="1200" spc="150">
              <a:solidFill>
                <a:schemeClr val="tx1">
                  <a:lumMod val="65000"/>
                  <a:lumOff val="35000"/>
                </a:schemeClr>
              </a:solidFill>
              <a:latin typeface="+mn-ea"/>
              <a:sym typeface="+mn-ea"/>
            </a:endParaRPr>
          </a:p>
        </p:txBody>
      </p:sp>
      <p:sp>
        <p:nvSpPr>
          <p:cNvPr id="1049462"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讲解位置的表示方法和分类</a:t>
            </a:r>
            <a:endParaRPr lang="zh-CN" altLang="en-US" sz="1200" spc="150">
              <a:solidFill>
                <a:schemeClr val="tx1">
                  <a:lumMod val="65000"/>
                  <a:lumOff val="35000"/>
                </a:schemeClr>
              </a:solidFill>
              <a:latin typeface="+mn-ea"/>
              <a:sym typeface="+mn-ea"/>
            </a:endParaRPr>
          </a:p>
        </p:txBody>
      </p:sp>
      <p:sp>
        <p:nvSpPr>
          <p:cNvPr id="1049464"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通过实例演示位置的应用</a:t>
            </a:r>
            <a:endParaRPr lang="zh-CN" altLang="en-US" sz="1200" spc="150">
              <a:solidFill>
                <a:schemeClr val="tx1">
                  <a:lumMod val="65000"/>
                  <a:lumOff val="35000"/>
                </a:schemeClr>
              </a:solidFill>
              <a:latin typeface="+mn-ea"/>
              <a:sym typeface="+mn-ea"/>
            </a:endParaRPr>
          </a:p>
        </p:txBody>
      </p:sp>
      <p:sp>
        <p:nvSpPr>
          <p:cNvPr id="1049466"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总结位置在生活和工作中的重要性</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12" name="标题 2"/>
          <p:cNvSpPr>
            <a:spLocks noGrp="1"/>
          </p:cNvSpPr>
          <p:nvPr>
            <p:ph type="title" idx="1"/>
          </p:nvPr>
        </p:nvSpPr>
        <p:spPr/>
        <p:txBody>
          <a:bodyPr/>
          <a:lstStyle/>
          <a:p>
            <a:r>
              <a:rPr lang="zh-CN" altLang="en-US"/>
              <a:t>方向的判断与描述</a:t>
            </a:r>
            <a:endParaRPr lang="zh-CN" altLang="en-US"/>
          </a:p>
        </p:txBody>
      </p:sp>
      <p:sp>
        <p:nvSpPr>
          <p:cNvPr id="104951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1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1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2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2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描述方向的方式：使用东、南、西、北等基本方位词，以及东南、西南、东北、西北等相对方位词进行描述。</a:t>
            </a:r>
            <a:endParaRPr lang="zh-CN" altLang="en-US" sz="1400" spc="150">
              <a:solidFill>
                <a:schemeClr val="tx1"/>
              </a:solidFill>
              <a:effectLst/>
              <a:latin typeface="+mn-ea"/>
              <a:sym typeface="+mn-ea"/>
            </a:endParaRPr>
          </a:p>
        </p:txBody>
      </p:sp>
      <p:sp>
        <p:nvSpPr>
          <p:cNvPr id="104952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判断方向的方法：根据太阳、指南针等自然现象或使用地图、GPS等工具进行判断。</a:t>
            </a:r>
            <a:endParaRPr lang="zh-CN" altLang="en-US" sz="1400" spc="150">
              <a:solidFill>
                <a:schemeClr val="tx1"/>
              </a:solidFill>
              <a:effectLst/>
              <a:latin typeface="+mn-ea"/>
              <a:sym typeface="+mn-ea"/>
            </a:endParaRPr>
          </a:p>
        </p:txBody>
      </p:sp>
      <p:sp>
        <p:nvSpPr>
          <p:cNvPr id="104952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方向的相对性：描述方向时需明确参照物，参照物不同，方向也会不同。</a:t>
            </a:r>
            <a:endParaRPr lang="zh-CN" altLang="en-US" sz="1400" spc="150">
              <a:solidFill>
                <a:schemeClr val="tx1"/>
              </a:solidFill>
              <a:effectLst/>
              <a:latin typeface="+mn-ea"/>
              <a:sym typeface="+mn-ea"/>
            </a:endParaRPr>
          </a:p>
        </p:txBody>
      </p:sp>
      <p:sp>
        <p:nvSpPr>
          <p:cNvPr id="104952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方向的运用：在日常生活中，如导航、户外探险等场合都需要判断和描述方向。</a:t>
            </a:r>
            <a:endParaRPr lang="zh-CN" altLang="en-US" sz="1400" spc="150">
              <a:solidFill>
                <a:schemeClr val="tx1"/>
              </a:solidFill>
              <a:effectLst/>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74" name="标题 2"/>
          <p:cNvSpPr>
            <a:spLocks noGrp="1"/>
          </p:cNvSpPr>
          <p:nvPr>
            <p:ph type="title" idx="1"/>
          </p:nvPr>
        </p:nvSpPr>
        <p:spPr/>
        <p:txBody>
          <a:bodyPr/>
          <a:lstStyle/>
          <a:p>
            <a:r>
              <a:rPr lang="zh-CN" altLang="en-US"/>
              <a:t>位置的判断与描述</a:t>
            </a:r>
            <a:endParaRPr lang="zh-CN" altLang="en-US"/>
          </a:p>
        </p:txBody>
      </p:sp>
      <p:sp>
        <p:nvSpPr>
          <p:cNvPr id="1049576"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78"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0"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2"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4"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6"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8"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0"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判断位置：根据参照物和方向判断物体的位置</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59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实际应用：在地图、导航等场景中应用位置判断和描述</a:t>
            </a:r>
            <a:endParaRPr sz="2000" err="1">
              <a:solidFill>
                <a:schemeClr val="tx1">
                  <a:lumMod val="75000"/>
                  <a:lumOff val="25000"/>
                </a:schemeClr>
              </a:solidFill>
              <a:latin typeface="+mn-ea"/>
              <a:ea typeface="+mn-ea"/>
              <a:cs typeface="+mn-ea"/>
              <a:sym typeface="+mn-lt"/>
            </a:endParaRPr>
          </a:p>
        </p:txBody>
      </p:sp>
      <p:sp>
        <p:nvSpPr>
          <p:cNvPr id="1049596"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8"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0"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602"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4"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6"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8"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0"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注意事项：注意参照物、方向和距离的准确性</a:t>
            </a:r>
            <a:endParaRPr sz="2000" err="1">
              <a:solidFill>
                <a:schemeClr val="tx1">
                  <a:lumMod val="75000"/>
                  <a:lumOff val="25000"/>
                </a:schemeClr>
              </a:solidFill>
              <a:latin typeface="+mn-ea"/>
              <a:ea typeface="+mn-ea"/>
              <a:cs typeface="+mn-ea"/>
              <a:sym typeface="+mn-lt"/>
            </a:endParaRPr>
          </a:p>
        </p:txBody>
      </p:sp>
      <p:sp>
        <p:nvSpPr>
          <p:cNvPr id="10496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描述位置：使用方位词和距离描述物体的位置</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60" name="文本占位符 3"/>
          <p:cNvSpPr>
            <a:spLocks noGrp="1"/>
          </p:cNvSpPr>
          <p:nvPr>
            <p:ph type="body" idx="2"/>
            <p:custDataLst>
              <p:tags r:id="rId2"/>
            </p:custDataLst>
          </p:nvPr>
        </p:nvSpPr>
        <p:spPr/>
        <p:txBody>
          <a:bodyPr/>
          <a:lstStyle/>
          <a:p>
            <a:r>
              <a:rPr lang="zh-CN" altLang="en-US"/>
              <a:t>第 四 章</a:t>
            </a:r>
            <a:endParaRPr lang="zh-CN" altLang="en-US"/>
          </a:p>
        </p:txBody>
      </p:sp>
      <p:sp>
        <p:nvSpPr>
          <p:cNvPr id="1049662" name="标题 4"/>
          <p:cNvSpPr>
            <a:spLocks noGrp="1"/>
          </p:cNvSpPr>
          <p:nvPr>
            <p:ph type="title" idx="1"/>
            <p:custDataLst>
              <p:tags r:id="rId3"/>
            </p:custDataLst>
          </p:nvPr>
        </p:nvSpPr>
        <p:spPr/>
        <p:txBody>
          <a:bodyPr/>
          <a:lstStyle/>
          <a:p>
            <a:r>
              <a:rPr lang="zh-CN" altLang="en-US"/>
              <a:t>教学方法</a:t>
            </a:r>
            <a:endParaRPr lang="zh-CN" altLang="en-US"/>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716" name="标题 2"/>
          <p:cNvSpPr>
            <a:spLocks noGrp="1"/>
          </p:cNvSpPr>
          <p:nvPr>
            <p:ph type="title" idx="1"/>
          </p:nvPr>
        </p:nvSpPr>
        <p:spPr/>
        <p:txBody>
          <a:bodyPr/>
          <a:lstStyle/>
          <a:p>
            <a:r>
              <a:rPr lang="zh-CN" altLang="en-US"/>
              <a:t>互动游戏教学</a:t>
            </a:r>
            <a:endParaRPr lang="zh-CN" altLang="en-US"/>
          </a:p>
        </p:txBody>
      </p:sp>
      <p:sp>
        <p:nvSpPr>
          <p:cNvPr id="1049718"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720"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722"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教学方法：通过游戏的方式引导学生学习方向和位置的概念，增加学习的趣味性。</a:t>
            </a:r>
            <a:endParaRPr lang="zh-CN" altLang="en-US" sz="2000" spc="150">
              <a:solidFill>
                <a:schemeClr val="tx1">
                  <a:lumMod val="85000"/>
                  <a:lumOff val="15000"/>
                </a:schemeClr>
              </a:solidFill>
              <a:latin typeface="+mn-ea"/>
              <a:sym typeface="+mn-ea"/>
            </a:endParaRPr>
          </a:p>
        </p:txBody>
      </p:sp>
      <p:sp>
        <p:nvSpPr>
          <p:cNvPr id="1049724"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726"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728"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游戏设计：设计各种与方向和位置相关的游戏，如迷宫、寻宝等，让学生在游戏中掌握知识。</a:t>
            </a:r>
            <a:endParaRPr lang="zh-CN" altLang="en-US" sz="2000" spc="150">
              <a:solidFill>
                <a:schemeClr val="tx1">
                  <a:lumMod val="85000"/>
                  <a:lumOff val="15000"/>
                </a:schemeClr>
              </a:solidFill>
              <a:latin typeface="+mn-ea"/>
              <a:sym typeface="+mn-ea"/>
            </a:endParaRPr>
          </a:p>
        </p:txBody>
      </p:sp>
      <p:sp>
        <p:nvSpPr>
          <p:cNvPr id="1049730"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732"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734"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互动形式：鼓励学生积极参与游戏，与其他学生合作完成游戏任务，培养合作精神。</a:t>
            </a:r>
            <a:endParaRPr lang="zh-CN" altLang="en-US" sz="2000" spc="150">
              <a:solidFill>
                <a:schemeClr val="tx1">
                  <a:lumMod val="85000"/>
                  <a:lumOff val="15000"/>
                </a:schemeClr>
              </a:solidFill>
              <a:latin typeface="+mn-ea"/>
              <a:sym typeface="+mn-ea"/>
            </a:endParaRPr>
          </a:p>
        </p:txBody>
      </p:sp>
      <p:sp>
        <p:nvSpPr>
          <p:cNvPr id="1049736"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738"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740"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教师指导：教师在游戏中担任引导者和解答者的角色，帮助学生解决游戏中遇到的问题，并对学生的学习情况进行反馈。</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786" name="标题 2"/>
          <p:cNvSpPr>
            <a:spLocks noGrp="1"/>
          </p:cNvSpPr>
          <p:nvPr>
            <p:ph type="title" idx="1"/>
          </p:nvPr>
        </p:nvSpPr>
        <p:spPr/>
        <p:txBody>
          <a:bodyPr/>
          <a:lstStyle/>
          <a:p>
            <a:r>
              <a:rPr lang="zh-CN" altLang="en-US"/>
              <a:t>实际操作教学</a:t>
            </a:r>
            <a:endParaRPr lang="zh-CN" altLang="en-US"/>
          </a:p>
        </p:txBody>
      </p:sp>
      <p:sp>
        <p:nvSpPr>
          <p:cNvPr id="1049788"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90"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792"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94"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796"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98"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800"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02"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804"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优势：能够激发学生的学习兴趣，培养动手能力和解决问题的能力。</a:t>
            </a:r>
            <a:endParaRPr lang="zh-CN" altLang="en-US" sz="2400">
              <a:latin typeface="+mn-ea"/>
              <a:ea typeface="+mn-ea"/>
            </a:endParaRPr>
          </a:p>
        </p:txBody>
      </p:sp>
      <p:sp>
        <p:nvSpPr>
          <p:cNvPr id="1049806"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注意事项：教师应根据学生的年龄和认知水平选择合适的实际操作方式，确保安全。</a:t>
            </a:r>
            <a:endParaRPr lang="zh-CN" altLang="en-US" sz="2400">
              <a:latin typeface="+mn-ea"/>
              <a:ea typeface="+mn-ea"/>
            </a:endParaRPr>
          </a:p>
        </p:txBody>
      </p:sp>
      <p:sp>
        <p:nvSpPr>
          <p:cNvPr id="1049808"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教学方法：通过实际操作，使学生亲身体验数学方向和位置的概念，加深理解。</a:t>
            </a:r>
            <a:endParaRPr lang="zh-CN" altLang="en-US" sz="2400">
              <a:latin typeface="+mn-ea"/>
              <a:ea typeface="+mn-ea"/>
            </a:endParaRPr>
          </a:p>
        </p:txBody>
      </p:sp>
      <p:sp>
        <p:nvSpPr>
          <p:cNvPr id="1049810"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适用范围：适用于低年级学生，通过游戏、拼图等方式进行实际操作。</a:t>
            </a:r>
            <a:endParaRPr lang="zh-CN" altLang="en-US" sz="2400">
              <a:latin typeface="+mn-ea"/>
              <a:ea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https://d.book118.com/086122024243010031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1"/>
  <p:tag name="KSO_WM_UNIT_INDEX" val="1_6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3"/>
  <p:tag name="KSO_WM_UNIT_INDEX" val="1_6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2"/>
  <p:tag name="KSO_WM_UNIT_INDEX" val="1_6_2"/>
  <p:tag name="KSO_WM_UNIT_LAYERLEVEL" val="1_1_1"/>
  <p:tag name="KSO_WM_UNIT_PRESET_TEXT" val="06"/>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2"/>
  <p:tag name="KSO_WM_UNIT_INDEX" val="1_3_2"/>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2"/>
  <p:tag name="KSO_WM_UNIT_INDEX" val="1_4_2"/>
  <p:tag name="KSO_WM_UNIT_LAYERLEVEL" val="1_1_1"/>
  <p:tag name="KSO_WM_UNIT_PRESET_TEXT" val="04"/>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49.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52.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55.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5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17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75.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四 章"/>
  <p:tag name="KSO_WM_UNIT_TYPE" val="e"/>
  <p:tag name="KSO_WM_UNIT_VALUE" val="6"/>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22.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4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17</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17</vt:i4>
      </vt:variant>
    </vt:vector>
  </HeadingPairs>
  <TitlesOfParts>
    <vt:vector baseType="lpstr" size="24">
      <vt:lpstr>Arial</vt:lpstr>
      <vt:lpstr>Calibri</vt:lpstr>
      <vt:lpstr>微软雅黑</vt:lpstr>
      <vt:lpstr>Wingdings</vt:lpstr>
      <vt:lpstr>Calibri Light</vt:lpstr>
      <vt:lpstr>宋体</vt:lpstr>
      <vt:lpstr>Office Theme</vt:lpstr>
      <vt:lpstr>小学数学方向和位置的认识课件</vt:lpstr>
      <vt:lpstr>目录</vt:lpstr>
      <vt:lpstr>单击添加章节标题</vt:lpstr>
      <vt:lpstr>课件简介</vt:lpstr>
      <vt:lpstr>课件背景</vt:lpstr>
      <vt:lpstr>课件目的</vt:lpstr>
      <vt:lpstr>适用人群</vt:lpstr>
      <vt:lpstr>课件特点</vt:lpstr>
      <vt:lpstr>教学内容</vt:lpstr>
      <vt:lpstr>方向的认识</vt:lpstr>
      <vt:lpstr>位置的认识</vt:lpstr>
      <vt:lpstr>方向的判断与描述</vt:lpstr>
      <vt:lpstr>位置的判断与描述</vt:lpstr>
      <vt:lpstr>教学方法</vt:lpstr>
      <vt:lpstr>互动游戏教学</vt:lpstr>
      <vt:lpstr>实际操作教学</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2024-08-30T18:58:11.713</cp:lastPrinted>
  <dcterms:created xsi:type="dcterms:W3CDTF">2024-08-30T10:58:11Z</dcterms:created>
  <dcterms:modified xsi:type="dcterms:W3CDTF">2024-08-30T10:58:13Z</dcterms:modified>
</cp:coreProperties>
</file>