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979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2FD63-6DA4-44A5-A560-86C433677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01A86A-BDF6-47AF-9DAC-194C3CE2F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EB8B2-2CBE-4C75-8147-C4832B0D1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B48366-4912-4D07-96C3-09919832F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192CC9-92B7-4C50-BD58-AE706C30B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B8BBC2-717F-4222-8FC6-76B3C9534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BF22AD-ACEA-450C-AA22-56B7F2133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55800F-89EB-4D47-BBCA-289D0F493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134BC2-E4CE-402D-8504-8F3AB5ACA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EFAC2-16FC-47DB-8B41-AB47EA432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E0B35-98AF-4CB6-A476-1406C0F7E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9783" r:id="rId2"/>
    <p:sldLayoutId id="2147509784" r:id="rId3"/>
    <p:sldLayoutId id="2147509785" r:id="rId4"/>
    <p:sldLayoutId id="2147509786" r:id="rId5"/>
    <p:sldLayoutId id="2147509787" r:id="rId6"/>
    <p:sldLayoutId id="2147509788" r:id="rId7"/>
    <p:sldLayoutId id="2147509789" r:id="rId8"/>
    <p:sldLayoutId id="2147509790" r:id="rId9"/>
    <p:sldLayoutId id="2147509791" r:id="rId10"/>
    <p:sldLayoutId id="214750979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18" Type="http://schemas.openxmlformats.org/officeDocument/2006/relationships/tags" Target="../tags/tag185.xml" /><Relationship Id="rId19" Type="http://schemas.openxmlformats.org/officeDocument/2006/relationships/tags" Target="../tags/tag186.xml" /><Relationship Id="rId2" Type="http://schemas.openxmlformats.org/officeDocument/2006/relationships/tags" Target="../tags/tag169.xml" /><Relationship Id="rId20" Type="http://schemas.openxmlformats.org/officeDocument/2006/relationships/tags" Target="../tags/tag187.xml" /><Relationship Id="rId21" Type="http://schemas.openxmlformats.org/officeDocument/2006/relationships/tags" Target="../tags/tag188.xml" /><Relationship Id="rId22" Type="http://schemas.openxmlformats.org/officeDocument/2006/relationships/tags" Target="../tags/tag189.xml" /><Relationship Id="rId23" Type="http://schemas.openxmlformats.org/officeDocument/2006/relationships/tags" Target="../tags/tag190.xml" /><Relationship Id="rId24" Type="http://schemas.openxmlformats.org/officeDocument/2006/relationships/tags" Target="../tags/tag191.xml" /><Relationship Id="rId25" Type="http://schemas.openxmlformats.org/officeDocument/2006/relationships/tags" Target="../tags/tag192.xml" /><Relationship Id="rId26" Type="http://schemas.openxmlformats.org/officeDocument/2006/relationships/tags" Target="../tags/tag193.xml" /><Relationship Id="rId27" Type="http://schemas.openxmlformats.org/officeDocument/2006/relationships/tags" Target="../tags/tag194.xml" /><Relationship Id="rId28" Type="http://schemas.openxmlformats.org/officeDocument/2006/relationships/tags" Target="../tags/tag195.xml" /><Relationship Id="rId29" Type="http://schemas.openxmlformats.org/officeDocument/2006/relationships/tags" Target="../tags/tag196.xml" /><Relationship Id="rId3" Type="http://schemas.openxmlformats.org/officeDocument/2006/relationships/tags" Target="../tags/tag170.xml" /><Relationship Id="rId30" Type="http://schemas.openxmlformats.org/officeDocument/2006/relationships/tags" Target="../tags/tag197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14" Type="http://schemas.openxmlformats.org/officeDocument/2006/relationships/tags" Target="../tags/tag234.xml" /><Relationship Id="rId15" Type="http://schemas.openxmlformats.org/officeDocument/2006/relationships/tags" Target="../tags/tag235.xml" /><Relationship Id="rId16" Type="http://schemas.openxmlformats.org/officeDocument/2006/relationships/tags" Target="../tags/tag236.xml" /><Relationship Id="rId17" Type="http://schemas.openxmlformats.org/officeDocument/2006/relationships/tags" Target="../tags/tag237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tags" Target="../tags/tag251.xml" /><Relationship Id="rId13" Type="http://schemas.openxmlformats.org/officeDocument/2006/relationships/tags" Target="../tags/tag252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tags" Target="../tags/tag245.xml" /><Relationship Id="rId7" Type="http://schemas.openxmlformats.org/officeDocument/2006/relationships/tags" Target="../tags/tag246.xml" /><Relationship Id="rId8" Type="http://schemas.openxmlformats.org/officeDocument/2006/relationships/tags" Target="../tags/tag247.xml" /><Relationship Id="rId9" Type="http://schemas.openxmlformats.org/officeDocument/2006/relationships/tags" Target="../tags/tag24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13414312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/>
          <a:lstStyle/>
          <a:p>
            <a:r>
              <a:rPr lang="zh-CN" altLang="en-US"/>
              <a:t>管理者的角色定位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1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6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73469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784860"/>
            <a:ext cx="804545" cy="76454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782955"/>
            <a:ext cx="4208780" cy="76835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管理者的职责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8656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915795"/>
            <a:ext cx="804545" cy="76454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913890"/>
            <a:ext cx="4208780" cy="76835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管理者的能力要求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997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3047365"/>
            <a:ext cx="804545" cy="76454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3045460"/>
            <a:ext cx="4208780" cy="76835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管理者的素质修养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41287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4178935"/>
            <a:ext cx="804545" cy="76454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4177030"/>
            <a:ext cx="4208780" cy="76835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管理者的角色扮演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526034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5310505"/>
            <a:ext cx="804545" cy="76454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5308600"/>
            <a:ext cx="4208780" cy="76835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管理者的价值体现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896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管理者的职责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制定目标</a:t>
            </a:r>
            <a:endParaRPr lang="zh-CN" altLang="en-US"/>
          </a:p>
        </p:txBody>
      </p:sp>
      <p:sp>
        <p:nvSpPr>
          <p:cNvPr id="104895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96874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54" name="矩形 65"/>
          <p:cNvSpPr/>
          <p:nvPr>
            <p:custDataLst>
              <p:tags r:id="rId3"/>
            </p:custDataLst>
          </p:nvPr>
        </p:nvSpPr>
        <p:spPr>
          <a:xfrm>
            <a:off x="1079961" y="1631303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文本框 66"/>
          <p:cNvSpPr txBox="1"/>
          <p:nvPr>
            <p:custDataLst>
              <p:tags r:id="rId4"/>
            </p:custDataLst>
          </p:nvPr>
        </p:nvSpPr>
        <p:spPr>
          <a:xfrm>
            <a:off x="1470766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明确公司的愿景和使命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895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339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矩形 69"/>
          <p:cNvSpPr/>
          <p:nvPr>
            <p:custDataLst>
              <p:tags r:id="rId6"/>
            </p:custDataLst>
          </p:nvPr>
        </p:nvSpPr>
        <p:spPr>
          <a:xfrm>
            <a:off x="6404769" y="1631303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文本框 70"/>
          <p:cNvSpPr txBox="1"/>
          <p:nvPr>
            <p:custDataLst>
              <p:tags r:id="rId7"/>
            </p:custDataLst>
          </p:nvPr>
        </p:nvSpPr>
        <p:spPr>
          <a:xfrm>
            <a:off x="6796232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制定长期和短期目标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896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96874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66" name="文本框 74"/>
          <p:cNvSpPr txBox="1"/>
          <p:nvPr>
            <p:custDataLst>
              <p:tags r:id="rId9"/>
            </p:custDataLst>
          </p:nvPr>
        </p:nvSpPr>
        <p:spPr>
          <a:xfrm>
            <a:off x="1470766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设定具体的绩效指标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8968" name="矩形 73"/>
          <p:cNvSpPr/>
          <p:nvPr>
            <p:custDataLst>
              <p:tags r:id="rId10"/>
            </p:custDataLst>
          </p:nvPr>
        </p:nvSpPr>
        <p:spPr>
          <a:xfrm>
            <a:off x="1079961" y="4246088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110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84"/>
          <p:cNvSpPr/>
          <p:nvPr>
            <p:custDataLst>
              <p:tags r:id="rId12"/>
            </p:custDataLst>
          </p:nvPr>
        </p:nvSpPr>
        <p:spPr>
          <a:xfrm>
            <a:off x="6465196" y="4246088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85"/>
          <p:cNvSpPr txBox="1"/>
          <p:nvPr>
            <p:custDataLst>
              <p:tags r:id="rId13"/>
            </p:custDataLst>
          </p:nvPr>
        </p:nvSpPr>
        <p:spPr>
          <a:xfrm>
            <a:off x="6856002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确保目标与公司战略相一致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组织协调</a:t>
            </a:r>
            <a:endParaRPr lang="zh-CN" altLang="en-US"/>
          </a:p>
        </p:txBody>
      </p:sp>
      <p:sp>
        <p:nvSpPr>
          <p:cNvPr id="1049010" name="对角圆角矩形 15"/>
          <p:cNvSpPr/>
          <p:nvPr>
            <p:custDataLst>
              <p:tags r:id="rId2"/>
            </p:custDataLst>
          </p:nvPr>
        </p:nvSpPr>
        <p:spPr>
          <a:xfrm>
            <a:off x="1344379" y="405525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对角圆角矩形 16"/>
          <p:cNvSpPr/>
          <p:nvPr>
            <p:custDataLst>
              <p:tags r:id="rId3"/>
            </p:custDataLst>
          </p:nvPr>
        </p:nvSpPr>
        <p:spPr>
          <a:xfrm>
            <a:off x="1344379" y="3909800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4" name="直角三角形 17"/>
          <p:cNvSpPr/>
          <p:nvPr>
            <p:custDataLst>
              <p:tags r:id="rId4"/>
            </p:custDataLst>
          </p:nvPr>
        </p:nvSpPr>
        <p:spPr>
          <a:xfrm>
            <a:off x="1922869" y="3910468"/>
            <a:ext cx="87139" cy="14523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文本框 27"/>
          <p:cNvSpPr txBox="1"/>
          <p:nvPr>
            <p:custDataLst>
              <p:tags r:id="rId5"/>
            </p:custDataLst>
          </p:nvPr>
        </p:nvSpPr>
        <p:spPr>
          <a:xfrm>
            <a:off x="1960234" y="4066600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管理者需要协调公司内外资源，为公司的发展提供支持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对角圆角矩形 52"/>
          <p:cNvSpPr/>
          <p:nvPr>
            <p:custDataLst>
              <p:tags r:id="rId6"/>
            </p:custDataLst>
          </p:nvPr>
        </p:nvSpPr>
        <p:spPr>
          <a:xfrm>
            <a:off x="1344379" y="1405012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对角圆角矩形 53"/>
          <p:cNvSpPr/>
          <p:nvPr>
            <p:custDataLst>
              <p:tags r:id="rId7"/>
            </p:custDataLst>
          </p:nvPr>
        </p:nvSpPr>
        <p:spPr>
          <a:xfrm>
            <a:off x="1344379" y="1258888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直角三角形 54"/>
          <p:cNvSpPr/>
          <p:nvPr>
            <p:custDataLst>
              <p:tags r:id="rId8"/>
            </p:custDataLst>
          </p:nvPr>
        </p:nvSpPr>
        <p:spPr>
          <a:xfrm>
            <a:off x="1922869" y="1259555"/>
            <a:ext cx="87139" cy="14523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文本框 56"/>
          <p:cNvSpPr txBox="1"/>
          <p:nvPr>
            <p:custDataLst>
              <p:tags r:id="rId9"/>
            </p:custDataLst>
          </p:nvPr>
        </p:nvSpPr>
        <p:spPr>
          <a:xfrm>
            <a:off x="1960234" y="1408348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管理者需要协调各部门之间的工作，确保各部门之间的合作顺畅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对角圆角矩形 5"/>
          <p:cNvSpPr/>
          <p:nvPr>
            <p:custDataLst>
              <p:tags r:id="rId10"/>
            </p:custDataLst>
          </p:nvPr>
        </p:nvSpPr>
        <p:spPr>
          <a:xfrm>
            <a:off x="1344379" y="2730134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对角圆角矩形 6"/>
          <p:cNvSpPr/>
          <p:nvPr>
            <p:custDataLst>
              <p:tags r:id="rId11"/>
            </p:custDataLst>
          </p:nvPr>
        </p:nvSpPr>
        <p:spPr>
          <a:xfrm>
            <a:off x="1344379" y="2584011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直角三角形 7"/>
          <p:cNvSpPr/>
          <p:nvPr>
            <p:custDataLst>
              <p:tags r:id="rId12"/>
            </p:custDataLst>
          </p:nvPr>
        </p:nvSpPr>
        <p:spPr>
          <a:xfrm>
            <a:off x="1922869" y="2585345"/>
            <a:ext cx="87139" cy="14523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文本框 8"/>
          <p:cNvSpPr txBox="1"/>
          <p:nvPr>
            <p:custDataLst>
              <p:tags r:id="rId13"/>
            </p:custDataLst>
          </p:nvPr>
        </p:nvSpPr>
        <p:spPr>
          <a:xfrm>
            <a:off x="1960234" y="2741477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管理者需要协调员工之间的关系，建立良好的团队氛围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对角圆角矩形 9"/>
          <p:cNvSpPr/>
          <p:nvPr>
            <p:custDataLst>
              <p:tags r:id="rId14"/>
            </p:custDataLst>
          </p:nvPr>
        </p:nvSpPr>
        <p:spPr>
          <a:xfrm>
            <a:off x="1344379" y="538104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对角圆角矩形 10"/>
          <p:cNvSpPr/>
          <p:nvPr>
            <p:custDataLst>
              <p:tags r:id="rId15"/>
            </p:custDataLst>
          </p:nvPr>
        </p:nvSpPr>
        <p:spPr>
          <a:xfrm>
            <a:off x="1344379" y="5234923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直角三角形 11"/>
          <p:cNvSpPr/>
          <p:nvPr>
            <p:custDataLst>
              <p:tags r:id="rId16"/>
            </p:custDataLst>
          </p:nvPr>
        </p:nvSpPr>
        <p:spPr>
          <a:xfrm>
            <a:off x="1922869" y="5235590"/>
            <a:ext cx="87139" cy="14523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文本框 12"/>
          <p:cNvSpPr txBox="1"/>
          <p:nvPr>
            <p:custDataLst>
              <p:tags r:id="rId17"/>
            </p:custDataLst>
          </p:nvPr>
        </p:nvSpPr>
        <p:spPr>
          <a:xfrm>
            <a:off x="1960234" y="5391723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管理者需要协调公司与外部合作伙伴的关系，为公司创造更多的商业机会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指导监督</a:t>
            </a:r>
            <a:endParaRPr lang="zh-CN" altLang="en-US"/>
          </a:p>
        </p:txBody>
      </p:sp>
      <p:sp>
        <p:nvSpPr>
          <p:cNvPr id="1049076" name="对角圆角矩形 15"/>
          <p:cNvSpPr/>
          <p:nvPr>
            <p:custDataLst>
              <p:tags r:id="rId2"/>
            </p:custDataLst>
          </p:nvPr>
        </p:nvSpPr>
        <p:spPr>
          <a:xfrm>
            <a:off x="1344379" y="405525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对角圆角矩形 16"/>
          <p:cNvSpPr/>
          <p:nvPr>
            <p:custDataLst>
              <p:tags r:id="rId3"/>
            </p:custDataLst>
          </p:nvPr>
        </p:nvSpPr>
        <p:spPr>
          <a:xfrm>
            <a:off x="1344379" y="3909800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直角三角形 17"/>
          <p:cNvSpPr/>
          <p:nvPr>
            <p:custDataLst>
              <p:tags r:id="rId4"/>
            </p:custDataLst>
          </p:nvPr>
        </p:nvSpPr>
        <p:spPr>
          <a:xfrm>
            <a:off x="1922869" y="3910468"/>
            <a:ext cx="87139" cy="14523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文本框 27"/>
          <p:cNvSpPr txBox="1"/>
          <p:nvPr>
            <p:custDataLst>
              <p:tags r:id="rId5"/>
            </p:custDataLst>
          </p:nvPr>
        </p:nvSpPr>
        <p:spPr>
          <a:xfrm>
            <a:off x="1960234" y="4066600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管理者需要制定和执行公司的规章制度，确保员工遵守公司的政策和规定。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对角圆角矩形 52"/>
          <p:cNvSpPr/>
          <p:nvPr>
            <p:custDataLst>
              <p:tags r:id="rId6"/>
            </p:custDataLst>
          </p:nvPr>
        </p:nvSpPr>
        <p:spPr>
          <a:xfrm>
            <a:off x="1344379" y="1405012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对角圆角矩形 53"/>
          <p:cNvSpPr/>
          <p:nvPr>
            <p:custDataLst>
              <p:tags r:id="rId7"/>
            </p:custDataLst>
          </p:nvPr>
        </p:nvSpPr>
        <p:spPr>
          <a:xfrm>
            <a:off x="1344379" y="1258888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直角三角形 54"/>
          <p:cNvSpPr/>
          <p:nvPr>
            <p:custDataLst>
              <p:tags r:id="rId8"/>
            </p:custDataLst>
          </p:nvPr>
        </p:nvSpPr>
        <p:spPr>
          <a:xfrm>
            <a:off x="1922869" y="1259555"/>
            <a:ext cx="87139" cy="14523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文本框 56"/>
          <p:cNvSpPr txBox="1"/>
          <p:nvPr>
            <p:custDataLst>
              <p:tags r:id="rId9"/>
            </p:custDataLst>
          </p:nvPr>
        </p:nvSpPr>
        <p:spPr>
          <a:xfrm>
            <a:off x="1960234" y="1408348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管理者需要指导和监督员工的工作，确保他们按照公司的目标和计划完成任务。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对角圆角矩形 5"/>
          <p:cNvSpPr/>
          <p:nvPr>
            <p:custDataLst>
              <p:tags r:id="rId10"/>
            </p:custDataLst>
          </p:nvPr>
        </p:nvSpPr>
        <p:spPr>
          <a:xfrm>
            <a:off x="1344379" y="2730134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对角圆角矩形 6"/>
          <p:cNvSpPr/>
          <p:nvPr>
            <p:custDataLst>
              <p:tags r:id="rId11"/>
            </p:custDataLst>
          </p:nvPr>
        </p:nvSpPr>
        <p:spPr>
          <a:xfrm>
            <a:off x="1344379" y="2584011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直角三角形 7"/>
          <p:cNvSpPr/>
          <p:nvPr>
            <p:custDataLst>
              <p:tags r:id="rId12"/>
            </p:custDataLst>
          </p:nvPr>
        </p:nvSpPr>
        <p:spPr>
          <a:xfrm>
            <a:off x="1922869" y="2585345"/>
            <a:ext cx="87139" cy="14523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文本框 8"/>
          <p:cNvSpPr txBox="1"/>
          <p:nvPr>
            <p:custDataLst>
              <p:tags r:id="rId13"/>
            </p:custDataLst>
          </p:nvPr>
        </p:nvSpPr>
        <p:spPr>
          <a:xfrm>
            <a:off x="1960234" y="2741477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管理者需要定期与员工进行沟通，了解他们的工作进展和遇到的问题，并提供必要的支持和帮助。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对角圆角矩形 9"/>
          <p:cNvSpPr/>
          <p:nvPr>
            <p:custDataLst>
              <p:tags r:id="rId14"/>
            </p:custDataLst>
          </p:nvPr>
        </p:nvSpPr>
        <p:spPr>
          <a:xfrm>
            <a:off x="1344379" y="538104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对角圆角矩形 10"/>
          <p:cNvSpPr/>
          <p:nvPr>
            <p:custDataLst>
              <p:tags r:id="rId15"/>
            </p:custDataLst>
          </p:nvPr>
        </p:nvSpPr>
        <p:spPr>
          <a:xfrm>
            <a:off x="1344379" y="5234923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直角三角形 11"/>
          <p:cNvSpPr/>
          <p:nvPr>
            <p:custDataLst>
              <p:tags r:id="rId16"/>
            </p:custDataLst>
          </p:nvPr>
        </p:nvSpPr>
        <p:spPr>
          <a:xfrm>
            <a:off x="1922869" y="5235590"/>
            <a:ext cx="87139" cy="14523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文本框 12"/>
          <p:cNvSpPr txBox="1"/>
          <p:nvPr>
            <p:custDataLst>
              <p:tags r:id="rId17"/>
            </p:custDataLst>
          </p:nvPr>
        </p:nvSpPr>
        <p:spPr>
          <a:xfrm>
            <a:off x="1960234" y="5391723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管理者需要监督员工的绩效，并对他们的工作表现进行评估和反馈，以便改进和提高。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激励员工</a:t>
            </a:r>
            <a:endParaRPr lang="zh-CN" altLang="en-US"/>
          </a:p>
        </p:txBody>
      </p:sp>
      <p:sp>
        <p:nvSpPr>
          <p:cNvPr id="1049142" name="矩形 38"/>
          <p:cNvSpPr/>
          <p:nvPr>
            <p:custDataLst>
              <p:tags r:id="rId2"/>
            </p:custDataLst>
          </p:nvPr>
        </p:nvSpPr>
        <p:spPr>
          <a:xfrm rot="204112">
            <a:off x="1373063" y="1258888"/>
            <a:ext cx="4188560" cy="218623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矩形 39"/>
          <p:cNvSpPr/>
          <p:nvPr>
            <p:custDataLst>
              <p:tags r:id="rId3"/>
            </p:custDataLst>
          </p:nvPr>
        </p:nvSpPr>
        <p:spPr>
          <a:xfrm>
            <a:off x="1377903" y="1259579"/>
            <a:ext cx="4188560" cy="218623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TextBox 2"/>
          <p:cNvSpPr txBox="1"/>
          <p:nvPr>
            <p:custDataLst>
              <p:tags r:id="rId4"/>
            </p:custDataLst>
          </p:nvPr>
        </p:nvSpPr>
        <p:spPr>
          <a:xfrm>
            <a:off x="1620588" y="1430358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设定明确的目标：为员工设定明确、可衡量的目标，激发他们的积极性和创造力。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48" name="矩形 100"/>
          <p:cNvSpPr/>
          <p:nvPr>
            <p:custDataLst>
              <p:tags r:id="rId5"/>
            </p:custDataLst>
          </p:nvPr>
        </p:nvSpPr>
        <p:spPr>
          <a:xfrm rot="204112">
            <a:off x="6624320" y="1258888"/>
            <a:ext cx="4188560" cy="218623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101"/>
          <p:cNvSpPr/>
          <p:nvPr>
            <p:custDataLst>
              <p:tags r:id="rId6"/>
            </p:custDataLst>
          </p:nvPr>
        </p:nvSpPr>
        <p:spPr>
          <a:xfrm>
            <a:off x="6629851" y="1259579"/>
            <a:ext cx="4188560" cy="218623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TextBox 2"/>
          <p:cNvSpPr txBox="1"/>
          <p:nvPr>
            <p:custDataLst>
              <p:tags r:id="rId7"/>
            </p:custDataLst>
          </p:nvPr>
        </p:nvSpPr>
        <p:spPr>
          <a:xfrm>
            <a:off x="6873228" y="1430358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提供反馈和认可：及时给予员工正面的反馈和认可，让他们感受到自己的努力被看到和认可。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54" name="矩形 122"/>
          <p:cNvSpPr/>
          <p:nvPr>
            <p:custDataLst>
              <p:tags r:id="rId8"/>
            </p:custDataLst>
          </p:nvPr>
        </p:nvSpPr>
        <p:spPr>
          <a:xfrm rot="204112">
            <a:off x="1373063" y="3994796"/>
            <a:ext cx="4188560" cy="218623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123"/>
          <p:cNvSpPr/>
          <p:nvPr>
            <p:custDataLst>
              <p:tags r:id="rId9"/>
            </p:custDataLst>
          </p:nvPr>
        </p:nvSpPr>
        <p:spPr>
          <a:xfrm>
            <a:off x="1377903" y="3995488"/>
            <a:ext cx="4188560" cy="218623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TextBox 2"/>
          <p:cNvSpPr txBox="1"/>
          <p:nvPr>
            <p:custDataLst>
              <p:tags r:id="rId10"/>
            </p:custDataLst>
          </p:nvPr>
        </p:nvSpPr>
        <p:spPr>
          <a:xfrm>
            <a:off x="1619897" y="4166266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建立奖励机制：设立合理的奖励机制，让员工感受到自己的努力得到了回报。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60" name="矩形 89"/>
          <p:cNvSpPr/>
          <p:nvPr>
            <p:custDataLst>
              <p:tags r:id="rId11"/>
            </p:custDataLst>
          </p:nvPr>
        </p:nvSpPr>
        <p:spPr>
          <a:xfrm rot="204112">
            <a:off x="6624320" y="3994796"/>
            <a:ext cx="4188560" cy="218623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90"/>
          <p:cNvSpPr/>
          <p:nvPr>
            <p:custDataLst>
              <p:tags r:id="rId12"/>
            </p:custDataLst>
          </p:nvPr>
        </p:nvSpPr>
        <p:spPr>
          <a:xfrm>
            <a:off x="6629851" y="3995488"/>
            <a:ext cx="4188560" cy="218623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TextBox 2"/>
          <p:cNvSpPr txBox="1"/>
          <p:nvPr>
            <p:custDataLst>
              <p:tags r:id="rId13"/>
            </p:custDataLst>
          </p:nvPr>
        </p:nvSpPr>
        <p:spPr>
          <a:xfrm>
            <a:off x="6871845" y="4166266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5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提供成长机会：为员工提供学习和成长的机会，让他们感受到自己的价值被重视。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200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管理者的能力要求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沟通能力</a:t>
            </a:r>
            <a:endParaRPr lang="zh-CN" altLang="en-US"/>
          </a:p>
        </p:txBody>
      </p:sp>
      <p:sp>
        <p:nvSpPr>
          <p:cNvPr id="1049256" name="椭圆 262"/>
          <p:cNvSpPr/>
          <p:nvPr>
            <p:custDataLst>
              <p:tags r:id="rId2"/>
            </p:custDataLst>
          </p:nvPr>
        </p:nvSpPr>
        <p:spPr>
          <a:xfrm>
            <a:off x="2473016" y="3968729"/>
            <a:ext cx="7244941" cy="189544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8" name="椭圆 263"/>
          <p:cNvSpPr/>
          <p:nvPr>
            <p:custDataLst>
              <p:tags r:id="rId3"/>
            </p:custDataLst>
          </p:nvPr>
        </p:nvSpPr>
        <p:spPr>
          <a:xfrm>
            <a:off x="3312247" y="4047890"/>
            <a:ext cx="5493004" cy="162773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0" name="椭圆 264"/>
          <p:cNvSpPr/>
          <p:nvPr>
            <p:custDataLst>
              <p:tags r:id="rId4"/>
            </p:custDataLst>
          </p:nvPr>
        </p:nvSpPr>
        <p:spPr>
          <a:xfrm>
            <a:off x="4098060" y="4280866"/>
            <a:ext cx="3920492" cy="116175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2" name="椭圆 265"/>
          <p:cNvSpPr/>
          <p:nvPr>
            <p:custDataLst>
              <p:tags r:id="rId5"/>
            </p:custDataLst>
          </p:nvPr>
        </p:nvSpPr>
        <p:spPr>
          <a:xfrm>
            <a:off x="4762236" y="4477802"/>
            <a:ext cx="2591893" cy="76805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4" name="椭圆 266"/>
          <p:cNvSpPr/>
          <p:nvPr>
            <p:custDataLst>
              <p:tags r:id="rId6"/>
            </p:custDataLst>
          </p:nvPr>
        </p:nvSpPr>
        <p:spPr>
          <a:xfrm>
            <a:off x="5443146" y="4679243"/>
            <a:ext cx="1490870" cy="441789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593" y="4605875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6" name="椭圆 268"/>
          <p:cNvSpPr/>
          <p:nvPr>
            <p:custDataLst>
              <p:tags r:id="rId8"/>
            </p:custDataLst>
          </p:nvPr>
        </p:nvSpPr>
        <p:spPr>
          <a:xfrm flipV="1">
            <a:off x="2831491" y="4422454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8" name="椭圆 269"/>
          <p:cNvSpPr/>
          <p:nvPr>
            <p:custDataLst>
              <p:tags r:id="rId9"/>
            </p:custDataLst>
          </p:nvPr>
        </p:nvSpPr>
        <p:spPr>
          <a:xfrm flipV="1">
            <a:off x="2872680" y="4464287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0" name="椭圆 270"/>
          <p:cNvSpPr/>
          <p:nvPr>
            <p:custDataLst>
              <p:tags r:id="rId10"/>
            </p:custDataLst>
          </p:nvPr>
        </p:nvSpPr>
        <p:spPr>
          <a:xfrm flipV="1">
            <a:off x="7763901" y="3620551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6031" y="3733822"/>
            <a:ext cx="0" cy="189544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2" name="椭圆 272"/>
          <p:cNvSpPr/>
          <p:nvPr>
            <p:custDataLst>
              <p:tags r:id="rId12"/>
            </p:custDataLst>
          </p:nvPr>
        </p:nvSpPr>
        <p:spPr>
          <a:xfrm flipV="1">
            <a:off x="4044643" y="3496984"/>
            <a:ext cx="381715" cy="3817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4499" y="3910163"/>
            <a:ext cx="0" cy="100154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745" y="3602531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4" name="椭圆 275"/>
          <p:cNvSpPr/>
          <p:nvPr>
            <p:custDataLst>
              <p:tags r:id="rId15"/>
            </p:custDataLst>
          </p:nvPr>
        </p:nvSpPr>
        <p:spPr>
          <a:xfrm flipV="1">
            <a:off x="7027644" y="3419110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6" name="椭圆 276"/>
          <p:cNvSpPr/>
          <p:nvPr>
            <p:custDataLst>
              <p:tags r:id="rId16"/>
            </p:custDataLst>
          </p:nvPr>
        </p:nvSpPr>
        <p:spPr>
          <a:xfrm flipV="1">
            <a:off x="7068833" y="3460943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8" name="椭圆 277"/>
          <p:cNvSpPr/>
          <p:nvPr>
            <p:custDataLst>
              <p:tags r:id="rId17"/>
            </p:custDataLst>
          </p:nvPr>
        </p:nvSpPr>
        <p:spPr>
          <a:xfrm flipV="1">
            <a:off x="3796864" y="4266707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994" y="4379978"/>
            <a:ext cx="0" cy="109598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0" name="椭圆 279"/>
          <p:cNvSpPr/>
          <p:nvPr>
            <p:custDataLst>
              <p:tags r:id="rId19"/>
            </p:custDataLst>
          </p:nvPr>
        </p:nvSpPr>
        <p:spPr>
          <a:xfrm flipV="1">
            <a:off x="8495010" y="4499040"/>
            <a:ext cx="260012" cy="2600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726" y="4787365"/>
            <a:ext cx="0" cy="4066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2" name="椭圆 281"/>
          <p:cNvSpPr/>
          <p:nvPr>
            <p:custDataLst>
              <p:tags r:id="rId21"/>
            </p:custDataLst>
          </p:nvPr>
        </p:nvSpPr>
        <p:spPr>
          <a:xfrm flipV="1">
            <a:off x="4969469" y="4806029"/>
            <a:ext cx="322073" cy="32206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791" y="5179306"/>
            <a:ext cx="0" cy="71148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4" name="图形 15"/>
          <p:cNvSpPr/>
          <p:nvPr>
            <p:custDataLst>
              <p:tags r:id="rId23"/>
            </p:custDataLst>
          </p:nvPr>
        </p:nvSpPr>
        <p:spPr>
          <a:xfrm>
            <a:off x="5035758" y="4874892"/>
            <a:ext cx="184162" cy="17944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6" name="图形 19"/>
          <p:cNvSpPr/>
          <p:nvPr>
            <p:custDataLst>
              <p:tags r:id="rId24"/>
            </p:custDataLst>
          </p:nvPr>
        </p:nvSpPr>
        <p:spPr>
          <a:xfrm>
            <a:off x="8561942" y="4571765"/>
            <a:ext cx="126124" cy="11357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8" name="图形 27"/>
          <p:cNvSpPr/>
          <p:nvPr>
            <p:custDataLst>
              <p:tags r:id="rId25"/>
            </p:custDataLst>
          </p:nvPr>
        </p:nvSpPr>
        <p:spPr>
          <a:xfrm>
            <a:off x="4146328" y="3619264"/>
            <a:ext cx="178358" cy="137177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0" name="任意多边形: 形状 286"/>
          <p:cNvSpPr/>
          <p:nvPr>
            <p:custDataLst>
              <p:tags r:id="rId26"/>
            </p:custDataLst>
          </p:nvPr>
        </p:nvSpPr>
        <p:spPr>
          <a:xfrm>
            <a:off x="5434135" y="3569065"/>
            <a:ext cx="1322666" cy="132267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2" name="正文"/>
          <p:cNvSpPr txBox="1"/>
          <p:nvPr>
            <p:custDataLst>
              <p:tags r:id="rId27"/>
            </p:custDataLst>
          </p:nvPr>
        </p:nvSpPr>
        <p:spPr>
          <a:xfrm>
            <a:off x="694800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倾听：理解员工的需求和问题，给予关心和支持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正文"/>
          <p:cNvSpPr txBox="1"/>
          <p:nvPr>
            <p:custDataLst>
              <p:tags r:id="rId28"/>
            </p:custDataLst>
          </p:nvPr>
        </p:nvSpPr>
        <p:spPr>
          <a:xfrm>
            <a:off x="9371568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反馈：及时反馈员工的工作表现和问题，提供改进建议和指导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正文"/>
          <p:cNvSpPr txBox="1"/>
          <p:nvPr>
            <p:custDataLst>
              <p:tags r:id="rId29"/>
            </p:custDataLst>
          </p:nvPr>
        </p:nvSpPr>
        <p:spPr>
          <a:xfrm>
            <a:off x="7051456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协调：协调不同部门和员工之间的关系，促进团队合作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正文"/>
          <p:cNvSpPr txBox="1"/>
          <p:nvPr>
            <p:custDataLst>
              <p:tags r:id="rId30"/>
            </p:custDataLst>
          </p:nvPr>
        </p:nvSpPr>
        <p:spPr>
          <a:xfrm>
            <a:off x="3014912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表达：清晰、准确地传达信息和指令，确保员工理解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决策能力</a:t>
            </a:r>
            <a:endParaRPr lang="zh-CN" altLang="en-US"/>
          </a:p>
        </p:txBody>
      </p:sp>
      <p:sp>
        <p:nvSpPr>
          <p:cNvPr id="104933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96874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36" name="矩形 65"/>
          <p:cNvSpPr/>
          <p:nvPr>
            <p:custDataLst>
              <p:tags r:id="rId3"/>
            </p:custDataLst>
          </p:nvPr>
        </p:nvSpPr>
        <p:spPr>
          <a:xfrm>
            <a:off x="1079961" y="1631303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文本框 66"/>
          <p:cNvSpPr txBox="1"/>
          <p:nvPr>
            <p:custDataLst>
              <p:tags r:id="rId4"/>
            </p:custDataLst>
          </p:nvPr>
        </p:nvSpPr>
        <p:spPr>
          <a:xfrm>
            <a:off x="1470766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制定战略：根据公司目标和市场环境，制定长期和短期战略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4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339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矩形 69"/>
          <p:cNvSpPr/>
          <p:nvPr>
            <p:custDataLst>
              <p:tags r:id="rId6"/>
            </p:custDataLst>
          </p:nvPr>
        </p:nvSpPr>
        <p:spPr>
          <a:xfrm>
            <a:off x="6404769" y="1631303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文本框 70"/>
          <p:cNvSpPr txBox="1"/>
          <p:nvPr>
            <p:custDataLst>
              <p:tags r:id="rId7"/>
            </p:custDataLst>
          </p:nvPr>
        </p:nvSpPr>
        <p:spPr>
          <a:xfrm>
            <a:off x="6796232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分析问题：对问题进行深入分析，找出根本原因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4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96874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48" name="文本框 74"/>
          <p:cNvSpPr txBox="1"/>
          <p:nvPr>
            <p:custDataLst>
              <p:tags r:id="rId9"/>
            </p:custDataLst>
          </p:nvPr>
        </p:nvSpPr>
        <p:spPr>
          <a:xfrm>
            <a:off x="1470766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评估风险：评估各种方案的风险和收益，做出最佳选择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50" name="矩形 73"/>
          <p:cNvSpPr/>
          <p:nvPr>
            <p:custDataLst>
              <p:tags r:id="rId10"/>
            </p:custDataLst>
          </p:nvPr>
        </p:nvSpPr>
        <p:spPr>
          <a:xfrm>
            <a:off x="1079961" y="4246088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110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84"/>
          <p:cNvSpPr/>
          <p:nvPr>
            <p:custDataLst>
              <p:tags r:id="rId12"/>
            </p:custDataLst>
          </p:nvPr>
        </p:nvSpPr>
        <p:spPr>
          <a:xfrm>
            <a:off x="6465196" y="4246088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文本框 85"/>
          <p:cNvSpPr txBox="1"/>
          <p:nvPr>
            <p:custDataLst>
              <p:tags r:id="rId13"/>
            </p:custDataLst>
          </p:nvPr>
        </p:nvSpPr>
        <p:spPr>
          <a:xfrm>
            <a:off x="6856002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协调资源：协调各部门资源，确保决策的顺利实施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9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领导力</a:t>
            </a:r>
            <a:endParaRPr lang="zh-CN" altLang="en-US"/>
          </a:p>
        </p:txBody>
      </p:sp>
      <p:sp>
        <p:nvSpPr>
          <p:cNvPr id="104939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96874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94" name="矩形 65"/>
          <p:cNvSpPr/>
          <p:nvPr>
            <p:custDataLst>
              <p:tags r:id="rId3"/>
            </p:custDataLst>
          </p:nvPr>
        </p:nvSpPr>
        <p:spPr>
          <a:xfrm>
            <a:off x="1079961" y="1631303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文本框 66"/>
          <p:cNvSpPr txBox="1"/>
          <p:nvPr>
            <p:custDataLst>
              <p:tags r:id="rId4"/>
            </p:custDataLst>
          </p:nvPr>
        </p:nvSpPr>
        <p:spPr>
          <a:xfrm>
            <a:off x="1470766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决策能力：能够做出明智的决策，带领团队走向成功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9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339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矩形 69"/>
          <p:cNvSpPr/>
          <p:nvPr>
            <p:custDataLst>
              <p:tags r:id="rId6"/>
            </p:custDataLst>
          </p:nvPr>
        </p:nvSpPr>
        <p:spPr>
          <a:xfrm>
            <a:off x="6404769" y="1631303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文本框 70"/>
          <p:cNvSpPr txBox="1"/>
          <p:nvPr>
            <p:custDataLst>
              <p:tags r:id="rId7"/>
            </p:custDataLst>
          </p:nvPr>
        </p:nvSpPr>
        <p:spPr>
          <a:xfrm>
            <a:off x="6796232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沟通能力：能够有效地与团队成员沟通，建立良好的团队氛围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0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96874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06" name="文本框 74"/>
          <p:cNvSpPr txBox="1"/>
          <p:nvPr>
            <p:custDataLst>
              <p:tags r:id="rId9"/>
            </p:custDataLst>
          </p:nvPr>
        </p:nvSpPr>
        <p:spPr>
          <a:xfrm>
            <a:off x="1470766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激励能力：能够激发团队成员的积极性和创造力，提高团队绩效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08" name="矩形 73"/>
          <p:cNvSpPr/>
          <p:nvPr>
            <p:custDataLst>
              <p:tags r:id="rId10"/>
            </p:custDataLst>
          </p:nvPr>
        </p:nvSpPr>
        <p:spPr>
          <a:xfrm>
            <a:off x="1079961" y="4246088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110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矩形 84"/>
          <p:cNvSpPr/>
          <p:nvPr>
            <p:custDataLst>
              <p:tags r:id="rId12"/>
            </p:custDataLst>
          </p:nvPr>
        </p:nvSpPr>
        <p:spPr>
          <a:xfrm>
            <a:off x="6465196" y="4246088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文本框 85"/>
          <p:cNvSpPr txBox="1"/>
          <p:nvPr>
            <p:custDataLst>
              <p:tags r:id="rId13"/>
            </p:custDataLst>
          </p:nvPr>
        </p:nvSpPr>
        <p:spPr>
          <a:xfrm>
            <a:off x="6856002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协调能力：能够协调团队成员之间的关系，解决团队内部的矛盾和冲突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创新能力</a:t>
            </a:r>
            <a:endParaRPr lang="zh-CN" altLang="en-US"/>
          </a:p>
        </p:txBody>
      </p:sp>
      <p:sp>
        <p:nvSpPr>
          <p:cNvPr id="1049450" name="对角圆角矩形 15"/>
          <p:cNvSpPr/>
          <p:nvPr>
            <p:custDataLst>
              <p:tags r:id="rId2"/>
            </p:custDataLst>
          </p:nvPr>
        </p:nvSpPr>
        <p:spPr>
          <a:xfrm>
            <a:off x="1344379" y="405525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2" name="对角圆角矩形 16"/>
          <p:cNvSpPr/>
          <p:nvPr>
            <p:custDataLst>
              <p:tags r:id="rId3"/>
            </p:custDataLst>
          </p:nvPr>
        </p:nvSpPr>
        <p:spPr>
          <a:xfrm>
            <a:off x="1344379" y="3909800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直角三角形 17"/>
          <p:cNvSpPr/>
          <p:nvPr>
            <p:custDataLst>
              <p:tags r:id="rId4"/>
            </p:custDataLst>
          </p:nvPr>
        </p:nvSpPr>
        <p:spPr>
          <a:xfrm>
            <a:off x="1922869" y="3910468"/>
            <a:ext cx="87139" cy="14523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文本框 27"/>
          <p:cNvSpPr txBox="1"/>
          <p:nvPr>
            <p:custDataLst>
              <p:tags r:id="rId5"/>
            </p:custDataLst>
          </p:nvPr>
        </p:nvSpPr>
        <p:spPr>
          <a:xfrm>
            <a:off x="1960234" y="4066600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实践能力：将创新思维转化为实际行动，实现创新目标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对角圆角矩形 52"/>
          <p:cNvSpPr/>
          <p:nvPr>
            <p:custDataLst>
              <p:tags r:id="rId6"/>
            </p:custDataLst>
          </p:nvPr>
        </p:nvSpPr>
        <p:spPr>
          <a:xfrm>
            <a:off x="1344379" y="1405012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0" name="对角圆角矩形 53"/>
          <p:cNvSpPr/>
          <p:nvPr>
            <p:custDataLst>
              <p:tags r:id="rId7"/>
            </p:custDataLst>
          </p:nvPr>
        </p:nvSpPr>
        <p:spPr>
          <a:xfrm>
            <a:off x="1344379" y="1258888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2" name="直角三角形 54"/>
          <p:cNvSpPr/>
          <p:nvPr>
            <p:custDataLst>
              <p:tags r:id="rId8"/>
            </p:custDataLst>
          </p:nvPr>
        </p:nvSpPr>
        <p:spPr>
          <a:xfrm>
            <a:off x="1922869" y="1259555"/>
            <a:ext cx="87139" cy="14523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文本框 56"/>
          <p:cNvSpPr txBox="1"/>
          <p:nvPr>
            <p:custDataLst>
              <p:tags r:id="rId9"/>
            </p:custDataLst>
          </p:nvPr>
        </p:nvSpPr>
        <p:spPr>
          <a:xfrm>
            <a:off x="1960234" y="1408348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创新思维：具备创新思维，能够提出新的想法和解决方案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对角圆角矩形 5"/>
          <p:cNvSpPr/>
          <p:nvPr>
            <p:custDataLst>
              <p:tags r:id="rId10"/>
            </p:custDataLst>
          </p:nvPr>
        </p:nvSpPr>
        <p:spPr>
          <a:xfrm>
            <a:off x="1344379" y="2730134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对角圆角矩形 6"/>
          <p:cNvSpPr/>
          <p:nvPr>
            <p:custDataLst>
              <p:tags r:id="rId11"/>
            </p:custDataLst>
          </p:nvPr>
        </p:nvSpPr>
        <p:spPr>
          <a:xfrm>
            <a:off x="1344379" y="2584011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0" name="直角三角形 7"/>
          <p:cNvSpPr/>
          <p:nvPr>
            <p:custDataLst>
              <p:tags r:id="rId12"/>
            </p:custDataLst>
          </p:nvPr>
        </p:nvSpPr>
        <p:spPr>
          <a:xfrm>
            <a:off x="1922869" y="2585345"/>
            <a:ext cx="87139" cy="14523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文本框 8"/>
          <p:cNvSpPr txBox="1"/>
          <p:nvPr>
            <p:custDataLst>
              <p:tags r:id="rId13"/>
            </p:custDataLst>
          </p:nvPr>
        </p:nvSpPr>
        <p:spPr>
          <a:xfrm>
            <a:off x="1960234" y="2741477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学习能力：不断学习新知识、新技能，提高自身创新能力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对角圆角矩形 9"/>
          <p:cNvSpPr/>
          <p:nvPr>
            <p:custDataLst>
              <p:tags r:id="rId14"/>
            </p:custDataLst>
          </p:nvPr>
        </p:nvSpPr>
        <p:spPr>
          <a:xfrm>
            <a:off x="1344379" y="538104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6" name="对角圆角矩形 10"/>
          <p:cNvSpPr/>
          <p:nvPr>
            <p:custDataLst>
              <p:tags r:id="rId15"/>
            </p:custDataLst>
          </p:nvPr>
        </p:nvSpPr>
        <p:spPr>
          <a:xfrm>
            <a:off x="1344379" y="5234923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8" name="直角三角形 11"/>
          <p:cNvSpPr/>
          <p:nvPr>
            <p:custDataLst>
              <p:tags r:id="rId16"/>
            </p:custDataLst>
          </p:nvPr>
        </p:nvSpPr>
        <p:spPr>
          <a:xfrm>
            <a:off x="1922869" y="5235590"/>
            <a:ext cx="87139" cy="14523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文本框 12"/>
          <p:cNvSpPr txBox="1"/>
          <p:nvPr>
            <p:custDataLst>
              <p:tags r:id="rId17"/>
            </p:custDataLst>
          </p:nvPr>
        </p:nvSpPr>
        <p:spPr>
          <a:xfrm>
            <a:off x="1960234" y="5391723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团队协作：与团队成员共同协作，发挥集体智慧，推动创新进程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516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管理者的素质修养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7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诚信正直</a:t>
            </a:r>
            <a:endParaRPr lang="zh-CN" altLang="en-US"/>
          </a:p>
        </p:txBody>
      </p:sp>
      <p:sp>
        <p:nvSpPr>
          <p:cNvPr id="1049572" name="圆角矩形 26"/>
          <p:cNvSpPr/>
          <p:nvPr>
            <p:custDataLst>
              <p:tags r:id="rId2"/>
            </p:custDataLst>
          </p:nvPr>
        </p:nvSpPr>
        <p:spPr>
          <a:xfrm>
            <a:off x="694800" y="1750075"/>
            <a:ext cx="2553192" cy="39403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74" name="圆角矩形 28"/>
          <p:cNvSpPr/>
          <p:nvPr>
            <p:custDataLst>
              <p:tags r:id="rId3"/>
            </p:custDataLst>
          </p:nvPr>
        </p:nvSpPr>
        <p:spPr>
          <a:xfrm>
            <a:off x="697302" y="1750075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76" name="文本框 31"/>
          <p:cNvSpPr txBox="1"/>
          <p:nvPr>
            <p:custDataLst>
              <p:tags r:id="rId4"/>
            </p:custDataLst>
          </p:nvPr>
        </p:nvSpPr>
        <p:spPr>
          <a:xfrm>
            <a:off x="847415" y="2164762"/>
            <a:ext cx="2248077" cy="335323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管理者应具备诚信正直的品质，以身作则，树立良好的道德榜样。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圆角矩形 29"/>
          <p:cNvSpPr/>
          <p:nvPr>
            <p:custDataLst>
              <p:tags r:id="rId5"/>
            </p:custDataLst>
          </p:nvPr>
        </p:nvSpPr>
        <p:spPr>
          <a:xfrm>
            <a:off x="3444368" y="1750075"/>
            <a:ext cx="2553192" cy="39403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80" name="圆角矩形 32"/>
          <p:cNvSpPr/>
          <p:nvPr>
            <p:custDataLst>
              <p:tags r:id="rId6"/>
            </p:custDataLst>
          </p:nvPr>
        </p:nvSpPr>
        <p:spPr>
          <a:xfrm>
            <a:off x="3446870" y="1750075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82" name="文本框 34"/>
          <p:cNvSpPr txBox="1"/>
          <p:nvPr>
            <p:custDataLst>
              <p:tags r:id="rId7"/>
            </p:custDataLst>
          </p:nvPr>
        </p:nvSpPr>
        <p:spPr>
          <a:xfrm>
            <a:off x="3599485" y="2164762"/>
            <a:ext cx="2245322" cy="335455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诚信正直的管理者能够赢得员工的信任和尊重，提高团队的凝聚力和向心力。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圆角矩形 3"/>
          <p:cNvSpPr/>
          <p:nvPr>
            <p:custDataLst>
              <p:tags r:id="rId8"/>
            </p:custDataLst>
          </p:nvPr>
        </p:nvSpPr>
        <p:spPr>
          <a:xfrm>
            <a:off x="6193936" y="1750075"/>
            <a:ext cx="2553192" cy="39403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86" name="圆角矩形 4"/>
          <p:cNvSpPr/>
          <p:nvPr>
            <p:custDataLst>
              <p:tags r:id="rId9"/>
            </p:custDataLst>
          </p:nvPr>
        </p:nvSpPr>
        <p:spPr>
          <a:xfrm>
            <a:off x="6196438" y="1750075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88" name="文本框 5"/>
          <p:cNvSpPr txBox="1"/>
          <p:nvPr>
            <p:custDataLst>
              <p:tags r:id="rId10"/>
            </p:custDataLst>
          </p:nvPr>
        </p:nvSpPr>
        <p:spPr>
          <a:xfrm>
            <a:off x="6348427" y="2164762"/>
            <a:ext cx="2245322" cy="335455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诚信正直的管理者能够公正无私地处理问题，避免偏袒和歧视，维护组织的公平正义。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圆角矩形 8"/>
          <p:cNvSpPr/>
          <p:nvPr>
            <p:custDataLst>
              <p:tags r:id="rId11"/>
            </p:custDataLst>
          </p:nvPr>
        </p:nvSpPr>
        <p:spPr>
          <a:xfrm>
            <a:off x="8943504" y="1750075"/>
            <a:ext cx="2553192" cy="39403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92" name="圆角矩形 9"/>
          <p:cNvSpPr/>
          <p:nvPr>
            <p:custDataLst>
              <p:tags r:id="rId12"/>
            </p:custDataLst>
          </p:nvPr>
        </p:nvSpPr>
        <p:spPr>
          <a:xfrm>
            <a:off x="8946006" y="1750075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94" name="文本框 10"/>
          <p:cNvSpPr txBox="1"/>
          <p:nvPr>
            <p:custDataLst>
              <p:tags r:id="rId13"/>
            </p:custDataLst>
          </p:nvPr>
        </p:nvSpPr>
        <p:spPr>
          <a:xfrm>
            <a:off x="9097996" y="2164762"/>
            <a:ext cx="2245322" cy="335455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诚信正直的管理者能够坚守道德底线，抵制诱惑，避免腐败和滥用权力。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https://d.book118.com/086134143120010034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3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0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Office Theme</vt:lpstr>
      <vt:lpstr>管理者的角色定位</vt:lpstr>
      <vt:lpstr>目录</vt:lpstr>
      <vt:lpstr>管理者的职责</vt:lpstr>
      <vt:lpstr>制定目标</vt:lpstr>
      <vt:lpstr>组织协调</vt:lpstr>
      <vt:lpstr>指导监督</vt:lpstr>
      <vt:lpstr>激励员工</vt:lpstr>
      <vt:lpstr>管理者的能力要求</vt:lpstr>
      <vt:lpstr>沟通能力</vt:lpstr>
      <vt:lpstr>决策能力</vt:lpstr>
      <vt:lpstr>领导力</vt:lpstr>
      <vt:lpstr>创新能力</vt:lpstr>
      <vt:lpstr>管理者的素质修养</vt:lpstr>
      <vt:lpstr>诚信正直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2024-09-03T16:48:45.575</cp:lastPrinted>
  <dcterms:created xsi:type="dcterms:W3CDTF">2024-09-03T08:48:45Z</dcterms:created>
  <dcterms:modified xsi:type="dcterms:W3CDTF">2024-09-03T08:48:48Z</dcterms:modified>
</cp:coreProperties>
</file>