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8DF0A75-D270-4B80-888E-B95D93BB97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A7E850-C911-49FF-B754-FB0E8AD154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CCBEA38-CF01-45A2-8E1C-55EBF67349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7BA78BE-A8A1-411A-B020-D4902EFA6B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F3A6731-9331-481C-9248-130805058E4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856D809-441A-47AE-8569-C93B7123B0D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08C5EE5-A64D-48E4-B40D-0C960D255F0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034DB94-5722-4299-9575-AA28A6EC73D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26FB945-6F16-4C20-A176-5B87055789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F80F1A-C3FB-4EBA-8E5B-546E1A97D1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F8AC89-4D5C-4377-ABFE-85AFA46964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86134151145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logistic回归、probit回归与poission回归</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logistic回归</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probit回归</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poission回归</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三种回归模型比较</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9579498" y="4122330"/>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072323" y="1774071"/>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04127" y="2472562"/>
            <a:ext cx="27622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探讨logistic回归、probit回归和poisson回归的原理、应用和优缺点。</a:t>
            </a:r>
          </a:p>
        </p:txBody>
      </p:sp>
      <p:sp>
        <p:nvSpPr>
          <p:cNvPr id="5" name="TextBox 5"/>
          <p:cNvSpPr txBox="1"/>
          <p:nvPr/>
        </p:nvSpPr>
        <p:spPr>
          <a:xfrm>
            <a:off x="5046100" y="4806368"/>
            <a:ext cx="26574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为研究者提供有关这三种回归方法的详细指导和建议，以便在实际研究中更好地应用它们。</a:t>
            </a:r>
          </a:p>
        </p:txBody>
      </p:sp>
      <p:sp>
        <p:nvSpPr>
          <p:cNvPr id="6" name="TextBox 6"/>
          <p:cNvSpPr txBox="1"/>
          <p:nvPr/>
        </p:nvSpPr>
        <p:spPr>
          <a:xfrm>
            <a:off x="8499110" y="4817651"/>
            <a:ext cx="27622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通过比较这三种回归方法，帮助读者理解它们之间的相似性和差异性，以便根据研究需求选择合适的方法。</a:t>
            </a:r>
          </a:p>
        </p:txBody>
      </p:sp>
      <p:sp>
        <p:nvSpPr>
          <p:cNvPr id="7" name="AutoShape 7"/>
          <p:cNvSpPr/>
          <p:nvPr/>
        </p:nvSpPr>
        <p:spPr>
          <a:xfrm>
            <a:off x="6072323" y="4122330"/>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244501" y="4282317"/>
            <a:ext cx="280981" cy="280981"/>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249635" y="1942726"/>
            <a:ext cx="246922" cy="24692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9758054" y="4300887"/>
            <a:ext cx="243840" cy="24384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l="2002" r="2002"/>
          <a:stretch>
            <a:fillRect/>
          </a:stretch>
        </p:blipFill>
        <p:spPr>
          <a:xfrm>
            <a:off x="8770541" y="1481576"/>
            <a:ext cx="2313273" cy="2313273"/>
          </a:xfrm>
          <a:prstGeom prst="roundRect">
            <a:avLst/>
          </a:prstGeom>
        </p:spPr>
      </p:pic>
      <p:pic>
        <p:nvPicPr>
          <p:cNvPr id="12" name="Picture 12"/>
          <p:cNvPicPr>
            <a:picLocks noChangeAspect="1"/>
          </p:cNvPicPr>
          <p:nvPr/>
        </p:nvPicPr>
        <p:blipFill>
          <a:blip r:embed="rId3"/>
          <a:srcRect l="18473" r="18473"/>
          <a:stretch>
            <a:fillRect/>
          </a:stretch>
        </p:blipFill>
        <p:spPr>
          <a:xfrm>
            <a:off x="454963" y="1481576"/>
            <a:ext cx="4240298" cy="4612191"/>
          </a:xfrm>
          <a:prstGeom prst="round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54963" y="3669933"/>
            <a:ext cx="11227434" cy="0"/>
          </a:xfrm>
          <a:prstGeom prst="line">
            <a:avLst/>
          </a:prstGeom>
          <a:ln w="88900">
            <a:solidFill>
              <a:schemeClr val="accent1">
                <a:lumMod val="75000"/>
              </a:schemeClr>
            </a:solidFill>
            <a:prstDash val="solid"/>
            <a:headEnd type="none"/>
            <a:tailEnd type="triangl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495032" y="1481120"/>
            <a:ext cx="3227808" cy="199644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881401" y="1481120"/>
            <a:ext cx="840772" cy="1996440"/>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45047" y="1733532"/>
            <a:ext cx="2160495" cy="15201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FFF">
                    <a:alpha val="100000"/>
                  </a:srgbClr>
                </a:solidFill>
                <a:latin typeface="Microsoft Yahei"/>
                <a:ea typeface="Microsoft Yahei"/>
                <a:cs typeface="Microsoft Yahei"/>
              </a:rPr>
              <a:t>简要介绍logistic回归、probit回归和poisson回归的基本原理和概念。</a:t>
            </a:r>
          </a:p>
        </p:txBody>
      </p:sp>
      <p:sp>
        <p:nvSpPr>
          <p:cNvPr id="6" name="TextBox 6"/>
          <p:cNvSpPr txBox="1"/>
          <p:nvPr/>
        </p:nvSpPr>
        <p:spPr>
          <a:xfrm>
            <a:off x="2881401" y="2185970"/>
            <a:ext cx="841438"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01</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
        <p:nvSpPr>
          <p:cNvPr id="29" name="AutoShape 29"/>
          <p:cNvSpPr/>
          <p:nvPr/>
        </p:nvSpPr>
        <p:spPr>
          <a:xfrm>
            <a:off x="2063911" y="3853069"/>
            <a:ext cx="3227808" cy="199644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450280" y="3853069"/>
            <a:ext cx="840772" cy="1996440"/>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2213926" y="4105482"/>
            <a:ext cx="2160495" cy="15201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FFF">
                    <a:alpha val="100000"/>
                  </a:srgbClr>
                </a:solidFill>
                <a:latin typeface="Microsoft Yahei"/>
                <a:ea typeface="Microsoft Yahei"/>
                <a:cs typeface="Microsoft Yahei"/>
              </a:rPr>
              <a:t>详细阐述这三种回归方法的模型设定、参数估计和假设检验等过程。</a:t>
            </a:r>
          </a:p>
        </p:txBody>
      </p:sp>
      <p:sp>
        <p:nvSpPr>
          <p:cNvPr id="32" name="TextBox 32"/>
          <p:cNvSpPr txBox="1"/>
          <p:nvPr/>
        </p:nvSpPr>
        <p:spPr>
          <a:xfrm>
            <a:off x="4450280" y="4557919"/>
            <a:ext cx="841438"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02</a:t>
            </a:r>
          </a:p>
        </p:txBody>
      </p:sp>
      <p:sp>
        <p:nvSpPr>
          <p:cNvPr id="33" name="AutoShape 33"/>
          <p:cNvSpPr/>
          <p:nvPr/>
        </p:nvSpPr>
        <p:spPr>
          <a:xfrm>
            <a:off x="4437484" y="1481120"/>
            <a:ext cx="3227808" cy="199644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23854" y="1481120"/>
            <a:ext cx="840772" cy="1996440"/>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4587499" y="1733532"/>
            <a:ext cx="2160495" cy="15201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FFF">
                    <a:alpha val="100000"/>
                  </a:srgbClr>
                </a:solidFill>
                <a:latin typeface="Microsoft Yahei"/>
                <a:ea typeface="Microsoft Yahei"/>
                <a:cs typeface="Microsoft Yahei"/>
              </a:rPr>
              <a:t>通过实例分析和模拟研究，展示这三种回归方法在实际应用中的表现和优缺点。</a:t>
            </a:r>
          </a:p>
        </p:txBody>
      </p:sp>
      <p:sp>
        <p:nvSpPr>
          <p:cNvPr id="36" name="TextBox 36"/>
          <p:cNvSpPr txBox="1"/>
          <p:nvPr/>
        </p:nvSpPr>
        <p:spPr>
          <a:xfrm>
            <a:off x="6823854" y="2185970"/>
            <a:ext cx="841438"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03</a:t>
            </a:r>
          </a:p>
        </p:txBody>
      </p:sp>
      <p:sp>
        <p:nvSpPr>
          <p:cNvPr id="37" name="AutoShape 37"/>
          <p:cNvSpPr/>
          <p:nvPr/>
        </p:nvSpPr>
        <p:spPr>
          <a:xfrm>
            <a:off x="6043774" y="3853069"/>
            <a:ext cx="3227808" cy="199644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8430144" y="3853069"/>
            <a:ext cx="840772" cy="1996440"/>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6193789" y="4105482"/>
            <a:ext cx="2160495" cy="15201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FFF">
                    <a:alpha val="100000"/>
                  </a:srgbClr>
                </a:solidFill>
                <a:latin typeface="Microsoft Yahei"/>
                <a:ea typeface="Microsoft Yahei"/>
                <a:cs typeface="Microsoft Yahei"/>
              </a:rPr>
              <a:t>讨论这三种回归方法的适用范围、局限性和可能的改进方向。</a:t>
            </a:r>
          </a:p>
        </p:txBody>
      </p:sp>
      <p:sp>
        <p:nvSpPr>
          <p:cNvPr id="40" name="TextBox 40"/>
          <p:cNvSpPr txBox="1"/>
          <p:nvPr/>
        </p:nvSpPr>
        <p:spPr>
          <a:xfrm>
            <a:off x="8430144" y="4557919"/>
            <a:ext cx="841438"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04</a:t>
            </a:r>
          </a:p>
        </p:txBody>
      </p:sp>
      <p:sp>
        <p:nvSpPr>
          <p:cNvPr id="41" name="AutoShape 41"/>
          <p:cNvSpPr/>
          <p:nvPr/>
        </p:nvSpPr>
        <p:spPr>
          <a:xfrm>
            <a:off x="8320628" y="1481120"/>
            <a:ext cx="3227808" cy="199644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706998" y="1481120"/>
            <a:ext cx="840772" cy="1996440"/>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8470642" y="1733532"/>
            <a:ext cx="2160495" cy="15201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FFF">
                    <a:alpha val="100000"/>
                  </a:srgbClr>
                </a:solidFill>
                <a:latin typeface="Microsoft Yahei"/>
                <a:ea typeface="Microsoft Yahei"/>
                <a:cs typeface="Microsoft Yahei"/>
              </a:rPr>
              <a:t>提供有关如何在统计软件中实现这三种回归方法的指导和建议。</a:t>
            </a:r>
          </a:p>
        </p:txBody>
      </p:sp>
      <p:sp>
        <p:nvSpPr>
          <p:cNvPr id="44" name="TextBox 44"/>
          <p:cNvSpPr txBox="1"/>
          <p:nvPr/>
        </p:nvSpPr>
        <p:spPr>
          <a:xfrm>
            <a:off x="10706998" y="2185970"/>
            <a:ext cx="841438"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05</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logistic回归</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logistic回归是一种广义线性模型，用于解决二分类问题。</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logistic回归模型的因变量是二分类的，通常表示为0或1。</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logistic回归模型的自变量可以是连续的或离散的，且不需要满足正态分布。</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logistic回归模型介绍</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27" b="262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23633" r="23633"/>
          <a:stretch>
            <a:fillRect/>
          </a:stretch>
        </p:blipFill>
        <p:spPr>
          <a:xfrm>
            <a:off x="7771734"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logistic回归参数估计</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最大似然估计法</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通过最大化似然函数来估计参数，使得观测数据的概率最大。</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迭代加权最小二乘法</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通过迭代计算加权最小二乘估计，得到参数的估计值。</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梯度下降法</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通过沿着梯度方向逐步迭代，使得损失函数达到最小值，从而得到参数的估计值。</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模型预测能力评估</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通过计算准确率、召回率、F1值等指标，评估模型的预测能力。</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模型系数的显著性检验</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检验模型系数是否显著不为零，通常采用z检验或Wald检验。</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模型拟合优度检验</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检验模型是否拟合数据，通常采用似然比检验、Hosmer-Lemeshow检验等。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logistic回归模型检验</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用于疾病预测、诊断、治疗等方面的研究，如癌症预测、糖尿病诊断等。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医学领域</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75" r="166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金融领域</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社会科学领域</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4990" r="1499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用于信用评分、风险评估等方面的研究，如信用卡欺诈检测、贷款违约预测等。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用于社会现象的解释和预测，如人口统计、选举结果预测等。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logistic回归应用举例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probit回归</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cxnSp>
        <p:nvCxnSpPr>
          <p:cNvPr id="2" name="Connector 2"/>
          <p:cNvCxnSpPr/>
          <p:nvPr/>
        </p:nvCxnSpPr>
        <p:spPr>
          <a:xfrm>
            <a:off x="637353" y="2404706"/>
            <a:ext cx="670328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271485" y="1863863"/>
            <a:ext cx="3274807" cy="327480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218543" y="2058700"/>
            <a:ext cx="692012" cy="692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543" y="2152294"/>
            <a:ext cx="692012" cy="504825"/>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550" b="1">
                <a:solidFill>
                  <a:srgbClr val="FFFFFF">
                    <a:alpha val="100000"/>
                  </a:srgbClr>
                </a:solidFill>
                <a:latin typeface="Microsoft Yahei"/>
                <a:ea typeface="Microsoft Yahei"/>
                <a:cs typeface="Microsoft Yahei"/>
              </a:rPr>
              <a:t>01</a:t>
            </a:r>
          </a:p>
        </p:txBody>
      </p:sp>
      <p:sp>
        <p:nvSpPr>
          <p:cNvPr id="6" name="AutoShape 6"/>
          <p:cNvSpPr/>
          <p:nvPr/>
        </p:nvSpPr>
        <p:spPr>
          <a:xfrm>
            <a:off x="3642991" y="2058700"/>
            <a:ext cx="692012" cy="692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3652135" y="2152294"/>
            <a:ext cx="673724" cy="504825"/>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550" b="1">
                <a:solidFill>
                  <a:srgbClr val="FFFFFF">
                    <a:alpha val="100000"/>
                  </a:srgbClr>
                </a:solidFill>
                <a:latin typeface="Microsoft Yahei"/>
                <a:ea typeface="Microsoft Yahei"/>
                <a:cs typeface="Microsoft Yahei"/>
              </a:rPr>
              <a:t>02</a:t>
            </a:r>
          </a:p>
        </p:txBody>
      </p:sp>
      <p:sp>
        <p:nvSpPr>
          <p:cNvPr id="8" name="AutoShape 8"/>
          <p:cNvSpPr/>
          <p:nvPr/>
        </p:nvSpPr>
        <p:spPr>
          <a:xfrm>
            <a:off x="5990360" y="2058700"/>
            <a:ext cx="692012" cy="692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990360" y="2105497"/>
            <a:ext cx="692012" cy="598419"/>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700" b="1">
                <a:solidFill>
                  <a:srgbClr val="FFFFFF">
                    <a:alpha val="100000"/>
                  </a:srgbClr>
                </a:solidFill>
                <a:latin typeface="Microsoft Yahei"/>
                <a:ea typeface="Microsoft Yahei"/>
                <a:cs typeface="Microsoft Yahei"/>
              </a:rPr>
              <a:t>03</a:t>
            </a:r>
          </a:p>
        </p:txBody>
      </p:sp>
      <p:cxnSp>
        <p:nvCxnSpPr>
          <p:cNvPr id="10" name="Connector 10"/>
          <p:cNvCxnSpPr/>
          <p:nvPr/>
        </p:nvCxnSpPr>
        <p:spPr>
          <a:xfrm flipH="1">
            <a:off x="2732226" y="2404706"/>
            <a:ext cx="0" cy="2857056"/>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518866" y="3421503"/>
            <a:ext cx="2091366" cy="13971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350">
                <a:solidFill>
                  <a:schemeClr val="dk1">
                    <a:alpha val="100000"/>
                  </a:schemeClr>
                </a:solidFill>
                <a:latin typeface="Microsoft Yahei"/>
                <a:ea typeface="Microsoft Yahei"/>
                <a:cs typeface="Microsoft Yahei"/>
              </a:rPr>
              <a:t>probit回归是一种广义线性模型，用于处理二元分类问题，即因变量只有两个取值（0或1）的情况。</a:t>
            </a:r>
          </a:p>
        </p:txBody>
      </p:sp>
      <p:sp>
        <p:nvSpPr>
          <p:cNvPr id="12" name="TextBox 12"/>
          <p:cNvSpPr txBox="1"/>
          <p:nvPr/>
        </p:nvSpPr>
        <p:spPr>
          <a:xfrm>
            <a:off x="2875468" y="3421503"/>
            <a:ext cx="2091366" cy="13971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350">
                <a:solidFill>
                  <a:schemeClr val="dk1">
                    <a:alpha val="100000"/>
                  </a:schemeClr>
                </a:solidFill>
                <a:latin typeface="Microsoft Yahei"/>
                <a:ea typeface="Microsoft Yahei"/>
                <a:cs typeface="Microsoft Yahei"/>
              </a:rPr>
              <a:t>与logistic回归类似，probit回归也通过建立一个概率模型来预测二元事件的发生概率。</a:t>
            </a:r>
          </a:p>
        </p:txBody>
      </p:sp>
      <p:sp>
        <p:nvSpPr>
          <p:cNvPr id="13" name="TextBox 13"/>
          <p:cNvSpPr txBox="1"/>
          <p:nvPr/>
        </p:nvSpPr>
        <p:spPr>
          <a:xfrm>
            <a:off x="5290683" y="3421503"/>
            <a:ext cx="2091366" cy="13971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350">
                <a:solidFill>
                  <a:schemeClr val="dk1">
                    <a:alpha val="100000"/>
                  </a:schemeClr>
                </a:solidFill>
                <a:latin typeface="Microsoft Yahei"/>
                <a:ea typeface="Microsoft Yahei"/>
                <a:cs typeface="Microsoft Yahei"/>
              </a:rPr>
              <a:t>probit回归假设事件发生概率服从标准正态分布，而logistic回归则假设服从逻辑斯蒂分布。</a:t>
            </a:r>
          </a:p>
        </p:txBody>
      </p:sp>
      <p:pic>
        <p:nvPicPr>
          <p:cNvPr id="14" name="Picture 14"/>
          <p:cNvPicPr>
            <a:picLocks noChangeAspect="1"/>
          </p:cNvPicPr>
          <p:nvPr/>
        </p:nvPicPr>
        <p:blipFill>
          <a:blip r:embed="rId2"/>
          <a:srcRect l="13718" r="13718"/>
          <a:stretch>
            <a:fillRect/>
          </a:stretch>
        </p:blipFill>
        <p:spPr>
          <a:xfrm>
            <a:off x="8376853" y="1993076"/>
            <a:ext cx="3064070" cy="3016380"/>
          </a:xfrm>
          <a:prstGeom prst="ellipse">
            <a:avLst/>
          </a:prstGeom>
        </p:spPr>
      </p:pic>
      <p:cxnSp>
        <p:nvCxnSpPr>
          <p:cNvPr id="15" name="Connector 15"/>
          <p:cNvCxnSpPr/>
          <p:nvPr/>
        </p:nvCxnSpPr>
        <p:spPr>
          <a:xfrm flipH="1">
            <a:off x="5100616" y="2404706"/>
            <a:ext cx="0" cy="2857056"/>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probit回归模型介绍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最大似然估计法</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通过最大化样本数据的似然函数来估计模型参数，使得模型预测结果与实际观测值尽可能接近。</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迭代加权最小二乘法</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通过迭代计算加权最小二乘估计，逐步逼近最大似然估计结果。</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贝叶斯估计法</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在给定先验分布的情况下，通过贝叶斯定理计算后验分布，并据此进行参数估计。</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probit回归参数估计</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470003" y="1095611"/>
            <a:ext cx="5251994" cy="5251994"/>
          </a:xfrm>
          <a:prstGeom prst="ellipse">
            <a:avLst/>
          </a:prstGeom>
          <a:gradFill>
            <a:gsLst>
              <a:gs pos="0">
                <a:schemeClr val="accent2">
                  <a:alpha val="40000"/>
                  <a:lumMod val="60000"/>
                  <a:lumOff val="40000"/>
                </a:schemeClr>
              </a:gs>
              <a:gs pos="100000">
                <a:schemeClr val="accent2">
                  <a:alpha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637982" y="1263590"/>
            <a:ext cx="4916037" cy="4916037"/>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282803" y="1908411"/>
            <a:ext cx="3626394" cy="362639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6958" r="16958"/>
          <a:stretch>
            <a:fillRect/>
          </a:stretch>
        </p:blipFill>
        <p:spPr>
          <a:xfrm>
            <a:off x="4796012" y="2421620"/>
            <a:ext cx="2599976" cy="2599976"/>
          </a:xfrm>
          <a:prstGeom prst="ellipse">
            <a:avLst/>
          </a:prstGeom>
        </p:spPr>
      </p:pic>
      <p:sp>
        <p:nvSpPr>
          <p:cNvPr id="6" name="AutoShape 6"/>
          <p:cNvSpPr/>
          <p:nvPr/>
        </p:nvSpPr>
        <p:spPr>
          <a:xfrm>
            <a:off x="7568742" y="1485755"/>
            <a:ext cx="845312" cy="8453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150292" y="3006344"/>
            <a:ext cx="845312" cy="8453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641893" y="4903343"/>
            <a:ext cx="845312" cy="8453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7725002" y="1690784"/>
            <a:ext cx="532790" cy="435254"/>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3382144" y="3262579"/>
            <a:ext cx="381610" cy="381610"/>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866091" y="5133975"/>
            <a:ext cx="396240" cy="384048"/>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39110" y="317235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拟合优度检验</a:t>
            </a:r>
          </a:p>
        </p:txBody>
      </p:sp>
      <p:sp>
        <p:nvSpPr>
          <p:cNvPr id="13" name="TextBox 13"/>
          <p:cNvSpPr txBox="1"/>
          <p:nvPr/>
        </p:nvSpPr>
        <p:spPr>
          <a:xfrm>
            <a:off x="9146662" y="1612351"/>
            <a:ext cx="222741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通过检验模型参数的显著性来判断自变量对因变量的影响是否显著，通常使用t检验或z检验。</a:t>
            </a:r>
          </a:p>
        </p:txBody>
      </p:sp>
      <p:sp>
        <p:nvSpPr>
          <p:cNvPr id="14" name="TextBox 14"/>
          <p:cNvSpPr txBox="1"/>
          <p:nvPr/>
        </p:nvSpPr>
        <p:spPr>
          <a:xfrm>
            <a:off x="9146662" y="1063099"/>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显著性检验</a:t>
            </a:r>
          </a:p>
        </p:txBody>
      </p:sp>
      <p:sp>
        <p:nvSpPr>
          <p:cNvPr id="15" name="TextBox 15"/>
          <p:cNvSpPr txBox="1"/>
          <p:nvPr/>
        </p:nvSpPr>
        <p:spPr>
          <a:xfrm>
            <a:off x="9146662" y="397721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共线性诊断</a:t>
            </a:r>
          </a:p>
        </p:txBody>
      </p:sp>
      <p:sp>
        <p:nvSpPr>
          <p:cNvPr id="16" name="TextBox 16"/>
          <p:cNvSpPr txBox="1"/>
          <p:nvPr/>
        </p:nvSpPr>
        <p:spPr>
          <a:xfrm>
            <a:off x="9146662" y="4535996"/>
            <a:ext cx="222741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检查自变量之间是否存在严重的共线性问题，以避免对参数估计造成不良影响。</a:t>
            </a:r>
          </a:p>
        </p:txBody>
      </p:sp>
      <p:sp>
        <p:nvSpPr>
          <p:cNvPr id="17" name="TextBox 17"/>
          <p:cNvSpPr txBox="1"/>
          <p:nvPr/>
        </p:nvSpPr>
        <p:spPr>
          <a:xfrm>
            <a:off x="539110" y="3796745"/>
            <a:ext cx="222741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通过比较模型预测值与实际观测值之间的差异来评估模型的拟合优度，如伪R方、信息准则等指标。</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probit回归模型检验</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利用借款人的历史信用记录、财务状况等信息，构建probit回归模型预测其违约概率。</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信贷风险评估</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根据患者的症状、体征等临床信息，建立probit回归模型辅助医生进行疾病诊断。</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医学诊断</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通过收集消费者的购买行为、偏好等信息，运用probit回归模型分析消费者选择某一产品的概率及影响因素。</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市场调研</a:t>
            </a:r>
          </a:p>
        </p:txBody>
      </p:sp>
      <p:pic>
        <p:nvPicPr>
          <p:cNvPr id="9" name="Picture 9"/>
          <p:cNvPicPr>
            <a:picLocks noChangeAspect="1"/>
          </p:cNvPicPr>
          <p:nvPr/>
        </p:nvPicPr>
        <p:blipFill>
          <a:blip r:embed="rId2"/>
          <a:srcRect l="12500" r="12500"/>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probit回归应用举例</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https://d.book118.com/086134151145010044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95</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2024-09-13T01:29:29.790</cp:lastPrinted>
  <dcterms:created xsi:type="dcterms:W3CDTF">2024-09-12T17:29:29Z</dcterms:created>
  <dcterms:modified xsi:type="dcterms:W3CDTF">2024-09-12T17:29:31Z</dcterms:modified>
</cp:coreProperties>
</file>