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ECA502-31C3-48EF-9556-CA4F3F296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D7A1A1-5FCD-4DE1-84BD-739C14333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71F244-5B4C-47E5-85B4-3181050E1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AB183A-2762-46A5-9640-A4EABC057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2CBC3B-F2C7-45DA-9EBD-A07A0AB34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54E278-DF1D-40F9-8E67-872315BE0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877932-6FCE-4CCE-A15B-803398B28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9A48B3-9919-4780-A5DC-A33B3E12D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FE839D-D7AF-43D1-840E-0D38D86BD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63BA9D-C5EC-4134-9F92-511C8A488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BDFFA7-9C4D-4D02-B324-1BF4180F8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14102400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中医消渴护理方案\n## 1.中医消渴病的概念与病因\n### 1.1中医消渴病的定义与分类\n### 1.2中医消渴病的病因及发病机制\n### 1.3中医消渴病的临床表现与诊断\n## 2.中医消渴护理的基本原则与方法\n### 2.1中医消渴护理的基本原则\n### 2.2中医消渴护理的具体方法\n### 2.3中医消渴护理的注意事项\n## 3.中医消渴护理的饮食调养\n### 3.1中医消渴病的饮食原则\n### 3.2中医消渴病的食疗方推荐\n### 3.3中医消渴病的饮食禁忌与注意事项\n## 4.中医消渴护理的情志调养\n### 4.1情志调养在中医消渴护理中的重要性\n### 4.2中医消渴护理的情志调养方法\n### 4.3中医消渴护理的情志调养注意事项\n## 5.中医消渴护理的运动调养\n### 5.1运动调养在中医消渴护理中的作用\n### 5.2中医消渴护理的运动方式推荐\n### 5.3中医消渴护理的运动调养注意事项\n## 6.中医消渴护理的药物调养\n### 6.1中医消渴病的药物调养原则\n### 6.2中医消渴病的药物调养推荐\n### 6.3中医消渴病的药物调养注意事项\n## 7.中医消渴护理的案例分析\n### 7.1中医消渴护理成功案例分析\n### 7.2中医消渴护理失败案例分析\n### 7.3中医消渴护理的教训与启示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中医消渴护理方案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中医消渴病的概念与病因</a:t>
            </a:r>
            <a:endParaRPr/>
          </a:p>
        </p:txBody>
      </p:sp>
      <p:sp>
        <p:nvSpPr>
          <p:cNvPr id="10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中医消渴病的定义</a:t>
                </a:r>
                <a:endParaRPr/>
              </a:p>
            </p:txBody>
          </p:sp>
          <p:sp>
            <p:nvSpPr>
              <p:cNvPr id="2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以口渴、多饮、多尿、多食、乏力为主要症状的疾病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与现代医学的糖尿病类似</a:t>
                </a:r>
                <a:endParaRPr/>
              </a:p>
            </p:txBody>
          </p:sp>
          <p:sp>
            <p:nvSpPr>
              <p:cNvPr id="2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中医消渴病的分类</a:t>
                </a:r>
                <a:endParaRPr/>
              </a:p>
            </p:txBody>
          </p:sp>
          <p:sp>
            <p:nvSpPr>
              <p:cNvPr id="2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上消：以口渴、多饮为主，病在肺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中消：以多食、消谷善饥为主，病在胃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下消：以多尿、尿糖为主，病在肾</a:t>
                </a:r>
                <a:endParaRPr/>
              </a:p>
            </p:txBody>
          </p:sp>
          <p:sp>
            <p:nvSpPr>
              <p:cNvPr id="2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中医消渴病的定义与分类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中医消渴病的病因及发病机制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中医消渴病的病因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素体阴虚：先天禀赋不足，阴虚体质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饮食不节：过食肥甘，脾胃积热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情志失调：长期情志不畅，气郁化火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劳逸过度：过度劳累，损伤肾阴</a:t>
                </a:r>
                <a:endParaRPr/>
              </a:p>
            </p:txBody>
          </p:sp>
          <p:pic>
            <p:nvPicPr>
              <p:cNvPr id="2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中医消渴病的发病机制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阴虚燥热：阴虚体质，燥热内生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脾胃积热：饮食不节，脾胃运化失职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肝肾阴虚：情志失调，肝肾阴虚火旺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肾虚失摄：劳逸过度，肾虚失摄</a:t>
                </a:r>
                <a:endParaRPr/>
              </a:p>
            </p:txBody>
          </p:sp>
          <p:pic>
            <p:nvPicPr>
              <p:cNvPr id="2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中医消渴病的临床表现</a:t>
                </a:r>
                <a:endParaRPr/>
              </a:p>
            </p:txBody>
          </p:sp>
          <p:sp>
            <p:nvSpPr>
              <p:cNvPr id="2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口渴：口干舌燥，口渴难耐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多饮：饮水量增多，口渴不解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多尿：尿量增多，尿糖阳性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多食：食欲旺盛，消谷善饥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乏力：四肢无力，疲劳乏力</a:t>
                </a:r>
                <a:endParaRPr/>
              </a:p>
            </p:txBody>
          </p:sp>
          <p:sp>
            <p:nvSpPr>
              <p:cNvPr id="27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中医消渴病的诊断</a:t>
                </a:r>
                <a:endParaRPr/>
              </a:p>
            </p:txBody>
          </p:sp>
          <p:sp>
            <p:nvSpPr>
              <p:cNvPr id="2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病史：有糖尿病家族史，或有饮食不节、情志失调等诱因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临床表现：具备口渴、多饮、多尿、多食、乏力等症状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实验室检查：血糖升高，尿糖阳性</a:t>
                </a:r>
                <a:endParaRPr/>
              </a:p>
            </p:txBody>
          </p:sp>
          <p:sp>
            <p:nvSpPr>
              <p:cNvPr id="27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中医消渴病的临床表现与诊断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中医消渴护理的基本原则与方法</a:t>
            </a:r>
            <a:endParaRPr/>
          </a:p>
        </p:txBody>
      </p:sp>
      <p:sp>
        <p:nvSpPr>
          <p:cNvPr id="28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288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2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滋阴降火：以滋阴降火为主要治疗原则，改善阴虚燥热症状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90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2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调理脾胃：健运脾胃，清泻脾胃积热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92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2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舒肝解郁：调节情志，疏肝解郁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94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2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益气养阴：补充益气，滋养肾阴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中医消渴护理的基本原则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中医消渴护理的具体方法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3" y="1473104"/>
            <a:ext cx="10790202" cy="5249244"/>
            <a:chOff x="660393" y="1473104"/>
            <a:chExt cx="10790202" cy="5249244"/>
          </a:xfrm>
        </p:grpSpPr>
        <p:grpSp>
          <p:nvGrpSpPr>
            <p:cNvPr id="300" name="Group 19"/>
            <p:cNvGrpSpPr/>
            <p:nvPr/>
          </p:nvGrpSpPr>
          <p:grpSpPr>
            <a:xfrm>
              <a:off x="660396" y="1473104"/>
              <a:ext cx="10790199" cy="1225768"/>
              <a:chOff x="660395" y="1262089"/>
              <a:chExt cx="10790199" cy="1044000"/>
            </a:xfrm>
          </p:grpSpPr>
          <p:sp>
            <p:nvSpPr>
              <p:cNvPr id="301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3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中药治疗：根据病情选择合适的中药，如六味地黄丸、玉泉丸等</a:t>
                </a:r>
                <a:endParaRPr/>
              </a:p>
            </p:txBody>
          </p:sp>
          <p:cxnSp>
            <p:nvCxnSpPr>
              <p:cNvPr id="304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05" name="Group 18"/>
            <p:cNvGrpSpPr/>
            <p:nvPr/>
          </p:nvGrpSpPr>
          <p:grpSpPr>
            <a:xfrm>
              <a:off x="660396" y="2809933"/>
              <a:ext cx="10790199" cy="1235837"/>
              <a:chOff x="660395" y="2380713"/>
              <a:chExt cx="10790199" cy="1052575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08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针灸治疗：选择合适的穴位进行针灸治疗，如肺俞、脾俞、肾俞等</a:t>
                </a:r>
                <a:endParaRPr/>
              </a:p>
            </p:txBody>
          </p:sp>
        </p:grpSp>
        <p:grpSp>
          <p:nvGrpSpPr>
            <p:cNvPr id="310" name="Group 17"/>
            <p:cNvGrpSpPr/>
            <p:nvPr/>
          </p:nvGrpSpPr>
          <p:grpSpPr>
            <a:xfrm>
              <a:off x="660396" y="4155337"/>
              <a:ext cx="10790199" cy="1225768"/>
              <a:chOff x="660395" y="3499337"/>
              <a:chExt cx="10790199" cy="1044000"/>
            </a:xfrm>
          </p:grpSpPr>
          <p:sp>
            <p:nvSpPr>
              <p:cNvPr id="311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13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推拿按摩：进行推拿按摩，调理气血，疏通经络</a:t>
                </a:r>
                <a:endParaRPr/>
              </a:p>
            </p:txBody>
          </p:sp>
        </p:grpSp>
        <p:grpSp>
          <p:nvGrpSpPr>
            <p:cNvPr id="315" name="Group 16"/>
            <p:cNvGrpSpPr/>
            <p:nvPr/>
          </p:nvGrpSpPr>
          <p:grpSpPr>
            <a:xfrm>
              <a:off x="660393" y="5492168"/>
              <a:ext cx="10790199" cy="1230180"/>
              <a:chOff x="660395" y="4617961"/>
              <a:chExt cx="10790199" cy="1047757"/>
            </a:xfrm>
          </p:grpSpPr>
          <p:sp>
            <p:nvSpPr>
              <p:cNvPr id="316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7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18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拔罐疗法：拔罐治疗，疏通经络，消除瘀滞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1" name="Tencent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322" name="Tencent"/>
          <p:cNvSpPr/>
          <p:nvPr/>
        </p:nvSpPr>
        <p:spPr>
          <a:xfrm>
            <a:off x="8456167" y="488168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4"/>
                </a:solidFill>
                <a:latin typeface="+mj-ea"/>
                <a:ea typeface="+mj-ea"/>
              </a:rPr>
              <a:t>04</a:t>
            </a:r>
            <a:endParaRPr/>
          </a:p>
        </p:txBody>
      </p:sp>
      <p:sp>
        <p:nvSpPr>
          <p:cNvPr id="323" name="Tencent"/>
          <p:cNvSpPr/>
          <p:nvPr/>
        </p:nvSpPr>
        <p:spPr>
          <a:xfrm>
            <a:off x="8456167" y="247435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/>
          </a:p>
        </p:txBody>
      </p:sp>
      <p:sp>
        <p:nvSpPr>
          <p:cNvPr id="324" name="Tencent"/>
          <p:cNvSpPr/>
          <p:nvPr/>
        </p:nvSpPr>
        <p:spPr>
          <a:xfrm>
            <a:off x="3233771" y="4881686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3"/>
                </a:solidFill>
                <a:latin typeface="+mj-ea"/>
                <a:ea typeface="+mj-ea"/>
              </a:rPr>
              <a:t>03</a:t>
            </a:r>
            <a:endParaRPr/>
          </a:p>
        </p:txBody>
      </p:sp>
      <p:sp>
        <p:nvSpPr>
          <p:cNvPr id="325" name="Tencent"/>
          <p:cNvSpPr/>
          <p:nvPr/>
        </p:nvSpPr>
        <p:spPr>
          <a:xfrm>
            <a:off x="3233771" y="2471753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/>
          </a:p>
        </p:txBody>
      </p:sp>
      <p:grpSp>
        <p:nvGrpSpPr>
          <p:cNvPr id="3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93309" y="1936566"/>
            <a:ext cx="10805382" cy="4512298"/>
            <a:chOff x="693309" y="1936566"/>
            <a:chExt cx="10805382" cy="4512298"/>
          </a:xfrm>
        </p:grpSpPr>
        <p:grpSp>
          <p:nvGrpSpPr>
            <p:cNvPr id="327" name=""/>
            <p:cNvGrpSpPr/>
            <p:nvPr/>
          </p:nvGrpSpPr>
          <p:grpSpPr>
            <a:xfrm>
              <a:off x="693309" y="1936566"/>
              <a:ext cx="5335969" cy="2160000"/>
              <a:chOff x="693309" y="1936566"/>
              <a:chExt cx="5335969" cy="2160000"/>
            </a:xfrm>
          </p:grpSpPr>
          <p:sp>
            <p:nvSpPr>
              <p:cNvPr id="328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1936566"/>
                <a:ext cx="2160000" cy="216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饮食调养：控制饮食，避免高糖、高脂食物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29" name=""/>
            <p:cNvGrpSpPr/>
            <p:nvPr/>
          </p:nvGrpSpPr>
          <p:grpSpPr>
            <a:xfrm>
              <a:off x="6162723" y="1936566"/>
              <a:ext cx="5335968" cy="2160000"/>
              <a:chOff x="6162723" y="1936566"/>
              <a:chExt cx="5335968" cy="2160000"/>
            </a:xfrm>
          </p:grpSpPr>
          <p:sp>
            <p:nvSpPr>
              <p:cNvPr id="330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1936566"/>
                <a:ext cx="2160000" cy="216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情志调养：保持心情舒畅，避免情绪波动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31" name=""/>
            <p:cNvGrpSpPr/>
            <p:nvPr/>
          </p:nvGrpSpPr>
          <p:grpSpPr>
            <a:xfrm>
              <a:off x="693309" y="4243479"/>
              <a:ext cx="5335969" cy="2205385"/>
              <a:chOff x="693309" y="4243479"/>
              <a:chExt cx="5335969" cy="2205385"/>
            </a:xfrm>
          </p:grpSpPr>
          <p:sp>
            <p:nvSpPr>
              <p:cNvPr id="332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4243479"/>
                <a:ext cx="2160000" cy="216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运动调养：适量运动，避免剧烈运动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33" name=""/>
            <p:cNvGrpSpPr/>
            <p:nvPr/>
          </p:nvGrpSpPr>
          <p:grpSpPr>
            <a:xfrm>
              <a:off x="6162723" y="4243479"/>
              <a:ext cx="5335968" cy="2205385"/>
              <a:chOff x="6162723" y="4243479"/>
              <a:chExt cx="5335968" cy="2205385"/>
            </a:xfrm>
          </p:grpSpPr>
          <p:sp>
            <p:nvSpPr>
              <p:cNvPr id="334" name="椭圆 13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4243479"/>
                <a:ext cx="2160000" cy="216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药物调养：遵医嘱用药，定期复查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35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中医消渴护理的注意事项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中医消渴护理的饮食调养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饮食有节：定时定量，避免过食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饮食清淡：低盐、低糖、低脂饮食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1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饮食平衡：五谷杂粮，荤素搭配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中医消渴病的饮食原则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7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上消食疗方：清热润肺，生津止渴，如梨汁、银耳羹等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9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中消食疗方：清胃泻火，养阴生津，如苦瓜、石斛炖鸡等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1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下消食疗方：滋阴补肾，益气生津，如黑枸杞、山药炖排骨等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中医消渴病的食疗方推荐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中医消渴病的饮食禁忌与注意事项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饮食禁忌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高糖食物：如糖果、蛋糕、甜饮料等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高脂食物：如油炸食品、肥肉等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辛辣食物：如辣椒、生姜、大葱等</a:t>
                </a:r>
                <a:endParaRPr/>
              </a:p>
            </p:txBody>
          </p:sp>
          <p:pic>
            <p:nvPicPr>
              <p:cNvPr id="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饮食多样化：保证营养均衡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适量进食：避免暴饮暴食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注意食物搭配：合理搭配五谷杂粮、荤素食物</a:t>
                </a:r>
                <a:endParaRPr/>
              </a:p>
            </p:txBody>
          </p:sp>
          <p:pic>
            <p:nvPicPr>
              <p:cNvPr id="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4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中医消渴护理的情志调养</a:t>
            </a:r>
            <a:endParaRPr/>
          </a:p>
        </p:txBody>
      </p:sp>
      <p:sp>
        <p:nvSpPr>
          <p:cNvPr id="4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5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5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5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情志与消渴的关系</a:t>
                </a:r>
                <a:endParaRPr/>
              </a:p>
            </p:txBody>
          </p:sp>
          <p:sp>
            <p:nvSpPr>
              <p:cNvPr id="5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情志不畅，气郁化火，加重消渴病情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情志调养有助于消渴病患者的康复</a:t>
                </a:r>
                <a:endParaRPr/>
              </a:p>
            </p:txBody>
          </p:sp>
          <p:sp>
            <p:nvSpPr>
              <p:cNvPr id="5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6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6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情志调养的重要性</a:t>
                </a:r>
                <a:endParaRPr/>
              </a:p>
            </p:txBody>
          </p:sp>
          <p:sp>
            <p:nvSpPr>
              <p:cNvPr id="6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调节情志，舒缓情绪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促进脏腑功能恢复，提高治疗效果</a:t>
                </a:r>
                <a:endParaRPr/>
              </a:p>
            </p:txBody>
          </p:sp>
          <p:sp>
            <p:nvSpPr>
              <p:cNvPr id="6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情志调养在中医消渴护理中的重要性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https://d.book118.com/086141024005010050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中医消渴护理方案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2024-09-15T02:24:53.804</cp:lastPrinted>
  <dcterms:created xsi:type="dcterms:W3CDTF">2024-09-14T18:24:53Z</dcterms:created>
  <dcterms:modified xsi:type="dcterms:W3CDTF">2024-09-14T18:24:55Z</dcterms:modified>
</cp:coreProperties>
</file>