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9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4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6.xml" /><Relationship Id="rId11" Type="http://schemas.openxmlformats.org/officeDocument/2006/relationships/tags" Target="../tags/tag87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tags" Target="../tags/tag8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CAB61B-61BC-4EA3-A770-73DB80559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A93F1-1702-4832-A563-20C10CC16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ABC79-C847-4753-B8D3-8C10A51E8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FAD628-29D9-4B50-A6A8-AD76666D5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376978-8D59-4DAE-AC7F-31B6608A2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0D012A-99C5-48C4-BD08-2E6768546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4F58AC-DB6F-4778-A764-BBACDBAD1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52D6A-BBC1-43C5-86BC-EFC7B6F6B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219FA1-6901-4261-A8D5-A71897625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C0B98-2937-437D-90E9-122B086D7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A8D666-18D6-4949-89E5-3ECD3E51E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5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6"/>
            </p:custDataLst>
          </p:nvPr>
        </p:nvCxnSpPr>
        <p:spPr>
          <a:xfrm flipH="1"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1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>
            <a:avLst/>
          </a:prstGeom>
          <a:noFill/>
        </p:spPr>
        <p:txBody>
          <a:bodyPr wrap="square" lIns="91440" tIns="45720" rIns="144145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0" name="直接连接符 59"/>
          <p:cNvCxnSpPr/>
          <p:nvPr>
            <p:custDataLst>
              <p:tags r:id="rId1"/>
            </p:custDataLst>
          </p:nvPr>
        </p:nvCxnSpPr>
        <p:spPr>
          <a:xfrm flipH="1"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0" normalizeH="0" baseline="0" noProof="1">
                <a:solidFill>
                  <a:schemeClr val="bg1">
                    <a:lumMod val="8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just">
              <a:buClrTx/>
              <a:buSzTx/>
              <a:buFontTx/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6"/>
            </p:custDataLst>
          </p:nvPr>
        </p:nvCxnSpPr>
        <p:spPr>
          <a:xfrm flipH="1"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7"/>
            </p:custDataLst>
          </p:nvPr>
        </p:nvCxnSpPr>
        <p:spPr>
          <a:xfrm flipH="1"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9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16" Type="http://schemas.openxmlformats.org/officeDocument/2006/relationships/tags" Target="../tags/tag118.xml" /><Relationship Id="rId17" Type="http://schemas.openxmlformats.org/officeDocument/2006/relationships/tags" Target="../tags/tag119.xml" /><Relationship Id="rId18" Type="http://schemas.openxmlformats.org/officeDocument/2006/relationships/tags" Target="../tags/tag120.xml" /><Relationship Id="rId19" Type="http://schemas.openxmlformats.org/officeDocument/2006/relationships/tags" Target="../tags/tag121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2.xml" /><Relationship Id="rId21" Type="http://schemas.openxmlformats.org/officeDocument/2006/relationships/tags" Target="../tags/tag123.xml" /><Relationship Id="rId22" Type="http://schemas.openxmlformats.org/officeDocument/2006/relationships/tags" Target="../tags/tag124.xml" /><Relationship Id="rId23" Type="http://schemas.openxmlformats.org/officeDocument/2006/relationships/tags" Target="../tags/tag125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14" Type="http://schemas.openxmlformats.org/officeDocument/2006/relationships/tags" Target="../tags/tag141.xml" /><Relationship Id="rId15" Type="http://schemas.openxmlformats.org/officeDocument/2006/relationships/tags" Target="../tags/tag142.xml" /><Relationship Id="rId16" Type="http://schemas.openxmlformats.org/officeDocument/2006/relationships/tags" Target="../tags/tag143.xml" /><Relationship Id="rId17" Type="http://schemas.openxmlformats.org/officeDocument/2006/relationships/tags" Target="../tags/tag144.xml" /><Relationship Id="rId18" Type="http://schemas.openxmlformats.org/officeDocument/2006/relationships/tags" Target="../tags/tag145.xml" /><Relationship Id="rId19" Type="http://schemas.openxmlformats.org/officeDocument/2006/relationships/tags" Target="../tags/tag146.xml" /><Relationship Id="rId2" Type="http://schemas.openxmlformats.org/officeDocument/2006/relationships/tags" Target="../tags/tag129.xml" /><Relationship Id="rId20" Type="http://schemas.openxmlformats.org/officeDocument/2006/relationships/tags" Target="../tags/tag147.xml" /><Relationship Id="rId21" Type="http://schemas.openxmlformats.org/officeDocument/2006/relationships/tags" Target="../tags/tag148.xml" /><Relationship Id="rId22" Type="http://schemas.openxmlformats.org/officeDocument/2006/relationships/tags" Target="../tags/tag149.xml" /><Relationship Id="rId23" Type="http://schemas.openxmlformats.org/officeDocument/2006/relationships/tags" Target="../tags/tag150.xml" /><Relationship Id="rId24" Type="http://schemas.openxmlformats.org/officeDocument/2006/relationships/tags" Target="../tags/tag151.xml" /><Relationship Id="rId25" Type="http://schemas.openxmlformats.org/officeDocument/2006/relationships/tags" Target="../tags/tag152.xml" /><Relationship Id="rId26" Type="http://schemas.openxmlformats.org/officeDocument/2006/relationships/tags" Target="../tags/tag153.xml" /><Relationship Id="rId27" Type="http://schemas.openxmlformats.org/officeDocument/2006/relationships/tags" Target="../tags/tag154.xml" /><Relationship Id="rId28" Type="http://schemas.openxmlformats.org/officeDocument/2006/relationships/tags" Target="../tags/tag155.xml" /><Relationship Id="rId29" Type="http://schemas.openxmlformats.org/officeDocument/2006/relationships/tags" Target="../tags/tag156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7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tags" Target="../tags/tag263.xml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18" Type="http://schemas.openxmlformats.org/officeDocument/2006/relationships/tags" Target="../tags/tag266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5.xml" /><Relationship Id="rId11" Type="http://schemas.openxmlformats.org/officeDocument/2006/relationships/tags" Target="../tags/tag276.xml" /><Relationship Id="rId12" Type="http://schemas.openxmlformats.org/officeDocument/2006/relationships/tags" Target="../tags/tag277.xml" /><Relationship Id="rId13" Type="http://schemas.openxmlformats.org/officeDocument/2006/relationships/tags" Target="../tags/tag278.xml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tags" Target="../tags/tag273.xml" /><Relationship Id="rId9" Type="http://schemas.openxmlformats.org/officeDocument/2006/relationships/tags" Target="../tags/tag27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153040131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汇报人：刀客特万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石淋的健康教育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CONTENTS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圆角矩形 1"/>
          <p:cNvSpPr/>
          <p:nvPr>
            <p:custDataLst>
              <p:tags r:id="rId5"/>
            </p:custDataLst>
          </p:nvPr>
        </p:nvSpPr>
        <p:spPr>
          <a:xfrm>
            <a:off x="4404995" y="6318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序号"/>
          <p:cNvSpPr txBox="1"/>
          <p:nvPr>
            <p:custDataLst>
              <p:tags r:id="rId6"/>
            </p:custDataLst>
          </p:nvPr>
        </p:nvSpPr>
        <p:spPr>
          <a:xfrm>
            <a:off x="4404995" y="63563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5392420" y="650875"/>
            <a:ext cx="3803650" cy="7150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石淋疾病相关知识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8"/>
            </p:custDataLst>
          </p:nvPr>
        </p:nvSpPr>
        <p:spPr>
          <a:xfrm>
            <a:off x="4404995" y="162496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序号"/>
          <p:cNvSpPr txBox="1"/>
          <p:nvPr>
            <p:custDataLst>
              <p:tags r:id="rId9"/>
            </p:custDataLst>
          </p:nvPr>
        </p:nvSpPr>
        <p:spPr>
          <a:xfrm>
            <a:off x="4404995" y="162877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4" name="标题"/>
          <p:cNvSpPr txBox="1"/>
          <p:nvPr>
            <p:custDataLst>
              <p:tags r:id="rId10"/>
            </p:custDataLst>
          </p:nvPr>
        </p:nvSpPr>
        <p:spPr>
          <a:xfrm>
            <a:off x="5392420" y="162052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石淋预防知识指导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4404995" y="261810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序号"/>
          <p:cNvSpPr txBox="1"/>
          <p:nvPr>
            <p:custDataLst>
              <p:tags r:id="rId12"/>
            </p:custDataLst>
          </p:nvPr>
        </p:nvSpPr>
        <p:spPr>
          <a:xfrm>
            <a:off x="4404995" y="262191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13"/>
            </p:custDataLst>
          </p:nvPr>
        </p:nvSpPr>
        <p:spPr>
          <a:xfrm>
            <a:off x="5392420" y="2625725"/>
            <a:ext cx="3803650" cy="73342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石淋用药指导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14"/>
            </p:custDataLst>
          </p:nvPr>
        </p:nvSpPr>
        <p:spPr>
          <a:xfrm>
            <a:off x="4404995" y="3611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8" name="序号"/>
          <p:cNvSpPr txBox="1"/>
          <p:nvPr>
            <p:custDataLst>
              <p:tags r:id="rId15"/>
            </p:custDataLst>
          </p:nvPr>
        </p:nvSpPr>
        <p:spPr>
          <a:xfrm>
            <a:off x="4404995" y="361505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9" name="标题"/>
          <p:cNvSpPr txBox="1"/>
          <p:nvPr>
            <p:custDataLst>
              <p:tags r:id="rId16"/>
            </p:custDataLst>
          </p:nvPr>
        </p:nvSpPr>
        <p:spPr>
          <a:xfrm>
            <a:off x="5392420" y="360680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石淋饮食指导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7"/>
            </p:custDataLst>
          </p:nvPr>
        </p:nvSpPr>
        <p:spPr>
          <a:xfrm>
            <a:off x="4404995" y="460438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2" name="序号"/>
          <p:cNvSpPr txBox="1"/>
          <p:nvPr>
            <p:custDataLst>
              <p:tags r:id="rId18"/>
            </p:custDataLst>
          </p:nvPr>
        </p:nvSpPr>
        <p:spPr>
          <a:xfrm>
            <a:off x="4404995" y="460819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23" name="标题"/>
          <p:cNvSpPr txBox="1"/>
          <p:nvPr>
            <p:custDataLst>
              <p:tags r:id="rId19"/>
            </p:custDataLst>
          </p:nvPr>
        </p:nvSpPr>
        <p:spPr>
          <a:xfrm>
            <a:off x="5392420" y="4608195"/>
            <a:ext cx="3803650" cy="73596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石淋运动指导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5" name="圆角矩形 24"/>
          <p:cNvSpPr/>
          <p:nvPr>
            <p:custDataLst>
              <p:tags r:id="rId20"/>
            </p:custDataLst>
          </p:nvPr>
        </p:nvSpPr>
        <p:spPr>
          <a:xfrm>
            <a:off x="4404995" y="55975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6" name="序号"/>
          <p:cNvSpPr txBox="1"/>
          <p:nvPr>
            <p:custDataLst>
              <p:tags r:id="rId21"/>
            </p:custDataLst>
          </p:nvPr>
        </p:nvSpPr>
        <p:spPr>
          <a:xfrm>
            <a:off x="4404995" y="560133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27" name="标题"/>
          <p:cNvSpPr txBox="1"/>
          <p:nvPr>
            <p:custDataLst>
              <p:tags r:id="rId22"/>
            </p:custDataLst>
          </p:nvPr>
        </p:nvSpPr>
        <p:spPr>
          <a:xfrm>
            <a:off x="5392420" y="5601335"/>
            <a:ext cx="3803650" cy="74104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石淋护理指导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01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石淋疾病相关知识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定义和类型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3172988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3253375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3489960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3689947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3894508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3820003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3633741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3676222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2819417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2934442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2693935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3113515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2801117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2614855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2657336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3475582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3590607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3711514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004305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023258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4402317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4093188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3785365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2818110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2767133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2839677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定义：石淋是一种尿路结石症，主要由于尿路中的结晶物质在尿液中沉淀而形成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2839677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类型：根据结石的成分，石淋可分为草酸钙结石、磷酸钙结石、尿酸结石等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病因和发病机制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病因：尿路结石、代谢异常等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尿路结石形成：尿液酸碱度、尿路感染等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代谢异常：饮食、遗传等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发病机制：尿液浓缩、尿中晶体物质过饱和等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诊断方法和标准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诊断方法：根据患者病史、临床表现、体征及实验室检查进行诊断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诊断标准：根据国际泌尿系统疾病诊断标准，结合我国实际情况，制定出泌尿系统结石的诊断标准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辅助检查：B超、X线、CT等检查可帮助明确诊断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鉴别诊断：与其他疾病如肾囊肿、肾结核等进行鉴别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疾病发展和转归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疾病初期：症状轻微，易被忽视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中期发展：症状加重，影响生活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后期转归：病情恶化，危及生命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及时诊断和治疗，控制病情发展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02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石淋预防知识指导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预防原则和方法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及时就医：出现症状及时就医，接受专业治疗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避免长时间坐立不动：增加身体活动和锻炼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定期进行体检：及早发现并治疗石淋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保持健康的生活方式：如饮食均衡、适量运动等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饮食预防指导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减少摄入高嘌呤食物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避免摄入过多动物内脏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增加水果和蔬菜的摄入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适量饮水，保持每日尿量在2000ml以上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生活预防指导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增加运动：保持运动，控制体重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饮食调整：多摄入水分、减少动物内脏摄入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改变不良习惯：戒烟、限制饮酒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及时治疗：及时治疗相关疾病，控制病情发展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心理预防指导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学会自我调节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保持乐观心态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避免过度紧张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寻求心理帮助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03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石淋用药指导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用药原则和方法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用药方法：口服，温水送服，不要用茶水或饮料送服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用药时间：遵医嘱，饭后服用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用药剂量：遵医嘱，不要自行增减剂量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用药注意事项：如有过敏史或不良反应，及时就医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药物治疗选择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肾石通颗粒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荡石片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排石颗粒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金钱草颗粒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药物治疗注意事项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遵医嘱用药，不要随意更改剂量或停药。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用药期间要定期检查肝功能和肾功能，如有异常及时就医。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不要滥用药物，避免药物过敏或不良反应。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如需同时使用其他药物，要先咨询医生是否会有相互作用。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https://d.book118.com/086153040131010043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 YOU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SLIDE_CONTENT_AREA" val="{&quot;left&quot;:&quot;173.7&quot;,&quot;top&quot;:&quot;78.5&quot;,&quot;width&quot;:&quot;702.55&quot;,&quot;height&quot;:&quot;350.15&quot;}"/>
  <p:tag name="KSO_WM_SLIDE_ID" val="custom202303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TYPE" val="1"/>
  <p:tag name="KSO_WM_UNIT_TYPE" val="b"/>
  <p:tag name="KSO_WM_UNIT_USESOURCEFORMAT_APPLY" val="0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6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14_6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6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custom20230314_6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6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14_6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6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custom20230314_6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6*l_h_i*1_5_1"/>
  <p:tag name="KSO_WM_UNIT_INDEX" val="1_5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14_6*l_h_i*1_5_2"/>
  <p:tag name="KSO_WM_UNIT_INDEX" val="1_5_2"/>
  <p:tag name="KSO_WM_UNIT_LAYERLEVEL" val="1_1_1"/>
  <p:tag name="KSO_WM_UNIT_PRESET_TEXT" val="0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6*l_h_i*1_6_1"/>
  <p:tag name="KSO_WM_UNIT_INDEX" val="1_6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custom20230314_6*l_h_i*1_6_2"/>
  <p:tag name="KSO_WM_UNIT_INDEX" val="1_6_2"/>
  <p:tag name="KSO_WM_UNIT_LAYERLEVEL" val="1_1_1"/>
  <p:tag name="KSO_WM_UNIT_PRESET_TEXT" val="06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25"/>
  <p:tag name="KSO_WM_UNIT_INDEX" val="1_25"/>
  <p:tag name="KSO_WM_UNIT_LAYERLEVEL" val="1_1"/>
  <p:tag name="KSO_WM_UNIT_TYPE" val="l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24"/>
  <p:tag name="KSO_WM_UNIT_INDEX" val="1_2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23"/>
  <p:tag name="KSO_WM_UNIT_INDEX" val="1_23"/>
  <p:tag name="KSO_WM_UNIT_LAYERLEVEL" val="1_1"/>
  <p:tag name="KSO_WM_UNIT_TYPE" val="l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22"/>
  <p:tag name="KSO_WM_UNIT_INDEX" val="1_2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21"/>
  <p:tag name="KSO_WM_UNIT_INDEX" val="1_21"/>
  <p:tag name="KSO_WM_UNIT_LAYERLEVEL" val="1_1"/>
  <p:tag name="KSO_WM_UNIT_TYPE" val="l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9"/>
  <p:tag name="KSO_WM_UNIT_INDEX" val="1_1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7"/>
  <p:tag name="KSO_WM_UNIT_INDEX" val="1_1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3"/>
  <p:tag name="KSO_WM_UNIT_INDEX" val="1_13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2"/>
  <p:tag name="KSO_WM_UNIT_INDEX" val="1_1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0"/>
  <p:tag name="KSO_WM_UNIT_INDEX" val="1_1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6"/>
  <p:tag name="KSO_WM_UNIT_INDEX" val="1_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5"/>
  <p:tag name="KSO_WM_UNIT_INDEX" val="1_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4"/>
  <p:tag name="KSO_WM_UNIT_INDEX" val="1_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3"/>
  <p:tag name="KSO_WM_UNIT_INDEX" val="1_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2"/>
  <p:tag name="KSO_WM_UNIT_INDEX" val="1_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1*l_i*1_1"/>
  <p:tag name="KSO_WM_UNIT_INDEX" val="1_1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6.xml><?xml version="1.0" encoding="utf-8"?>
<p:tagLst xmlns:p="http://schemas.openxmlformats.org/presentationml/2006/main">
  <p:tag name="KSO_WM_TEMPLATE_CATEGORY" val="custom"/>
  <p:tag name="KSO_WM_TEMPLATE_INDEX" val="20230314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7_3*l_h_i*1_4_1"/>
  <p:tag name="KSO_WM_UNIT_INDEX" val="1_4_1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47_3*l_h_i*1_4_2"/>
  <p:tag name="KSO_WM_UNIT_INDEX" val="1_4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7_3*l_h_i*1_3_1"/>
  <p:tag name="KSO_WM_UNIT_INDEX" val="1_3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7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7_3*l_h_i*1_2_1"/>
  <p:tag name="KSO_WM_UNIT_INDEX" val="1_2_1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47_3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7_3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7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8.xml><?xml version="1.0" encoding="utf-8"?>
<p:tagLst xmlns:p="http://schemas.openxmlformats.org/presentationml/2006/main">
  <p:tag name="KSO_WM_TEMPLATE_CATEGORY" val="custom"/>
  <p:tag name="KSO_WM_TEMPLATE_INDEX" val="20230314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9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66.xml><?xml version="1.0" encoding="utf-8"?>
<p:tagLst xmlns:p="http://schemas.openxmlformats.org/presentationml/2006/main">
  <p:tag name="KSO_WM_TEMPLATE_CATEGORY" val="custom"/>
  <p:tag name="KSO_WM_TEMPLATE_INDEX" val="20230314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630.8979527559055,&quot;width&quot;:887.46212598425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宋体</vt:lpstr>
      <vt:lpstr>Office Theme</vt:lpstr>
      <vt:lpstr>石淋的健康教育</vt:lpstr>
      <vt:lpstr>目录</vt:lpstr>
      <vt:lpstr>石淋疾病相关知识</vt:lpstr>
      <vt:lpstr>定义和类型</vt:lpstr>
      <vt:lpstr>病因和发病机制</vt:lpstr>
      <vt:lpstr>诊断方法和标准</vt:lpstr>
      <vt:lpstr>疾病发展和转归</vt:lpstr>
      <vt:lpstr>石淋预防知识指导</vt:lpstr>
      <vt:lpstr>预防原则和方法</vt:lpstr>
      <vt:lpstr>饮食预防指导</vt:lpstr>
      <vt:lpstr>生活预防指导</vt:lpstr>
      <vt:lpstr>心理预防指导</vt:lpstr>
      <vt:lpstr>石淋用药指导</vt:lpstr>
      <vt:lpstr>用药原则和方法</vt:lpstr>
      <vt:lpstr>药物治疗选择</vt:lpstr>
      <vt:lpstr>药物治疗注意事项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2024-09-11T13:22:32.090</cp:lastPrinted>
  <dcterms:created xsi:type="dcterms:W3CDTF">2024-09-11T05:22:32Z</dcterms:created>
  <dcterms:modified xsi:type="dcterms:W3CDTF">2024-09-11T05:22:34Z</dcterms:modified>
</cp:coreProperties>
</file>