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269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0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9E382-9C44-45CF-983A-13B21ECD0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3D464-3950-4D52-B883-8103CD52C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C7DA8-8FCC-4FE1-83CD-EBA709837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10F1B2-46B9-41F9-8BCA-BCBAEC445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6CE817-A301-42ED-B97C-89774CF60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3A61D0-17A6-4FB9-B071-791E416CB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BC991D-B51A-4BCE-B42B-AFD82D33C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D4A04-D01C-4063-AE78-56FC40E42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B1235-0C28-4878-B7BD-4FAFAB844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3020B-BCED-4EFC-8181-FD84264A9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07207-A12A-4B76-A34C-05C755E03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2684" r:id="rId2"/>
    <p:sldLayoutId id="2147512685" r:id="rId3"/>
    <p:sldLayoutId id="2147512686" r:id="rId4"/>
    <p:sldLayoutId id="2147512687" r:id="rId5"/>
    <p:sldLayoutId id="2147512688" r:id="rId6"/>
    <p:sldLayoutId id="2147512689" r:id="rId7"/>
    <p:sldLayoutId id="2147512690" r:id="rId8"/>
    <p:sldLayoutId id="2147512691" r:id="rId9"/>
    <p:sldLayoutId id="2147512692" r:id="rId10"/>
    <p:sldLayoutId id="214751269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22" Type="http://schemas.openxmlformats.org/officeDocument/2006/relationships/tags" Target="../tags/tag149.xml" /><Relationship Id="rId23" Type="http://schemas.openxmlformats.org/officeDocument/2006/relationships/tags" Target="../tags/tag150.xml" /><Relationship Id="rId24" Type="http://schemas.openxmlformats.org/officeDocument/2006/relationships/tags" Target="../tags/tag151.xml" /><Relationship Id="rId25" Type="http://schemas.openxmlformats.org/officeDocument/2006/relationships/tags" Target="../tags/tag152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22" Type="http://schemas.openxmlformats.org/officeDocument/2006/relationships/tags" Target="../tags/tag173.xml" /><Relationship Id="rId23" Type="http://schemas.openxmlformats.org/officeDocument/2006/relationships/tags" Target="../tags/tag174.xml" /><Relationship Id="rId24" Type="http://schemas.openxmlformats.org/officeDocument/2006/relationships/tags" Target="../tags/tag175.xml" /><Relationship Id="rId25" Type="http://schemas.openxmlformats.org/officeDocument/2006/relationships/tags" Target="../tags/tag176.xml" /><Relationship Id="rId26" Type="http://schemas.openxmlformats.org/officeDocument/2006/relationships/tags" Target="../tags/tag177.xml" /><Relationship Id="rId27" Type="http://schemas.openxmlformats.org/officeDocument/2006/relationships/tags" Target="../tags/tag178.xml" /><Relationship Id="rId28" Type="http://schemas.openxmlformats.org/officeDocument/2006/relationships/tags" Target="../tags/tag179.xml" /><Relationship Id="rId29" Type="http://schemas.openxmlformats.org/officeDocument/2006/relationships/tags" Target="../tags/tag180.xml" /><Relationship Id="rId3" Type="http://schemas.openxmlformats.org/officeDocument/2006/relationships/tags" Target="../tags/tag154.xml" /><Relationship Id="rId30" Type="http://schemas.openxmlformats.org/officeDocument/2006/relationships/tags" Target="../tags/tag181.xml" /><Relationship Id="rId31" Type="http://schemas.openxmlformats.org/officeDocument/2006/relationships/tags" Target="../tags/tag182.xml" /><Relationship Id="rId32" Type="http://schemas.openxmlformats.org/officeDocument/2006/relationships/tags" Target="../tags/tag183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20222014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/>
          </a:bodyPr>
          <a:lstStyle/>
          <a:p>
            <a:r>
              <a:rPr lang="zh-CN" altLang="en-US"/>
              <a:t>保险行业组织架构标杆研究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dk1">
                    <a:lumMod val="100000"/>
                  </a:schemeClr>
                </a:solidFill>
              </a:rPr>
              <a:t>AA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808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保险行业组织架构概述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保险行业组织架构标杆分析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保险行业组织架构的优缺点分析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321649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3216494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保险行业组织架构发展趋势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6854453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6854452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保险行业组织架构优化建议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26"/>
          <p:cNvCxnSpPr/>
          <p:nvPr>
            <p:custDataLst>
              <p:tags r:id="rId15"/>
            </p:custDataLst>
          </p:nvPr>
        </p:nvCxnSpPr>
        <p:spPr>
          <a:xfrm flipH="1" flipV="1">
            <a:off x="4468557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7"/>
          <p:cNvCxnSpPr/>
          <p:nvPr>
            <p:custDataLst>
              <p:tags r:id="rId16"/>
            </p:custDataLst>
          </p:nvPr>
        </p:nvCxnSpPr>
        <p:spPr>
          <a:xfrm flipH="1" flipV="1">
            <a:off x="7974045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8"/>
          <p:cNvCxnSpPr/>
          <p:nvPr>
            <p:custDataLst>
              <p:tags r:id="rId17"/>
            </p:custDataLst>
          </p:nvPr>
        </p:nvCxnSpPr>
        <p:spPr>
          <a:xfrm flipH="1" flipV="1">
            <a:off x="6095999" y="4882753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保险行业组织架构概述</a:t>
            </a:r>
            <a:endParaRPr lang="zh-CN" altLang="en-US"/>
          </a:p>
        </p:txBody>
      </p:sp>
      <p:sp>
        <p:nvSpPr>
          <p:cNvPr id="10488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组织架构的定义和作用</a:t>
            </a:r>
            <a:endParaRPr lang="zh-CN" altLang="en-US"/>
          </a:p>
        </p:txBody>
      </p:sp>
      <p:sp>
        <p:nvSpPr>
          <p:cNvPr id="104889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定义：组织架构是指企业内部各层级、各部门之间的权力、责任和信息流动的结构。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作用：组织架构有助于明确企业战略方向，提高决策效率，优化资源配置，增强企业竞争力。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组织架构的类型：包括职能型、事业部型、矩阵型、网络型等。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组织架构的设计原则：应遵循目标导向、权责一致、精简高效、灵活适应等原则。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保险行业组织架构的演变历程</a:t>
            </a:r>
            <a:endParaRPr lang="zh-CN" altLang="en-US"/>
          </a:p>
        </p:txBody>
      </p:sp>
      <p:sp>
        <p:nvSpPr>
          <p:cNvPr id="104895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702202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4"/>
          <p:cNvSpPr/>
          <p:nvPr>
            <p:custDataLst>
              <p:tags r:id="rId3"/>
            </p:custDataLst>
          </p:nvPr>
        </p:nvSpPr>
        <p:spPr>
          <a:xfrm>
            <a:off x="2616368" y="4246436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5"/>
          <p:cNvSpPr txBox="1"/>
          <p:nvPr>
            <p:custDataLst>
              <p:tags r:id="rId4"/>
            </p:custDataLst>
          </p:nvPr>
        </p:nvSpPr>
        <p:spPr>
          <a:xfrm>
            <a:off x="2902482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创新期：引入矩阵式组织架构，加强跨部门协作，提高决策效率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6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59755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2" name="矩形 57"/>
          <p:cNvSpPr/>
          <p:nvPr>
            <p:custDataLst>
              <p:tags r:id="rId6"/>
            </p:custDataLst>
          </p:nvPr>
        </p:nvSpPr>
        <p:spPr>
          <a:xfrm>
            <a:off x="6173920" y="4246436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58"/>
          <p:cNvSpPr txBox="1"/>
          <p:nvPr>
            <p:custDataLst>
              <p:tags r:id="rId7"/>
            </p:custDataLst>
          </p:nvPr>
        </p:nvSpPr>
        <p:spPr>
          <a:xfrm>
            <a:off x="6460034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未来趋势：智能化、数字化、平台化，实现组织架构的灵活调整和快速响应市场变化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66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923425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8" name="矩形 65"/>
          <p:cNvSpPr/>
          <p:nvPr>
            <p:custDataLst>
              <p:tags r:id="rId9"/>
            </p:custDataLst>
          </p:nvPr>
        </p:nvSpPr>
        <p:spPr>
          <a:xfrm>
            <a:off x="838200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文本框 66"/>
          <p:cNvSpPr txBox="1"/>
          <p:nvPr>
            <p:custDataLst>
              <p:tags r:id="rId10"/>
            </p:custDataLst>
          </p:nvPr>
        </p:nvSpPr>
        <p:spPr>
          <a:xfrm>
            <a:off x="1124314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早期：单一部门制，业务简单，管理难度低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72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80978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69"/>
          <p:cNvSpPr/>
          <p:nvPr>
            <p:custDataLst>
              <p:tags r:id="rId12"/>
            </p:custDataLst>
          </p:nvPr>
        </p:nvSpPr>
        <p:spPr>
          <a:xfrm>
            <a:off x="4395144" y="1846123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文本框 70"/>
          <p:cNvSpPr txBox="1"/>
          <p:nvPr>
            <p:custDataLst>
              <p:tags r:id="rId13"/>
            </p:custDataLst>
          </p:nvPr>
        </p:nvSpPr>
        <p:spPr>
          <a:xfrm>
            <a:off x="4681258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发展期：部门分工细化，设立多个职能部门，如销售、理赔、财务等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78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38531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0" name="文本框 74"/>
          <p:cNvSpPr txBox="1"/>
          <p:nvPr>
            <p:custDataLst>
              <p:tags r:id="rId15"/>
            </p:custDataLst>
          </p:nvPr>
        </p:nvSpPr>
        <p:spPr>
          <a:xfrm>
            <a:off x="8238811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成熟期：设立事业部制，实现业务专业化、精细化管理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2" name="矩形 73"/>
          <p:cNvSpPr/>
          <p:nvPr>
            <p:custDataLst>
              <p:tags r:id="rId16"/>
            </p:custDataLst>
          </p:nvPr>
        </p:nvSpPr>
        <p:spPr>
          <a:xfrm>
            <a:off x="7952697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保险行业组织架构标杆分析</a:t>
            </a:r>
            <a:endParaRPr lang="zh-CN" altLang="en-US"/>
          </a:p>
        </p:txBody>
      </p:sp>
      <p:sp>
        <p:nvSpPr>
          <p:cNvPr id="10490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平安保险的组织架构</a:t>
            </a:r>
            <a:endParaRPr lang="zh-CN" altLang="en-US"/>
          </a:p>
        </p:txBody>
      </p:sp>
      <p:sp>
        <p:nvSpPr>
          <p:cNvPr id="1049054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总部：位于深圳，负责公司整体战略规划和管理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风险管理部门：负责公司的风险管理和控制，包括风险评估、风险控制和风险转移等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业务部门：包括寿险、产险、健康险、养老险等，负责产品的研发、销售和服务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投资部门：负责公司的投资管理和资产配置，包括股票、债券、基金、房地产等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运营部门：负责公司的日常运营和管理，包括人力资源、财务、IT等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客户服务部门：负责客户的服务和维护，包括咨询、投诉、理赔等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中国人寿的组织架构</a:t>
            </a:r>
            <a:endParaRPr lang="zh-CN" altLang="en-US"/>
          </a:p>
        </p:txBody>
      </p:sp>
      <p:cxnSp>
        <p:nvCxnSpPr>
          <p:cNvPr id="3145735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36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省级分公司：分布在全国各省，负责区域内的业务发展和管理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县级分公司：分布在全国各县，负责区域内的业务发展和管理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客户服务部：负责处理客户投诉、咨询等问题，提高客户满意度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人力资源部：负责人员招聘、培训、绩效考核等工作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法律合规部：负责公司法律事务、合规审查等工作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总部：位于北京，负责公司整体战略规划和管理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地市级分公司：分布在全国各市，负责区域内的业务发展和管理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营销服务部：负责销售和服务工作，包括产品推广、客户服务等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财务管理部：负责公司财务预算、核算、审计等工作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信息技术部：负责公司信息系统的建设、维护和管理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5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56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58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60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62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64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66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68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70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72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74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新华保险的组织架构</a:t>
            </a:r>
            <a:endParaRPr lang="zh-CN" altLang="en-US"/>
          </a:p>
        </p:txBody>
      </p:sp>
      <p:sp>
        <p:nvSpPr>
          <p:cNvPr id="1049210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78333"/>
          </a:bodyPr>
          <a:lstStyle/>
          <a:p>
            <a:r>
              <a:rPr lang="zh-CN" altLang="en-US"/>
              <a:t>总部：位于北京，负责公司整体战略规划和管理</a:t>
            </a:r>
            <a:endParaRPr lang="zh-CN" altLang="en-US"/>
          </a:p>
          <a:p>
            <a:r>
              <a:rPr lang="zh-CN" altLang="en-US"/>
              <a:t>业务部门：包括个人保险、团体保险、健康保险等，负责产品的研发、销售和服务</a:t>
            </a:r>
            <a:endParaRPr lang="zh-CN" altLang="en-US"/>
          </a:p>
          <a:p>
            <a:r>
              <a:rPr lang="zh-CN" altLang="en-US"/>
              <a:t>客户服务部门：负责客户的咨询、投诉和处理</a:t>
            </a:r>
            <a:endParaRPr lang="zh-CN" altLang="en-US"/>
          </a:p>
          <a:p>
            <a:r>
              <a:rPr lang="zh-CN" altLang="en-US"/>
              <a:t>风险管理部门：负责公司的风险管理和控制</a:t>
            </a:r>
            <a:endParaRPr lang="zh-CN" altLang="en-US"/>
          </a:p>
          <a:p>
            <a:r>
              <a:rPr lang="zh-CN" altLang="en-US"/>
              <a:t>财务管理部门：负责公司的财务规划和管理</a:t>
            </a:r>
            <a:endParaRPr lang="zh-CN" altLang="en-US"/>
          </a:p>
          <a:p>
            <a:r>
              <a:rPr lang="zh-CN" altLang="en-US"/>
              <a:t>信息技术部门：负责公司的信息系统建设和维护</a:t>
            </a:r>
            <a:endParaRPr lang="zh-CN" altLang="en-US"/>
          </a:p>
          <a:p>
            <a:r>
              <a:rPr lang="zh-CN" altLang="en-US"/>
              <a:t>人力资源部门：负责公司的人力资源规划和管理</a:t>
            </a:r>
            <a:endParaRPr lang="zh-CN" altLang="en-US"/>
          </a:p>
          <a:p>
            <a:r>
              <a:rPr lang="zh-CN" altLang="en-US"/>
              <a:t>法律合规部门：负责公司的法律事务和合规管理</a:t>
            </a:r>
            <a:endParaRPr lang="zh-CN" altLang="en-US"/>
          </a:p>
          <a:p>
            <a:r>
              <a:rPr lang="zh-CN" altLang="en-US"/>
              <a:t>审计部门：负责公司的内部审计和监督</a:t>
            </a:r>
            <a:endParaRPr lang="zh-CN" altLang="en-US"/>
          </a:p>
          <a:p>
            <a:r>
              <a:rPr lang="zh-CN" altLang="en-US"/>
              <a:t>投资部门：负责公司的投资策略和投资管理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太平洋保险的组织架构</a:t>
            </a:r>
            <a:endParaRPr lang="zh-CN" altLang="en-US"/>
          </a:p>
        </p:txBody>
      </p:sp>
      <p:sp>
        <p:nvSpPr>
          <p:cNvPr id="104924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总部设在上海，分支机构遍布全国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业务范围包括人寿保险、财产保险、养老保险、健康保险等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组织架构包括董事会、监事会、总经理办公室、财务部、业务部、人力资源部等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采用矩阵式组织结构，便于跨部门协作和资源共享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保险行业组织架构的优缺点分析</a:t>
            </a:r>
            <a:endParaRPr lang="zh-CN" altLang="en-US"/>
          </a:p>
        </p:txBody>
      </p:sp>
      <p:sp>
        <p:nvSpPr>
          <p:cNvPr id="10493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平安保险组织架构的优缺点</a:t>
            </a:r>
            <a:endParaRPr lang="zh-CN" altLang="en-US"/>
          </a:p>
        </p:txBody>
      </p:sp>
      <p:sp>
        <p:nvSpPr>
          <p:cNvPr id="1049340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优点： a. 扁平化管理：减少管理层级，提高决策效率 b. 专业化分工：各职能部门分工明确，提高工作效率 c. 协同合作：各部门之间紧密合作，形成合力</a:t>
            </a:r>
            <a:endParaRPr lang="zh-CN" altLang="en-US"/>
          </a:p>
          <a:p>
            <a:pPr lvl="1"/>
            <a:r>
              <a:rPr lang="zh-CN" altLang="en-US"/>
              <a:t>a. 扁平化管理：减少管理层级，提高决策效率</a:t>
            </a:r>
            <a:endParaRPr lang="zh-CN" altLang="en-US"/>
          </a:p>
          <a:p>
            <a:pPr lvl="1"/>
            <a:r>
              <a:rPr lang="zh-CN" altLang="en-US"/>
              <a:t>b. 专业化分工：各职能部门分工明确，提高工作效率</a:t>
            </a:r>
            <a:endParaRPr lang="zh-CN" altLang="en-US"/>
          </a:p>
          <a:p>
            <a:pPr lvl="1"/>
            <a:r>
              <a:rPr lang="zh-CN" altLang="en-US"/>
              <a:t>c. 协同合作：各部门之间紧密合作，形成合力</a:t>
            </a:r>
            <a:endParaRPr lang="zh-CN" altLang="en-US"/>
          </a:p>
          <a:p>
            <a:r>
              <a:rPr lang="zh-CN" altLang="en-US"/>
              <a:t>缺点： a. 管理难度大：扁平化管理可能导致管理难度增大 b. 沟通成本高：各部门之间需要频繁沟通，可能导致沟通成本增加 c. 风险集中：专业化分工可能导致风险集中，影响公司整体稳定性</a:t>
            </a:r>
            <a:endParaRPr lang="zh-CN" altLang="en-US"/>
          </a:p>
          <a:p>
            <a:pPr lvl="1"/>
            <a:r>
              <a:rPr lang="zh-CN" altLang="en-US"/>
              <a:t>a. 管理难度大：扁平化管理可能导致管理难度增大</a:t>
            </a:r>
            <a:endParaRPr lang="zh-CN" altLang="en-US"/>
          </a:p>
          <a:p>
            <a:pPr lvl="1"/>
            <a:r>
              <a:rPr lang="zh-CN" altLang="en-US"/>
              <a:t>b. 沟通成本高：各部门之间需要频繁沟通，可能导致沟通成本增加</a:t>
            </a:r>
            <a:endParaRPr lang="zh-CN" altLang="en-US"/>
          </a:p>
          <a:p>
            <a:pPr lvl="1"/>
            <a:r>
              <a:rPr lang="zh-CN" altLang="en-US"/>
              <a:t>c. 风险集中：专业化分工可能导致风险集中，影响公司整体稳定性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中国人寿组织架构的优缺点</a:t>
            </a:r>
            <a:endParaRPr lang="zh-CN" altLang="en-US"/>
          </a:p>
        </p:txBody>
      </p:sp>
      <p:sp>
        <p:nvSpPr>
          <p:cNvPr id="1049376" name="正文"/>
          <p:cNvSpPr txBox="1"/>
          <p:nvPr>
            <p:custDataLst>
              <p:tags r:id="rId2"/>
            </p:custDataLst>
          </p:nvPr>
        </p:nvSpPr>
        <p:spPr>
          <a:xfrm>
            <a:off x="3354640" y="4602627"/>
            <a:ext cx="5483501" cy="15749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a. 层级较多，决策效率可能受到影响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b. 业务部门独立，可能导致资源浪费和重复建设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c. 风险管理机制过于严格，可能影响业务创新和灵活性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标题"/>
          <p:cNvSpPr txBox="1"/>
          <p:nvPr>
            <p:custDataLst>
              <p:tags r:id="rId3"/>
            </p:custDataLst>
          </p:nvPr>
        </p:nvSpPr>
        <p:spPr>
          <a:xfrm>
            <a:off x="3354640" y="3858889"/>
            <a:ext cx="5483501" cy="69217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缺点： a. 层级较多，决策效率可能受到影响 b. 业务部门独立，可能导致资源浪费和重复建设 c. 风险管理机制过于严格，可能影响业务创新和灵活性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380" name="正文"/>
          <p:cNvSpPr txBox="1"/>
          <p:nvPr>
            <p:custDataLst>
              <p:tags r:id="rId4"/>
            </p:custDataLst>
          </p:nvPr>
        </p:nvSpPr>
        <p:spPr>
          <a:xfrm>
            <a:off x="3354640" y="2108137"/>
            <a:ext cx="5483501" cy="15749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a. 层级分明，职责明确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b. 业务部门独立，有利于专业化发展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c. 风险管理机制完善，有利于防范风险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标题"/>
          <p:cNvSpPr txBox="1"/>
          <p:nvPr>
            <p:custDataLst>
              <p:tags r:id="rId5"/>
            </p:custDataLst>
          </p:nvPr>
        </p:nvSpPr>
        <p:spPr>
          <a:xfrm>
            <a:off x="3354640" y="1364400"/>
            <a:ext cx="5483501" cy="69217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优点： a. 层级分明，职责明确 b. 业务部门独立，有利于专业化发展 c. 风险管理机制完善，有利于防范风险</a:t>
            </a:r>
            <a:endParaRPr lang="zh-CN" altLang="en-US" sz="14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https://d.book118.com/086202220142010043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i*1_1"/>
  <p:tag name="KSO_WM_UNIT_INDEX" val="1_1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2"/>
  <p:tag name="KSO_WM_UNIT_INDEX" val="1_2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2"/>
  <p:tag name="KSO_WM_UNIT_INDEX" val="1_3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2"/>
  <p:tag name="KSO_WM_UNIT_INDEX" val="1_5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2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2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2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2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2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Office Theme</vt:lpstr>
      <vt:lpstr>保险行业组织架构标杆研究</vt:lpstr>
      <vt:lpstr>目录</vt:lpstr>
      <vt:lpstr>保险行业组织架构概述</vt:lpstr>
      <vt:lpstr>组织架构的定义和作用</vt:lpstr>
      <vt:lpstr>保险行业组织架构的演变历程</vt:lpstr>
      <vt:lpstr>保险行业组织架构标杆分析</vt:lpstr>
      <vt:lpstr>平安保险的组织架构</vt:lpstr>
      <vt:lpstr>中国人寿的组织架构</vt:lpstr>
      <vt:lpstr>新华保险的组织架构</vt:lpstr>
      <vt:lpstr>太平洋保险的组织架构</vt:lpstr>
      <vt:lpstr>保险行业组织架构的优缺点分析</vt:lpstr>
      <vt:lpstr>平安保险组织架构的优缺点</vt:lpstr>
      <vt:lpstr>中国人寿组织架构的优缺点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2024-09-11T14:51:19.586</cp:lastPrinted>
  <dcterms:created xsi:type="dcterms:W3CDTF">2024-09-11T06:51:19Z</dcterms:created>
  <dcterms:modified xsi:type="dcterms:W3CDTF">2024-09-11T06:51:21Z</dcterms:modified>
</cp:coreProperties>
</file>