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210" r:id="rId2"/>
    <p:sldMasterId id="2147484214"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25954" name="Rectangle 2">
            <a:extLst>
              <a:ext uri="{FF2B5EF4-FFF2-40B4-BE49-F238E27FC236}">
                <a16:creationId xmlns:a16="http://schemas.microsoft.com/office/drawing/2014/main" id="{BED9E32D-0C3B-4029-91A0-9D4062ACBCD0}"/>
              </a:ext>
            </a:extLst>
          </p:cNvPr>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eaLnBrk="1" hangingPunct="1">
              <a:defRPr sz="1200">
                <a:latin typeface="Arial"/>
              </a:defRPr>
            </a:lvl1pPr>
          </a:lstStyle>
          <a:p>
            <a:pPr>
              <a:defRPr/>
            </a:pPr>
            <a:endParaRPr lang="en-US" altLang="zh-CN"/>
          </a:p>
        </p:txBody>
      </p:sp>
      <p:sp>
        <p:nvSpPr>
          <p:cNvPr id="125955" name="Rectangle 3">
            <a:extLst>
              <a:ext uri="{FF2B5EF4-FFF2-40B4-BE49-F238E27FC236}">
                <a16:creationId xmlns:a16="http://schemas.microsoft.com/office/drawing/2014/main" id="{8939990B-45D0-45EE-A5BC-4F91FFC90E3A}"/>
              </a:ext>
            </a:extLst>
          </p:cNvPr>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lvl1pPr algn="r" eaLnBrk="1" hangingPunct="1">
              <a:defRPr sz="1200">
                <a:latin typeface="Arial"/>
              </a:defRPr>
            </a:lvl1pPr>
          </a:lstStyle>
          <a:p>
            <a:pPr>
              <a:defRPr/>
            </a:pPr>
            <a:endParaRPr lang="en-US" altLang="zh-CN"/>
          </a:p>
        </p:txBody>
      </p:sp>
      <p:sp>
        <p:nvSpPr>
          <p:cNvPr id="5124" name="Rectangle 4">
            <a:extLst>
              <a:ext uri="{FF2B5EF4-FFF2-40B4-BE49-F238E27FC236}">
                <a16:creationId xmlns:a16="http://schemas.microsoft.com/office/drawing/2014/main" id="{9E5FCFBD-7886-47A2-8EF1-462324DD146E}"/>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sp>
      <p:sp>
        <p:nvSpPr>
          <p:cNvPr id="125957" name="Rectangle 5">
            <a:extLst>
              <a:ext uri="{FF2B5EF4-FFF2-40B4-BE49-F238E27FC236}">
                <a16:creationId xmlns:a16="http://schemas.microsoft.com/office/drawing/2014/main" id="{3CC10DDE-34A0-432A-BFC0-ACF1963F037C}"/>
              </a:ext>
            </a:extLst>
          </p:cNvPr>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p>
            <a:pPr lvl="0"/>
            <a:r>
              <a:rPr lang="zh-CN" altLang="en-US" noProof="0"/>
              <a:t>单击此处编辑母版文本样式</a:t>
            </a:r>
          </a:p>
          <a:p>
            <a:pPr lvl="1"/>
            <a:r>
              <a:rPr lang="zh-CN" altLang="en-US" noProof="0"/>
              <a:t>第二级</a:t>
            </a:r>
          </a:p>
          <a:p>
            <a:pPr lvl="2"/>
            <a:r>
              <a:rPr lang="zh-CN" altLang="en-US" noProof="0"/>
              <a:t>第三级</a:t>
            </a:r>
          </a:p>
          <a:p>
            <a:pPr lvl="3"/>
            <a:r>
              <a:rPr lang="zh-CN" altLang="en-US" noProof="0"/>
              <a:t>第四级</a:t>
            </a:r>
          </a:p>
          <a:p>
            <a:pPr lvl="4"/>
            <a:r>
              <a:rPr lang="zh-CN" altLang="en-US" noProof="0"/>
              <a:t>第五级</a:t>
            </a:r>
          </a:p>
        </p:txBody>
      </p:sp>
      <p:sp>
        <p:nvSpPr>
          <p:cNvPr id="125958" name="Rectangle 6">
            <a:extLst>
              <a:ext uri="{FF2B5EF4-FFF2-40B4-BE49-F238E27FC236}">
                <a16:creationId xmlns:a16="http://schemas.microsoft.com/office/drawing/2014/main" id="{EA09DA8D-45B6-4A69-A99B-0ACCB3DE18EF}"/>
              </a:ext>
            </a:extLst>
          </p:cNvPr>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eaLnBrk="1" hangingPunct="1">
              <a:defRPr sz="1200">
                <a:latin typeface="Arial"/>
              </a:defRPr>
            </a:lvl1pPr>
          </a:lstStyle>
          <a:p>
            <a:pPr>
              <a:defRPr/>
            </a:pPr>
            <a:endParaRPr lang="en-US" altLang="zh-CN"/>
          </a:p>
        </p:txBody>
      </p:sp>
      <p:sp>
        <p:nvSpPr>
          <p:cNvPr id="125959" name="Rectangle 7">
            <a:extLst>
              <a:ext uri="{FF2B5EF4-FFF2-40B4-BE49-F238E27FC236}">
                <a16:creationId xmlns:a16="http://schemas.microsoft.com/office/drawing/2014/main" id="{15CAFBD1-0E1C-4A85-9E52-0CFE17185DB9}"/>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F00167C-6A27-4CBD-AA05-8B358DFAAE67}" type="slidenum">
              <a:rPr lang="en-US" altLang="zh-CN"/>
              <a:pPr>
                <a:defRPr/>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a:ea typeface="宋体" pitchFamily="2" charset="-122"/>
        <a:cs typeface="+mn-cs"/>
      </a:defRPr>
    </a:lvl1pPr>
    <a:lvl2pPr marL="457200" algn="l" rtl="0" eaLnBrk="0" fontAlgn="base" hangingPunct="0">
      <a:spcBef>
        <a:spcPct val="30000"/>
      </a:spcBef>
      <a:spcAft>
        <a:spcPct val="0"/>
      </a:spcAft>
      <a:defRPr sz="1200" kern="1200">
        <a:solidFill>
          <a:schemeClr val="tx1"/>
        </a:solidFill>
        <a:latin typeface="Arial"/>
        <a:ea typeface="宋体" pitchFamily="2" charset="-122"/>
        <a:cs typeface="+mn-cs"/>
      </a:defRPr>
    </a:lvl2pPr>
    <a:lvl3pPr marL="914400" algn="l" rtl="0" eaLnBrk="0" fontAlgn="base" hangingPunct="0">
      <a:spcBef>
        <a:spcPct val="30000"/>
      </a:spcBef>
      <a:spcAft>
        <a:spcPct val="0"/>
      </a:spcAft>
      <a:defRPr sz="1200" kern="1200">
        <a:solidFill>
          <a:schemeClr val="tx1"/>
        </a:solidFill>
        <a:latin typeface="Arial"/>
        <a:ea typeface="宋体" pitchFamily="2" charset="-122"/>
        <a:cs typeface="+mn-cs"/>
      </a:defRPr>
    </a:lvl3pPr>
    <a:lvl4pPr marL="1371600" algn="l" rtl="0" eaLnBrk="0" fontAlgn="base" hangingPunct="0">
      <a:spcBef>
        <a:spcPct val="30000"/>
      </a:spcBef>
      <a:spcAft>
        <a:spcPct val="0"/>
      </a:spcAft>
      <a:defRPr sz="1200" kern="1200">
        <a:solidFill>
          <a:schemeClr val="tx1"/>
        </a:solidFill>
        <a:latin typeface="Arial"/>
        <a:ea typeface="宋体" pitchFamily="2" charset="-122"/>
        <a:cs typeface="+mn-cs"/>
      </a:defRPr>
    </a:lvl4pPr>
    <a:lvl5pPr marL="1828800" algn="l" rtl="0" eaLnBrk="0" fontAlgn="base" hangingPunct="0">
      <a:spcBef>
        <a:spcPct val="30000"/>
      </a:spcBef>
      <a:spcAft>
        <a:spcPct val="0"/>
      </a:spcAft>
      <a:defRPr sz="1200" kern="1200">
        <a:solidFill>
          <a:schemeClr val="tx1"/>
        </a:solidFill>
        <a:latin typeface="Arial"/>
        <a:ea typeface="宋体"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pPr>
              <a:defRPr/>
            </a:pPr>
            <a:fld id="{8F00167C-6A27-4CBD-AA05-8B358DFAAE67}" type="slidenum">
              <a:rPr lang="en-US" altLang="zh-CN" smtClean="0"/>
              <a:pPr>
                <a:defRPr/>
              </a:pPr>
              <a:t>5</a:t>
            </a:fld>
            <a:endParaRPr lang="en-US" altLang="zh-CN"/>
          </a:p>
        </p:txBody>
      </p:sp>
    </p:spTree>
    <p:extLst>
      <p:ext uri="{BB962C8B-B14F-4D97-AF65-F5344CB8AC3E}">
        <p14:creationId xmlns:p14="http://schemas.microsoft.com/office/powerpoint/2010/main" val="754037779"/>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C79AA0-0A82-4C85-9F3E-AF0759FCE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0A837-C390-4757-918E-1684E658C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428C5D-F53D-48F1-BE4F-883B30E56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15BE9B-E07E-4354-93E6-CC1691F237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1BAF99-4594-43FB-B96C-3320FC19C8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FAAFC4-C29D-48D7-9D6A-3EC17D025D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059219-04ED-4F2F-AE24-EE6ABEA09B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423F6F-17DE-4DA5-B2C8-E951EE93EF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954340-6F41-48BC-941F-575E672CE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2CE422-9846-4FCD-AAE1-9F5F0E836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5C690-B2B3-46D4-BB8C-771E5A3F8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4" name="Rectangle 6">
            <a:extLst>
              <a:ext uri="{FF2B5EF4-FFF2-40B4-BE49-F238E27FC236}">
                <a16:creationId xmlns:a16="http://schemas.microsoft.com/office/drawing/2014/main" id="{5FBE1DE7-43D8-4C22-A525-9B81BDFA4DA1}"/>
              </a:ext>
            </a:extLst>
          </p:cNvPr>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
        <p:nvSpPr>
          <p:cNvPr id="5" name="Rectangle 7">
            <a:extLst>
              <a:ext uri="{FF2B5EF4-FFF2-40B4-BE49-F238E27FC236}">
                <a16:creationId xmlns:a16="http://schemas.microsoft.com/office/drawing/2014/main" id="{7D94C29A-47EB-4771-A81D-C46A99053073}"/>
              </a:ext>
            </a:extLst>
          </p:cNvPr>
          <p:cNvSpPr/>
          <p:nvPr/>
        </p:nvSpPr>
        <p:spPr>
          <a:xfrm>
            <a:off x="0" y="6334125"/>
            <a:ext cx="12188825"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cxnSp>
        <p:nvCxnSpPr>
          <p:cNvPr id="6" name="Straight Connector 8">
            <a:extLst>
              <a:ext uri="{FF2B5EF4-FFF2-40B4-BE49-F238E27FC236}">
                <a16:creationId xmlns:a16="http://schemas.microsoft.com/office/drawing/2014/main" id="{FCD6C211-2C77-4558-A373-933875709C26}"/>
              </a:ext>
            </a:extLst>
          </p:cNvPr>
          <p:cNvCxnSpPr/>
          <p:nvPr/>
        </p:nvCxnSpPr>
        <p:spPr>
          <a:xfrm>
            <a:off x="1208088" y="4343400"/>
            <a:ext cx="9875837"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097280" y="758952"/>
            <a:ext cx="10058400" cy="3566160"/>
          </a:xfrm>
        </p:spPr>
        <p:txBody>
          <a:bodyPr/>
          <a:lstStyle>
            <a:lvl1pPr algn="l">
              <a:lnSpc>
                <a:spcPct val="85000"/>
              </a:lnSpc>
              <a:defRPr sz="4400" b="1" spc="-50" baseline="0">
                <a:solidFill>
                  <a:schemeClr val="tx1">
                    <a:lumMod val="85000"/>
                    <a:lumOff val="15000"/>
                  </a:schemeClr>
                </a:solidFill>
                <a:latin typeface="+mn-ea"/>
                <a:ea typeface="+mn-ea"/>
              </a:defRPr>
            </a:lvl1pPr>
          </a:lstStyle>
          <a:p>
            <a:r>
              <a:rPr lang="zh-CN" altLang="en-US"/>
              <a:t>单击此处编辑母版标题样式</a:t>
            </a:r>
            <a:endParaRPr lang="en-US"/>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3600" b="1" cap="all" spc="200" baseline="0">
                <a:solidFill>
                  <a:schemeClr val="tx2"/>
                </a:solidFill>
                <a:latin typeface="+mn-ea"/>
                <a:ea typeface="+mn-ea"/>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a:t>单击此处编辑母版副标题样式</a:t>
            </a:r>
            <a:endParaRPr lang="en-US"/>
          </a:p>
        </p:txBody>
      </p:sp>
      <p:sp>
        <p:nvSpPr>
          <p:cNvPr id="7" name="Date Placeholder 3">
            <a:extLst>
              <a:ext uri="{FF2B5EF4-FFF2-40B4-BE49-F238E27FC236}">
                <a16:creationId xmlns:a16="http://schemas.microsoft.com/office/drawing/2014/main" id="{3FB967E3-521B-4C2C-B3C1-94926AD267A4}"/>
              </a:ext>
            </a:extLst>
          </p:cNvPr>
          <p:cNvSpPr>
            <a:spLocks noGrp="1"/>
          </p:cNvSpPr>
          <p:nvPr>
            <p:ph type="dt" sz="half" idx="10"/>
          </p:nvPr>
        </p:nvSpPr>
        <p:spPr/>
        <p:txBody>
          <a:bodyPr/>
          <a:lstStyle>
            <a:lvl1pPr>
              <a:defRPr>
                <a:latin typeface="+mn-ea"/>
                <a:ea typeface="+mn-ea"/>
              </a:defRPr>
            </a:lvl1pPr>
          </a:lstStyle>
          <a:p>
            <a:pPr>
              <a:defRPr/>
            </a:pPr>
            <a:endParaRPr lang="en-US" altLang="zh-CN"/>
          </a:p>
        </p:txBody>
      </p:sp>
      <p:sp>
        <p:nvSpPr>
          <p:cNvPr id="8" name="Footer Placeholder 4">
            <a:extLst>
              <a:ext uri="{FF2B5EF4-FFF2-40B4-BE49-F238E27FC236}">
                <a16:creationId xmlns:a16="http://schemas.microsoft.com/office/drawing/2014/main" id="{F738F890-9AC4-4DF3-BDDB-2B37F741F17B}"/>
              </a:ext>
            </a:extLst>
          </p:cNvPr>
          <p:cNvSpPr>
            <a:spLocks noGrp="1"/>
          </p:cNvSpPr>
          <p:nvPr>
            <p:ph type="ftr" sz="quarter" idx="11"/>
          </p:nvPr>
        </p:nvSpPr>
        <p:spPr/>
        <p:txBody>
          <a:bodyPr/>
          <a:lstStyle>
            <a:lvl1pPr>
              <a:defRPr>
                <a:latin typeface="+mn-ea"/>
                <a:ea typeface="+mn-ea"/>
              </a:defRPr>
            </a:lvl1pPr>
          </a:lstStyle>
          <a:p>
            <a:pPr>
              <a:defRPr/>
            </a:pPr>
            <a:endParaRPr lang="en-US" altLang="zh-CN"/>
          </a:p>
        </p:txBody>
      </p:sp>
      <p:sp>
        <p:nvSpPr>
          <p:cNvPr id="9" name="Slide Number Placeholder 5">
            <a:extLst>
              <a:ext uri="{FF2B5EF4-FFF2-40B4-BE49-F238E27FC236}">
                <a16:creationId xmlns:a16="http://schemas.microsoft.com/office/drawing/2014/main" id="{2BF9199C-A87C-46AD-B45E-BA80440385B2}"/>
              </a:ext>
            </a:extLst>
          </p:cNvPr>
          <p:cNvSpPr>
            <a:spLocks noGrp="1"/>
          </p:cNvSpPr>
          <p:nvPr>
            <p:ph type="sldNum" sz="quarter" idx="12"/>
          </p:nvPr>
        </p:nvSpPr>
        <p:spPr/>
        <p:txBody>
          <a:bodyPr/>
          <a:lstStyle>
            <a:lvl1pPr>
              <a:defRPr>
                <a:latin typeface="+mn-ea"/>
                <a:ea typeface="+mn-ea"/>
              </a:defRPr>
            </a:lvl1pPr>
          </a:lstStyle>
          <a:p>
            <a:pPr>
              <a:defRPr/>
            </a:pPr>
            <a:fld id="{1A8D1A97-D341-4081-ACBA-470173F5DE29}" type="slidenum">
              <a:rPr lang="en-US" altLang="zh-CN" smtClean="0"/>
              <a:pPr>
                <a:defRPr/>
              </a:pPr>
              <a:t>‹#›</a:t>
            </a:fld>
            <a:endParaRPr lang="en-US" altLang="zh-CN"/>
          </a:p>
        </p:txBody>
      </p:sp>
    </p:spTree>
    <p:extLst>
      <p:ext uri="{BB962C8B-B14F-4D97-AF65-F5344CB8AC3E}">
        <p14:creationId xmlns:p14="http://schemas.microsoft.com/office/powerpoint/2010/main" val="3205139437"/>
      </p:ext>
    </p:extLst>
  </p:cSld>
  <p:clrMapOvr>
    <a:masterClrMapping/>
  </p:clrMapOvr>
  <p:transition spd="med">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
        <p:nvSpPr>
          <p:cNvPr id="3" name="Content Placeholder 2"/>
          <p:cNvSpPr>
            <a:spLocks noGrp="1"/>
          </p:cNvSpPr>
          <p:nvPr>
            <p:ph idx="1"/>
          </p:nvPr>
        </p:nvSpPr>
        <p:spPr/>
        <p:txBody>
          <a:bodyPr/>
          <a:lstStyle>
            <a:lvl1pPr>
              <a:defRPr sz="2400">
                <a:latin typeface="+mn-ea"/>
                <a:ea typeface="+mn-ea"/>
              </a:defRPr>
            </a:lvl1pPr>
            <a:lvl2pPr>
              <a:defRPr sz="2400">
                <a:latin typeface="+mn-ea"/>
                <a:ea typeface="+mn-ea"/>
              </a:defRPr>
            </a:lvl2pPr>
            <a:lvl3pPr>
              <a:defRPr sz="2400">
                <a:latin typeface="+mn-ea"/>
                <a:ea typeface="+mn-ea"/>
              </a:defRPr>
            </a:lvl3pPr>
            <a:lvl4pPr>
              <a:defRPr sz="2400">
                <a:latin typeface="+mn-ea"/>
                <a:ea typeface="+mn-ea"/>
              </a:defRPr>
            </a:lvl4pPr>
            <a:lvl5pPr>
              <a:defRPr sz="2400">
                <a:latin typeface="+mn-ea"/>
                <a:ea typeface="+mn-ea"/>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7" name="标题 6"/>
          <p:cNvSpPr>
            <a:spLocks noGrp="1"/>
          </p:cNvSpPr>
          <p:nvPr>
            <p:ph type="title"/>
          </p:nvPr>
        </p:nvSpPr>
        <p:spPr>
          <a:xfrm>
            <a:off x="1096963" y="989012"/>
            <a:ext cx="10058400" cy="747713"/>
          </a:xfrm>
        </p:spPr>
        <p:txBody>
          <a:bodyPr>
            <a:normAutofit/>
          </a:bodyPr>
          <a:lstStyle>
            <a:lvl1pPr>
              <a:defRPr sz="2800">
                <a:solidFill>
                  <a:schemeClr val="tx1"/>
                </a:solidFill>
                <a:latin typeface="+mn-ea"/>
                <a:ea typeface="+mn-ea"/>
              </a:defRPr>
            </a:lvl1pPr>
          </a:lstStyle>
          <a:p>
            <a:r>
              <a:rPr lang="zh-CN" altLang="en-US"/>
              <a:t>单击此处编辑母版标题样式</a:t>
            </a:r>
          </a:p>
        </p:txBody>
      </p:sp>
    </p:spTree>
    <p:extLst>
      <p:ext uri="{BB962C8B-B14F-4D97-AF65-F5344CB8AC3E}">
        <p14:creationId xmlns:p14="http://schemas.microsoft.com/office/powerpoint/2010/main" val="170342014"/>
      </p:ext>
    </p:extLst>
  </p:cSld>
  <p:clrMapOvr>
    <a:masterClrMapping/>
  </p:clrMapOvr>
  <p:transition spd="med">
    <p:random/>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4" name="Rectangle 6">
            <a:extLst>
              <a:ext uri="{FF2B5EF4-FFF2-40B4-BE49-F238E27FC236}">
                <a16:creationId xmlns:a16="http://schemas.microsoft.com/office/drawing/2014/main" id="{5FBE1DE7-43D8-4C22-A525-9B81BDFA4DA1}"/>
              </a:ext>
            </a:extLst>
          </p:cNvPr>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
        <p:nvSpPr>
          <p:cNvPr id="5" name="Rectangle 7">
            <a:extLst>
              <a:ext uri="{FF2B5EF4-FFF2-40B4-BE49-F238E27FC236}">
                <a16:creationId xmlns:a16="http://schemas.microsoft.com/office/drawing/2014/main" id="{7D94C29A-47EB-4771-A81D-C46A99053073}"/>
              </a:ext>
            </a:extLst>
          </p:cNvPr>
          <p:cNvSpPr/>
          <p:nvPr/>
        </p:nvSpPr>
        <p:spPr>
          <a:xfrm>
            <a:off x="0" y="6334125"/>
            <a:ext cx="12188825" cy="6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cxnSp>
        <p:nvCxnSpPr>
          <p:cNvPr id="6" name="Straight Connector 8">
            <a:extLst>
              <a:ext uri="{FF2B5EF4-FFF2-40B4-BE49-F238E27FC236}">
                <a16:creationId xmlns:a16="http://schemas.microsoft.com/office/drawing/2014/main" id="{FCD6C211-2C77-4558-A373-933875709C26}"/>
              </a:ext>
            </a:extLst>
          </p:cNvPr>
          <p:cNvCxnSpPr/>
          <p:nvPr/>
        </p:nvCxnSpPr>
        <p:spPr>
          <a:xfrm>
            <a:off x="1208088" y="4343400"/>
            <a:ext cx="9875837"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097280" y="758952"/>
            <a:ext cx="10058400" cy="3566160"/>
          </a:xfrm>
        </p:spPr>
        <p:txBody>
          <a:bodyPr/>
          <a:lstStyle>
            <a:lvl1pPr algn="l">
              <a:lnSpc>
                <a:spcPct val="85000"/>
              </a:lnSpc>
              <a:defRPr sz="4400" b="1" spc="-50" baseline="0">
                <a:solidFill>
                  <a:schemeClr val="tx1">
                    <a:lumMod val="85000"/>
                    <a:lumOff val="15000"/>
                  </a:schemeClr>
                </a:solidFill>
                <a:latin typeface="+mn-ea"/>
                <a:ea typeface="+mn-ea"/>
              </a:defRPr>
            </a:lvl1pPr>
          </a:lstStyle>
          <a:p>
            <a:r>
              <a:rPr lang="zh-CN" altLang="en-US"/>
              <a:t>单击此处编辑母版标题样式</a:t>
            </a:r>
            <a:endParaRPr lang="en-US"/>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3600" b="1" cap="all" spc="200" baseline="0">
                <a:solidFill>
                  <a:schemeClr val="tx2"/>
                </a:solidFill>
                <a:latin typeface="+mn-ea"/>
                <a:ea typeface="+mn-ea"/>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a:t>单击此处编辑母版副标题样式</a:t>
            </a:r>
            <a:endParaRPr lang="en-US"/>
          </a:p>
        </p:txBody>
      </p:sp>
      <p:sp>
        <p:nvSpPr>
          <p:cNvPr id="7" name="Date Placeholder 3">
            <a:extLst>
              <a:ext uri="{FF2B5EF4-FFF2-40B4-BE49-F238E27FC236}">
                <a16:creationId xmlns:a16="http://schemas.microsoft.com/office/drawing/2014/main" id="{3FB967E3-521B-4C2C-B3C1-94926AD267A4}"/>
              </a:ext>
            </a:extLst>
          </p:cNvPr>
          <p:cNvSpPr>
            <a:spLocks noGrp="1"/>
          </p:cNvSpPr>
          <p:nvPr>
            <p:ph type="dt" sz="half" idx="10"/>
          </p:nvPr>
        </p:nvSpPr>
        <p:spPr/>
        <p:txBody>
          <a:bodyPr/>
          <a:lstStyle>
            <a:lvl1pPr>
              <a:defRPr>
                <a:latin typeface="+mn-ea"/>
                <a:ea typeface="+mn-ea"/>
              </a:defRPr>
            </a:lvl1pPr>
          </a:lstStyle>
          <a:p>
            <a:pPr>
              <a:defRPr/>
            </a:pPr>
            <a:endParaRPr lang="en-US" altLang="zh-CN"/>
          </a:p>
        </p:txBody>
      </p:sp>
      <p:sp>
        <p:nvSpPr>
          <p:cNvPr id="8" name="Footer Placeholder 4">
            <a:extLst>
              <a:ext uri="{FF2B5EF4-FFF2-40B4-BE49-F238E27FC236}">
                <a16:creationId xmlns:a16="http://schemas.microsoft.com/office/drawing/2014/main" id="{F738F890-9AC4-4DF3-BDDB-2B37F741F17B}"/>
              </a:ext>
            </a:extLst>
          </p:cNvPr>
          <p:cNvSpPr>
            <a:spLocks noGrp="1"/>
          </p:cNvSpPr>
          <p:nvPr>
            <p:ph type="ftr" sz="quarter" idx="11"/>
          </p:nvPr>
        </p:nvSpPr>
        <p:spPr/>
        <p:txBody>
          <a:bodyPr/>
          <a:lstStyle>
            <a:lvl1pPr>
              <a:defRPr>
                <a:latin typeface="+mn-ea"/>
                <a:ea typeface="+mn-ea"/>
              </a:defRPr>
            </a:lvl1pPr>
          </a:lstStyle>
          <a:p>
            <a:pPr>
              <a:defRPr/>
            </a:pPr>
            <a:endParaRPr lang="en-US" altLang="zh-CN"/>
          </a:p>
        </p:txBody>
      </p:sp>
      <p:sp>
        <p:nvSpPr>
          <p:cNvPr id="9" name="Slide Number Placeholder 5">
            <a:extLst>
              <a:ext uri="{FF2B5EF4-FFF2-40B4-BE49-F238E27FC236}">
                <a16:creationId xmlns:a16="http://schemas.microsoft.com/office/drawing/2014/main" id="{2BF9199C-A87C-46AD-B45E-BA80440385B2}"/>
              </a:ext>
            </a:extLst>
          </p:cNvPr>
          <p:cNvSpPr>
            <a:spLocks noGrp="1"/>
          </p:cNvSpPr>
          <p:nvPr>
            <p:ph type="sldNum" sz="quarter" idx="12"/>
          </p:nvPr>
        </p:nvSpPr>
        <p:spPr/>
        <p:txBody>
          <a:bodyPr/>
          <a:lstStyle>
            <a:lvl1pPr>
              <a:defRPr>
                <a:latin typeface="+mn-ea"/>
                <a:ea typeface="+mn-ea"/>
              </a:defRPr>
            </a:lvl1pPr>
          </a:lstStyle>
          <a:p>
            <a:pPr>
              <a:defRPr/>
            </a:pPr>
            <a:fld id="{1A8D1A97-D341-4081-ACBA-470173F5DE29}" type="slidenum">
              <a:rPr lang="en-US" altLang="zh-CN" smtClean="0"/>
              <a:pPr>
                <a:defRPr/>
              </a:pPr>
              <a:t>‹#›</a:t>
            </a:fld>
            <a:endParaRPr lang="en-US" altLang="zh-CN"/>
          </a:p>
        </p:txBody>
      </p:sp>
    </p:spTree>
    <p:extLst>
      <p:ext uri="{BB962C8B-B14F-4D97-AF65-F5344CB8AC3E}">
        <p14:creationId xmlns:p14="http://schemas.microsoft.com/office/powerpoint/2010/main" val="1090729514"/>
      </p:ext>
    </p:extLst>
  </p:cSld>
  <p:clrMapOvr>
    <a:masterClrMapping/>
  </p:clrMapOvr>
  <p:transition spd="med">
    <p:random/>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3" name="Content Placeholder 2"/>
          <p:cNvSpPr>
            <a:spLocks noGrp="1"/>
          </p:cNvSpPr>
          <p:nvPr>
            <p:ph idx="1"/>
          </p:nvPr>
        </p:nvSpPr>
        <p:spPr/>
        <p:txBody>
          <a:bodyPr/>
          <a:lstStyle>
            <a:lvl1pPr>
              <a:defRPr sz="2400">
                <a:latin typeface="+mn-ea"/>
                <a:ea typeface="+mn-ea"/>
              </a:defRPr>
            </a:lvl1pPr>
            <a:lvl2pPr>
              <a:defRPr sz="2400">
                <a:latin typeface="+mn-ea"/>
                <a:ea typeface="+mn-ea"/>
              </a:defRPr>
            </a:lvl2pPr>
            <a:lvl3pPr>
              <a:defRPr sz="2400">
                <a:latin typeface="+mn-ea"/>
                <a:ea typeface="+mn-ea"/>
              </a:defRPr>
            </a:lvl3pPr>
            <a:lvl4pPr>
              <a:defRPr sz="2400">
                <a:latin typeface="+mn-ea"/>
                <a:ea typeface="+mn-ea"/>
              </a:defRPr>
            </a:lvl4pPr>
            <a:lvl5pPr>
              <a:defRPr sz="2400">
                <a:latin typeface="+mn-ea"/>
                <a:ea typeface="+mn-ea"/>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7" name="标题 6"/>
          <p:cNvSpPr>
            <a:spLocks noGrp="1"/>
          </p:cNvSpPr>
          <p:nvPr>
            <p:ph type="title"/>
          </p:nvPr>
        </p:nvSpPr>
        <p:spPr>
          <a:xfrm>
            <a:off x="1096963" y="989012"/>
            <a:ext cx="10058400" cy="747713"/>
          </a:xfrm>
        </p:spPr>
        <p:txBody>
          <a:bodyPr>
            <a:normAutofit/>
          </a:bodyPr>
          <a:lstStyle>
            <a:lvl1pPr>
              <a:defRPr sz="2800">
                <a:solidFill>
                  <a:schemeClr val="tx1"/>
                </a:solidFill>
                <a:latin typeface="+mn-ea"/>
                <a:ea typeface="+mn-ea"/>
              </a:defRPr>
            </a:lvl1pPr>
          </a:lstStyle>
          <a:p>
            <a:r>
              <a:rPr lang="zh-CN" altLang="en-US"/>
              <a:t>单击此处编辑母版标题样式</a:t>
            </a:r>
          </a:p>
        </p:txBody>
      </p:sp>
    </p:spTree>
    <p:extLst>
      <p:ext uri="{BB962C8B-B14F-4D97-AF65-F5344CB8AC3E}">
        <p14:creationId xmlns:p14="http://schemas.microsoft.com/office/powerpoint/2010/main" val="4048464151"/>
      </p:ext>
    </p:extLst>
  </p:cSld>
  <p:clrMapOvr>
    <a:masterClrMapping/>
  </p:clrMapOvr>
  <p:transition spd="med">
    <p:random/>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Layout" Target="../slideLayouts/slideLayout15.xml"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7" name="Rectangle 6">
            <a:extLst>
              <a:ext uri="{FF2B5EF4-FFF2-40B4-BE49-F238E27FC236}">
                <a16:creationId xmlns:a16="http://schemas.microsoft.com/office/drawing/2014/main" id="{C924367C-9CEC-43E9-A012-62865EC46E66}"/>
              </a:ext>
            </a:extLst>
          </p:cNvPr>
          <p:cNvSpPr/>
          <p:nvPr/>
        </p:nvSpPr>
        <p:spPr>
          <a:xfrm>
            <a:off x="0"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
        <p:nvSpPr>
          <p:cNvPr id="9" name="Rectangle 8">
            <a:extLst>
              <a:ext uri="{FF2B5EF4-FFF2-40B4-BE49-F238E27FC236}">
                <a16:creationId xmlns:a16="http://schemas.microsoft.com/office/drawing/2014/main" id="{CF013113-F574-4EC2-A99E-5CB76ED63FD9}"/>
              </a:ext>
            </a:extLst>
          </p:cNvPr>
          <p:cNvSpPr/>
          <p:nvPr/>
        </p:nvSpPr>
        <p:spPr>
          <a:xfrm>
            <a:off x="0" y="6334125"/>
            <a:ext cx="12192000" cy="666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
        <p:nvSpPr>
          <p:cNvPr id="2" name="Title Placeholder 1">
            <a:extLst>
              <a:ext uri="{FF2B5EF4-FFF2-40B4-BE49-F238E27FC236}">
                <a16:creationId xmlns:a16="http://schemas.microsoft.com/office/drawing/2014/main" id="{DF2EF091-6D2A-4FC9-9F5B-418A369012F1}"/>
              </a:ext>
            </a:extLst>
          </p:cNvPr>
          <p:cNvSpPr>
            <a:spLocks noGrp="1"/>
          </p:cNvSpPr>
          <p:nvPr>
            <p:ph type="title"/>
          </p:nvPr>
        </p:nvSpPr>
        <p:spPr>
          <a:xfrm>
            <a:off x="1096963" y="287338"/>
            <a:ext cx="10058400" cy="1449387"/>
          </a:xfrm>
          <a:prstGeom prst="rect">
            <a:avLst/>
          </a:prstGeom>
        </p:spPr>
        <p:txBody>
          <a:bodyPr vert="horz" lIns="91440" tIns="45720" rIns="91440" bIns="45720" rtlCol="0" anchor="b">
            <a:normAutofit/>
          </a:bodyPr>
          <a:lstStyle/>
          <a:p>
            <a:r>
              <a:rPr lang="zh-CN" altLang="en-US"/>
              <a:t>单击此处编辑母版标题样式</a:t>
            </a:r>
            <a:endParaRPr lang="en-US"/>
          </a:p>
        </p:txBody>
      </p:sp>
      <p:sp>
        <p:nvSpPr>
          <p:cNvPr id="1029" name="Text Placeholder 2">
            <a:extLst>
              <a:ext uri="{FF2B5EF4-FFF2-40B4-BE49-F238E27FC236}">
                <a16:creationId xmlns:a16="http://schemas.microsoft.com/office/drawing/2014/main" id="{38B75577-0F91-4E1C-A49E-1C12E8A09093}"/>
              </a:ext>
            </a:extLst>
          </p:cNvPr>
          <p:cNvSpPr>
            <a:spLocks noGrp="1" noChangeArrowheads="1"/>
          </p:cNvSpPr>
          <p:nvPr>
            <p:ph type="body" idx="1"/>
          </p:nvPr>
        </p:nvSpPr>
        <p:spPr bwMode="auto">
          <a:xfrm>
            <a:off x="1096963" y="1846263"/>
            <a:ext cx="100584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ltLang="zh-CN"/>
          </a:p>
        </p:txBody>
      </p:sp>
      <p:sp>
        <p:nvSpPr>
          <p:cNvPr id="4" name="Date Placeholder 3">
            <a:extLst>
              <a:ext uri="{FF2B5EF4-FFF2-40B4-BE49-F238E27FC236}">
                <a16:creationId xmlns:a16="http://schemas.microsoft.com/office/drawing/2014/main" id="{0C418F42-2393-44F1-8FF1-B614A547D1C1}"/>
              </a:ext>
            </a:extLst>
          </p:cNvPr>
          <p:cNvSpPr>
            <a:spLocks noGrp="1"/>
          </p:cNvSpPr>
          <p:nvPr>
            <p:ph type="dt" sz="half" idx="2"/>
          </p:nvPr>
        </p:nvSpPr>
        <p:spPr>
          <a:xfrm>
            <a:off x="1096963" y="6459538"/>
            <a:ext cx="2473325" cy="365125"/>
          </a:xfrm>
          <a:prstGeom prst="rect">
            <a:avLst/>
          </a:prstGeom>
        </p:spPr>
        <p:txBody>
          <a:bodyPr vert="horz" lIns="91440" tIns="45720" rIns="91440" bIns="45720" rtlCol="0" anchor="ctr"/>
          <a:lstStyle>
            <a:defPPr>
              <a:defRPr lang="zh-CN"/>
            </a:defPPr>
            <a:lvl1pPr algn="l" rtl="0" eaLnBrk="0" fontAlgn="base" hangingPunct="0">
              <a:spcBef>
                <a:spcPct val="0"/>
              </a:spcBef>
              <a:spcAft>
                <a:spcPct val="0"/>
              </a:spcAft>
              <a:defRPr sz="900" kern="1200">
                <a:solidFill>
                  <a:srgbClr val="FFFFFF"/>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endParaRPr lang="en-US" altLang="zh-CN"/>
          </a:p>
        </p:txBody>
      </p:sp>
      <p:sp>
        <p:nvSpPr>
          <p:cNvPr id="5" name="Footer Placeholder 4">
            <a:extLst>
              <a:ext uri="{FF2B5EF4-FFF2-40B4-BE49-F238E27FC236}">
                <a16:creationId xmlns:a16="http://schemas.microsoft.com/office/drawing/2014/main" id="{D5C02DC0-1280-4319-8926-6DB05ACC0FAC}"/>
              </a:ext>
            </a:extLst>
          </p:cNvPr>
          <p:cNvSpPr>
            <a:spLocks noGrp="1"/>
          </p:cNvSpPr>
          <p:nvPr>
            <p:ph type="ftr" sz="quarter" idx="3"/>
          </p:nvPr>
        </p:nvSpPr>
        <p:spPr>
          <a:xfrm>
            <a:off x="3686175" y="6459538"/>
            <a:ext cx="4822825" cy="365125"/>
          </a:xfrm>
          <a:prstGeom prst="rect">
            <a:avLst/>
          </a:prstGeom>
        </p:spPr>
        <p:txBody>
          <a:bodyPr vert="horz" lIns="91440" tIns="45720" rIns="91440" bIns="45720" rtlCol="0" anchor="ctr"/>
          <a:lstStyle>
            <a:defPPr>
              <a:defRPr lang="zh-CN"/>
            </a:defPPr>
            <a:lvl1pPr algn="ctr" rtl="0" eaLnBrk="0" fontAlgn="base" hangingPunct="0">
              <a:spcBef>
                <a:spcPct val="0"/>
              </a:spcBef>
              <a:spcAft>
                <a:spcPct val="0"/>
              </a:spcAft>
              <a:defRPr sz="900" kern="1200" cap="all" baseline="0">
                <a:solidFill>
                  <a:srgbClr val="FFFFFF"/>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endParaRPr lang="en-US" altLang="zh-CN"/>
          </a:p>
        </p:txBody>
      </p:sp>
      <p:sp>
        <p:nvSpPr>
          <p:cNvPr id="6" name="Slide Number Placeholder 5">
            <a:extLst>
              <a:ext uri="{FF2B5EF4-FFF2-40B4-BE49-F238E27FC236}">
                <a16:creationId xmlns:a16="http://schemas.microsoft.com/office/drawing/2014/main" id="{B9985061-DB8A-4A68-8607-A4E9FF67792F}"/>
              </a:ext>
            </a:extLst>
          </p:cNvPr>
          <p:cNvSpPr>
            <a:spLocks noGrp="1"/>
          </p:cNvSpPr>
          <p:nvPr>
            <p:ph type="sldNum" sz="quarter" idx="4"/>
          </p:nvPr>
        </p:nvSpPr>
        <p:spPr>
          <a:xfrm>
            <a:off x="9901238" y="6459538"/>
            <a:ext cx="1311275" cy="365125"/>
          </a:xfrm>
          <a:prstGeom prst="rect">
            <a:avLst/>
          </a:prstGeom>
        </p:spPr>
        <p:txBody>
          <a:bodyPr vert="horz" lIns="91440" tIns="45720" rIns="91440" bIns="45720" rtlCol="0" anchor="ctr"/>
          <a:lstStyle>
            <a:defPPr>
              <a:defRPr lang="zh-CN"/>
            </a:defPPr>
            <a:lvl1pPr algn="r" rtl="0" eaLnBrk="0" fontAlgn="base" hangingPunct="0">
              <a:spcBef>
                <a:spcPct val="0"/>
              </a:spcBef>
              <a:spcAft>
                <a:spcPct val="0"/>
              </a:spcAft>
              <a:defRPr sz="1050" kern="1200">
                <a:solidFill>
                  <a:srgbClr val="FFFFFF"/>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fld id="{552C11E6-105C-418D-B10D-56315C333022}" type="slidenum">
              <a:rPr lang="en-US"/>
              <a:pPr>
                <a:defRPr/>
              </a:pPr>
              <a:t>‹#›</a:t>
            </a:fld>
            <a:endParaRPr lang="en-US"/>
          </a:p>
        </p:txBody>
      </p:sp>
      <p:cxnSp>
        <p:nvCxnSpPr>
          <p:cNvPr id="10" name="Straight Connector 9">
            <a:extLst>
              <a:ext uri="{FF2B5EF4-FFF2-40B4-BE49-F238E27FC236}">
                <a16:creationId xmlns:a16="http://schemas.microsoft.com/office/drawing/2014/main" id="{ECCC7547-120D-4BEB-B3F2-DD650D03C4B0}"/>
              </a:ext>
            </a:extLst>
          </p:cNvPr>
          <p:cNvCxnSpPr/>
          <p:nvPr/>
        </p:nvCxnSpPr>
        <p:spPr>
          <a:xfrm>
            <a:off x="1193800" y="1738313"/>
            <a:ext cx="996632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 id="2147484209" r:id="rId2"/>
  </p:sldLayoutIdLst>
  <p:transition spd="med">
    <p:random/>
  </p:transition>
  <p:timing/>
  <p:txStyles>
    <p:titleStyle>
      <a:lvl1pPr algn="l" rtl="0" eaLnBrk="0" fontAlgn="base" hangingPunct="0">
        <a:lnSpc>
          <a:spcPct val="85000"/>
        </a:lnSpc>
        <a:spcBef>
          <a:spcPct val="0"/>
        </a:spcBef>
        <a:spcAft>
          <a:spcPct val="0"/>
        </a:spcAft>
        <a:defRPr sz="3600" b="1" kern="1200" spc="-50">
          <a:solidFill>
            <a:schemeClr val="tx1"/>
          </a:solidFill>
          <a:latin typeface="+mj-lt"/>
          <a:ea typeface="+mj-ea"/>
          <a:cs typeface="+mj-cs"/>
        </a:defRPr>
      </a:lvl1pPr>
      <a:lvl2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2pPr>
      <a:lvl3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3pPr>
      <a:lvl4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4pPr>
      <a:lvl5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5pPr>
      <a:lvl6pPr marL="4572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6pPr>
      <a:lvl7pPr marL="9144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7pPr>
      <a:lvl8pPr marL="13716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8pPr>
      <a:lvl9pPr marL="18288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9pPr>
    </p:titleStyle>
    <p:bodyStyle>
      <a:lvl1pPr marL="90488" indent="-90488" algn="l" rtl="0" eaLnBrk="0" fontAlgn="base" hangingPunct="0">
        <a:lnSpc>
          <a:spcPct val="90000"/>
        </a:lnSpc>
        <a:spcBef>
          <a:spcPts val="1200"/>
        </a:spcBef>
        <a:spcAft>
          <a:spcPts val="200"/>
        </a:spcAft>
        <a:buClr>
          <a:schemeClr val="accent1"/>
        </a:buClr>
        <a:buSzTx/>
        <a:buFont typeface="Calibri" panose="020f0502020204030204" pitchFamily="34" charset="0"/>
        <a:buChar char=" "/>
        <a:defRPr sz="2800" b="1" kern="1200">
          <a:solidFill>
            <a:schemeClr val="tx1"/>
          </a:solidFill>
          <a:latin typeface="+mn-lt"/>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sp>
        <p:nvSpPr>
          <p:cNvPr id="7" name="Rectangle 6">
            <a:extLst>
              <a:ext uri="{FF2B5EF4-FFF2-40B4-BE49-F238E27FC236}">
                <a16:creationId xmlns:a16="http://schemas.microsoft.com/office/drawing/2014/main" id="{C924367C-9CEC-43E9-A012-62865EC46E66}"/>
              </a:ext>
            </a:extLst>
          </p:cNvPr>
          <p:cNvSpPr/>
          <p:nvPr/>
        </p:nvSpPr>
        <p:spPr>
          <a:xfrm>
            <a:off x="0"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
        <p:nvSpPr>
          <p:cNvPr id="9" name="Rectangle 8">
            <a:extLst>
              <a:ext uri="{FF2B5EF4-FFF2-40B4-BE49-F238E27FC236}">
                <a16:creationId xmlns:a16="http://schemas.microsoft.com/office/drawing/2014/main" id="{CF013113-F574-4EC2-A99E-5CB76ED63FD9}"/>
              </a:ext>
            </a:extLst>
          </p:cNvPr>
          <p:cNvSpPr/>
          <p:nvPr/>
        </p:nvSpPr>
        <p:spPr>
          <a:xfrm>
            <a:off x="0" y="6334125"/>
            <a:ext cx="12192000" cy="6667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p:txBody>
      </p:sp>
      <p:sp>
        <p:nvSpPr>
          <p:cNvPr id="2" name="Title Placeholder 1">
            <a:extLst>
              <a:ext uri="{FF2B5EF4-FFF2-40B4-BE49-F238E27FC236}">
                <a16:creationId xmlns:a16="http://schemas.microsoft.com/office/drawing/2014/main" id="{DF2EF091-6D2A-4FC9-9F5B-418A369012F1}"/>
              </a:ext>
            </a:extLst>
          </p:cNvPr>
          <p:cNvSpPr>
            <a:spLocks noGrp="1"/>
          </p:cNvSpPr>
          <p:nvPr>
            <p:ph type="title"/>
          </p:nvPr>
        </p:nvSpPr>
        <p:spPr>
          <a:xfrm>
            <a:off x="1096963" y="287338"/>
            <a:ext cx="10058400" cy="1449387"/>
          </a:xfrm>
          <a:prstGeom prst="rect">
            <a:avLst/>
          </a:prstGeom>
        </p:spPr>
        <p:txBody>
          <a:bodyPr vert="horz" lIns="91440" tIns="45720" rIns="91440" bIns="45720" rtlCol="0" anchor="b">
            <a:normAutofit/>
          </a:bodyPr>
          <a:lstStyle/>
          <a:p>
            <a:r>
              <a:rPr lang="zh-CN" altLang="en-US"/>
              <a:t>单击此处编辑母版标题样式</a:t>
            </a:r>
            <a:endParaRPr lang="en-US"/>
          </a:p>
        </p:txBody>
      </p:sp>
      <p:sp>
        <p:nvSpPr>
          <p:cNvPr id="1029" name="Text Placeholder 2">
            <a:extLst>
              <a:ext uri="{FF2B5EF4-FFF2-40B4-BE49-F238E27FC236}">
                <a16:creationId xmlns:a16="http://schemas.microsoft.com/office/drawing/2014/main" id="{38B75577-0F91-4E1C-A49E-1C12E8A09093}"/>
              </a:ext>
            </a:extLst>
          </p:cNvPr>
          <p:cNvSpPr>
            <a:spLocks noGrp="1" noChangeArrowheads="1"/>
          </p:cNvSpPr>
          <p:nvPr>
            <p:ph type="body" idx="1"/>
          </p:nvPr>
        </p:nvSpPr>
        <p:spPr bwMode="auto">
          <a:xfrm>
            <a:off x="1096963" y="1846263"/>
            <a:ext cx="100584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ltLang="zh-CN"/>
          </a:p>
        </p:txBody>
      </p:sp>
      <p:sp>
        <p:nvSpPr>
          <p:cNvPr id="4" name="Date Placeholder 3">
            <a:extLst>
              <a:ext uri="{FF2B5EF4-FFF2-40B4-BE49-F238E27FC236}">
                <a16:creationId xmlns:a16="http://schemas.microsoft.com/office/drawing/2014/main" id="{0C418F42-2393-44F1-8FF1-B614A547D1C1}"/>
              </a:ext>
            </a:extLst>
          </p:cNvPr>
          <p:cNvSpPr>
            <a:spLocks noGrp="1"/>
          </p:cNvSpPr>
          <p:nvPr>
            <p:ph type="dt" sz="half" idx="2"/>
          </p:nvPr>
        </p:nvSpPr>
        <p:spPr>
          <a:xfrm>
            <a:off x="1096963" y="6459538"/>
            <a:ext cx="2473325" cy="365125"/>
          </a:xfrm>
          <a:prstGeom prst="rect">
            <a:avLst/>
          </a:prstGeom>
        </p:spPr>
        <p:txBody>
          <a:bodyPr vert="horz" lIns="91440" tIns="45720" rIns="91440" bIns="45720" rtlCol="0" anchor="ctr"/>
          <a:lstStyle>
            <a:defPPr>
              <a:defRPr lang="zh-CN"/>
            </a:defPPr>
            <a:lvl1pPr algn="l" rtl="0" eaLnBrk="0" fontAlgn="base" hangingPunct="0">
              <a:spcBef>
                <a:spcPct val="0"/>
              </a:spcBef>
              <a:spcAft>
                <a:spcPct val="0"/>
              </a:spcAft>
              <a:defRPr sz="900" kern="1200">
                <a:solidFill>
                  <a:srgbClr val="FFFFFF"/>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endParaRPr lang="en-US" altLang="zh-CN"/>
          </a:p>
        </p:txBody>
      </p:sp>
      <p:sp>
        <p:nvSpPr>
          <p:cNvPr id="5" name="Footer Placeholder 4">
            <a:extLst>
              <a:ext uri="{FF2B5EF4-FFF2-40B4-BE49-F238E27FC236}">
                <a16:creationId xmlns:a16="http://schemas.microsoft.com/office/drawing/2014/main" id="{D5C02DC0-1280-4319-8926-6DB05ACC0FAC}"/>
              </a:ext>
            </a:extLst>
          </p:cNvPr>
          <p:cNvSpPr>
            <a:spLocks noGrp="1"/>
          </p:cNvSpPr>
          <p:nvPr>
            <p:ph type="ftr" sz="quarter" idx="3"/>
          </p:nvPr>
        </p:nvSpPr>
        <p:spPr>
          <a:xfrm>
            <a:off x="3686175" y="6459538"/>
            <a:ext cx="4822825" cy="365125"/>
          </a:xfrm>
          <a:prstGeom prst="rect">
            <a:avLst/>
          </a:prstGeom>
        </p:spPr>
        <p:txBody>
          <a:bodyPr vert="horz" lIns="91440" tIns="45720" rIns="91440" bIns="45720" rtlCol="0" anchor="ctr"/>
          <a:lstStyle>
            <a:defPPr>
              <a:defRPr lang="zh-CN"/>
            </a:defPPr>
            <a:lvl1pPr algn="ctr" rtl="0" eaLnBrk="0" fontAlgn="base" hangingPunct="0">
              <a:spcBef>
                <a:spcPct val="0"/>
              </a:spcBef>
              <a:spcAft>
                <a:spcPct val="0"/>
              </a:spcAft>
              <a:defRPr sz="900" kern="1200" cap="all" baseline="0">
                <a:solidFill>
                  <a:srgbClr val="FFFFFF"/>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endParaRPr lang="en-US" altLang="zh-CN"/>
          </a:p>
        </p:txBody>
      </p:sp>
      <p:sp>
        <p:nvSpPr>
          <p:cNvPr id="6" name="Slide Number Placeholder 5">
            <a:extLst>
              <a:ext uri="{FF2B5EF4-FFF2-40B4-BE49-F238E27FC236}">
                <a16:creationId xmlns:a16="http://schemas.microsoft.com/office/drawing/2014/main" id="{B9985061-DB8A-4A68-8607-A4E9FF67792F}"/>
              </a:ext>
            </a:extLst>
          </p:cNvPr>
          <p:cNvSpPr>
            <a:spLocks noGrp="1"/>
          </p:cNvSpPr>
          <p:nvPr>
            <p:ph type="sldNum" sz="quarter" idx="4"/>
          </p:nvPr>
        </p:nvSpPr>
        <p:spPr>
          <a:xfrm>
            <a:off x="9901238" y="6459538"/>
            <a:ext cx="1311275" cy="365125"/>
          </a:xfrm>
          <a:prstGeom prst="rect">
            <a:avLst/>
          </a:prstGeom>
        </p:spPr>
        <p:txBody>
          <a:bodyPr vert="horz" lIns="91440" tIns="45720" rIns="91440" bIns="45720" rtlCol="0" anchor="ctr"/>
          <a:lstStyle>
            <a:defPPr>
              <a:defRPr lang="zh-CN"/>
            </a:defPPr>
            <a:lvl1pPr algn="r" rtl="0" eaLnBrk="0" fontAlgn="base" hangingPunct="0">
              <a:spcBef>
                <a:spcPct val="0"/>
              </a:spcBef>
              <a:spcAft>
                <a:spcPct val="0"/>
              </a:spcAft>
              <a:defRPr sz="1050" kern="1200">
                <a:solidFill>
                  <a:srgbClr val="FFFFFF"/>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defRPr/>
            </a:pPr>
            <a:fld id="{552C11E6-105C-418D-B10D-56315C333022}" type="slidenum">
              <a:rPr lang="en-US"/>
              <a:pPr>
                <a:defRPr/>
              </a:pPr>
              <a:t>‹#›</a:t>
            </a:fld>
            <a:endParaRPr lang="en-US"/>
          </a:p>
        </p:txBody>
      </p:sp>
      <p:cxnSp>
        <p:nvCxnSpPr>
          <p:cNvPr id="10" name="Straight Connector 9">
            <a:extLst>
              <a:ext uri="{FF2B5EF4-FFF2-40B4-BE49-F238E27FC236}">
                <a16:creationId xmlns:a16="http://schemas.microsoft.com/office/drawing/2014/main" id="{ECCC7547-120D-4BEB-B3F2-DD650D03C4B0}"/>
              </a:ext>
            </a:extLst>
          </p:cNvPr>
          <p:cNvCxnSpPr/>
          <p:nvPr/>
        </p:nvCxnSpPr>
        <p:spPr>
          <a:xfrm>
            <a:off x="1193800" y="1738313"/>
            <a:ext cx="996632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2711850"/>
      </p:ext>
    </p:extLst>
  </p:cSld>
  <p:clrMap bg1="lt1" tx1="dk1" bg2="lt2" tx2="dk2" accent1="accent1" accent2="accent2" accent3="accent3" accent4="accent4" accent5="accent5" accent6="accent6" hlink="hlink" folHlink="folHlink"/>
  <p:sldLayoutIdLst>
    <p:sldLayoutId id="2147484211" r:id="rId1"/>
    <p:sldLayoutId id="2147484213" r:id="rId2"/>
  </p:sldLayoutIdLst>
  <p:transition spd="med">
    <p:random/>
  </p:transition>
  <p:timing/>
  <p:txStyles>
    <p:titleStyle>
      <a:lvl1pPr algn="l" rtl="0" eaLnBrk="0" fontAlgn="base" hangingPunct="0">
        <a:lnSpc>
          <a:spcPct val="85000"/>
        </a:lnSpc>
        <a:spcBef>
          <a:spcPct val="0"/>
        </a:spcBef>
        <a:spcAft>
          <a:spcPct val="0"/>
        </a:spcAft>
        <a:defRPr sz="3600" b="1" kern="1200" spc="-50">
          <a:solidFill>
            <a:schemeClr val="tx1"/>
          </a:solidFill>
          <a:latin typeface="+mj-lt"/>
          <a:ea typeface="+mj-ea"/>
          <a:cs typeface="+mj-cs"/>
        </a:defRPr>
      </a:lvl1pPr>
      <a:lvl2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2pPr>
      <a:lvl3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3pPr>
      <a:lvl4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4pPr>
      <a:lvl5pPr algn="l" rtl="0" eaLnBrk="0" fontAlgn="base" hangingPunct="0">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5pPr>
      <a:lvl6pPr marL="4572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6pPr>
      <a:lvl7pPr marL="9144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7pPr>
      <a:lvl8pPr marL="13716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8pPr>
      <a:lvl9pPr marL="1828800" algn="l" rtl="0" fontAlgn="base">
        <a:lnSpc>
          <a:spcPct val="85000"/>
        </a:lnSpc>
        <a:spcBef>
          <a:spcPct val="0"/>
        </a:spcBef>
        <a:spcAft>
          <a:spcPct val="0"/>
        </a:spcAft>
        <a:defRPr sz="3600" b="1">
          <a:solidFill>
            <a:srgbClr val="404040"/>
          </a:solidFill>
          <a:latin typeface="微软雅黑" panose="020b0503020204020204" pitchFamily="34" charset="-122"/>
          <a:ea typeface="微软雅黑" panose="020b0503020204020204" pitchFamily="34" charset="-122"/>
        </a:defRPr>
      </a:lvl9pPr>
    </p:titleStyle>
    <p:bodyStyle>
      <a:lvl1pPr marL="90488" indent="-90488" algn="l" rtl="0" eaLnBrk="0" fontAlgn="base" hangingPunct="0">
        <a:lnSpc>
          <a:spcPct val="90000"/>
        </a:lnSpc>
        <a:spcBef>
          <a:spcPts val="1200"/>
        </a:spcBef>
        <a:spcAft>
          <a:spcPts val="200"/>
        </a:spcAft>
        <a:buClr>
          <a:schemeClr val="accent1"/>
        </a:buClr>
        <a:buSzTx/>
        <a:buFont typeface="Calibri" panose="020f0502020204030204" pitchFamily="34" charset="0"/>
        <a:buChar char=" "/>
        <a:defRPr sz="2800" b="1" kern="1200">
          <a:solidFill>
            <a:schemeClr val="tx1"/>
          </a:solidFill>
          <a:latin typeface="+mn-lt"/>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2800" b="1" kern="1200">
          <a:solidFill>
            <a:schemeClr val="tx1"/>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235113122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a:extLst>
              <a:ext uri="{FF2B5EF4-FFF2-40B4-BE49-F238E27FC236}">
                <a16:creationId xmlns:a16="http://schemas.microsoft.com/office/drawing/2014/main" id="{2C9CD9A7-6F91-4159-BC58-088E8062B3AA}"/>
              </a:ext>
            </a:extLst>
          </p:cNvPr>
          <p:cNvSpPr>
            <a:spLocks noGrp="1"/>
          </p:cNvSpPr>
          <p:nvPr>
            <p:ph idx="1"/>
          </p:nvPr>
        </p:nvSpPr>
        <p:spPr/>
        <p:txBody>
          <a:bodyPr/>
          <a:lstStyle/>
          <a:p>
            <a:pPr>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代谢（</a:t>
            </a:r>
            <a:r>
              <a:rPr lang="en-US" altLang="zh-CN">
                <a:latin typeface="微软雅黑" panose="020b0503020204020204" pitchFamily="34" charset="-122"/>
                <a:ea typeface="微软雅黑" panose="020b0503020204020204" pitchFamily="34" charset="-122"/>
              </a:rPr>
              <a:t>metabolism</a:t>
            </a:r>
            <a:r>
              <a:rPr lang="zh-CN" altLang="en-US">
                <a:latin typeface="微软雅黑" panose="020b0503020204020204" pitchFamily="34" charset="-122"/>
                <a:ea typeface="微软雅黑" panose="020b0503020204020204" pitchFamily="34" charset="-122"/>
              </a:rPr>
              <a:t>）是维持各种生命活动</a:t>
            </a:r>
            <a:r>
              <a:rPr lang="en-US" altLang="zh-CN">
                <a:latin typeface="微软雅黑" panose="020b0503020204020204" pitchFamily="34" charset="-122"/>
                <a:ea typeface="微软雅黑" panose="020b0503020204020204" pitchFamily="34" charset="-122"/>
              </a:rPr>
              <a:t>(</a:t>
            </a:r>
            <a:r>
              <a:rPr lang="zh-CN" altLang="en-US">
                <a:latin typeface="微软雅黑" panose="020b0503020204020204" pitchFamily="34" charset="-122"/>
                <a:ea typeface="微软雅黑" panose="020b0503020204020204" pitchFamily="34" charset="-122"/>
              </a:rPr>
              <a:t>如生长、繁殖和运动等</a:t>
            </a:r>
            <a:r>
              <a:rPr lang="en-US" altLang="zh-CN">
                <a:latin typeface="微软雅黑" panose="020b0503020204020204" pitchFamily="34" charset="-122"/>
                <a:ea typeface="微软雅黑" panose="020b0503020204020204" pitchFamily="34" charset="-122"/>
              </a:rPr>
              <a:t>)</a:t>
            </a:r>
            <a:r>
              <a:rPr lang="zh-CN" altLang="en-US">
                <a:latin typeface="微软雅黑" panose="020b0503020204020204" pitchFamily="34" charset="-122"/>
                <a:ea typeface="微软雅黑" panose="020b0503020204020204" pitchFamily="34" charset="-122"/>
              </a:rPr>
              <a:t>过程中化学变化</a:t>
            </a:r>
            <a:r>
              <a:rPr lang="en-US" altLang="zh-CN">
                <a:latin typeface="微软雅黑" panose="020b0503020204020204" pitchFamily="34" charset="-122"/>
                <a:ea typeface="微软雅黑" panose="020b0503020204020204" pitchFamily="34" charset="-122"/>
              </a:rPr>
              <a:t>(</a:t>
            </a:r>
            <a:r>
              <a:rPr lang="zh-CN" altLang="en-US">
                <a:latin typeface="微软雅黑" panose="020b0503020204020204" pitchFamily="34" charset="-122"/>
                <a:ea typeface="微软雅黑" panose="020b0503020204020204" pitchFamily="34" charset="-122"/>
              </a:rPr>
              <a:t>包括物质合成、转化和分解）的总称。</a:t>
            </a:r>
            <a:endParaRPr lang="en-US" altLang="zh-CN">
              <a:latin typeface="微软雅黑" panose="020b0503020204020204" pitchFamily="34" charset="-122"/>
              <a:ea typeface="微软雅黑" panose="020b0503020204020204" pitchFamily="34" charset="-122"/>
            </a:endParaRPr>
          </a:p>
          <a:p>
            <a:r>
              <a:rPr lang="zh-CN" altLang="en-US" sz="2000" b="0">
                <a:latin typeface="微软雅黑" panose="020b0503020204020204" pitchFamily="34" charset="-122"/>
                <a:ea typeface="微软雅黑" panose="020b0503020204020204" pitchFamily="34" charset="-122"/>
              </a:rPr>
              <a:t>    植物代谢的特点在于它能把环境中简单的无机物直接合成为自身复杂的有机物，因此，植物是地球上最重要的自养生物。</a:t>
            </a:r>
            <a:endParaRPr lang="en-US" altLang="zh-CN" sz="2000" b="0">
              <a:latin typeface="微软雅黑" panose="020b0503020204020204" pitchFamily="34" charset="-122"/>
              <a:ea typeface="微软雅黑" panose="020b0503020204020204" pitchFamily="34" charset="-122"/>
            </a:endParaRPr>
          </a:p>
          <a:p>
            <a:pPr>
              <a:buFont typeface="Wingdings" panose="05000000000000000000" pitchFamily="2" charset="2"/>
              <a:buChar char="u"/>
            </a:pPr>
            <a:r>
              <a:rPr lang="zh-CN" altLang="en-US">
                <a:latin typeface="微软雅黑" panose="020b0503020204020204" pitchFamily="34" charset="-122"/>
                <a:ea typeface="微软雅黑" panose="020b0503020204020204" pitchFamily="34" charset="-122"/>
              </a:rPr>
              <a:t>植物的代谢，从性质上可分为</a:t>
            </a:r>
            <a:r>
              <a:rPr lang="zh-CN" altLang="en-US">
                <a:solidFill>
                  <a:srgbClr val="FF0000"/>
                </a:solidFill>
                <a:latin typeface="微软雅黑" panose="020b0503020204020204" pitchFamily="34" charset="-122"/>
                <a:ea typeface="微软雅黑" panose="020b0503020204020204" pitchFamily="34" charset="-122"/>
              </a:rPr>
              <a:t>物质代谢和能量转换</a:t>
            </a:r>
            <a:endParaRPr lang="en-US" altLang="zh-CN">
              <a:solidFill>
                <a:srgbClr val="FF0000"/>
              </a:solidFill>
              <a:latin typeface="微软雅黑" panose="020b0503020204020204" pitchFamily="34" charset="-122"/>
              <a:ea typeface="微软雅黑" panose="020b0503020204020204" pitchFamily="34" charset="-122"/>
            </a:endParaRPr>
          </a:p>
          <a:p>
            <a:pPr>
              <a:buFont typeface="Wingdings" panose="05000000000000000000" pitchFamily="2" charset="2"/>
              <a:buChar char="Ø"/>
            </a:pPr>
            <a:r>
              <a:rPr lang="zh-CN" altLang="en-US" sz="2400">
                <a:solidFill>
                  <a:srgbClr val="FF0000"/>
                </a:solidFill>
                <a:latin typeface="微软雅黑" panose="020b0503020204020204" pitchFamily="34" charset="-122"/>
                <a:ea typeface="微软雅黑" panose="020b0503020204020204" pitchFamily="34" charset="-122"/>
              </a:rPr>
              <a:t>同化作用</a:t>
            </a:r>
            <a:r>
              <a:rPr lang="en-US" altLang="zh-CN" sz="2400">
                <a:solidFill>
                  <a:srgbClr val="FF0000"/>
                </a:solidFill>
                <a:latin typeface="微软雅黑" panose="020b0503020204020204" pitchFamily="34" charset="-122"/>
                <a:ea typeface="微软雅黑" panose="020b0503020204020204" pitchFamily="34" charset="-122"/>
              </a:rPr>
              <a:t>( assimilation )</a:t>
            </a:r>
            <a:r>
              <a:rPr lang="zh-CN" altLang="en-US" sz="2400">
                <a:solidFill>
                  <a:srgbClr val="FF0000"/>
                </a:solidFill>
                <a:latin typeface="微软雅黑" panose="020b0503020204020204" pitchFamily="34" charset="-122"/>
                <a:ea typeface="微软雅黑" panose="020b0503020204020204" pitchFamily="34" charset="-122"/>
              </a:rPr>
              <a:t>：</a:t>
            </a:r>
            <a:r>
              <a:rPr lang="zh-CN" altLang="en-US" sz="2400">
                <a:latin typeface="微软雅黑" panose="020b0503020204020204" pitchFamily="34" charset="-122"/>
                <a:ea typeface="微软雅黑" panose="020b0503020204020204" pitchFamily="34" charset="-122"/>
              </a:rPr>
              <a:t>植物从环境中吸收简单的无机物，形成自身组成物质并贮存能量的过程</a:t>
            </a:r>
            <a:endParaRPr lang="en-US" altLang="zh-CN" sz="2400">
              <a:latin typeface="微软雅黑" panose="020b0503020204020204" pitchFamily="34" charset="-122"/>
              <a:ea typeface="微软雅黑" panose="020b0503020204020204" pitchFamily="34" charset="-122"/>
            </a:endParaRPr>
          </a:p>
          <a:p>
            <a:pPr>
              <a:buFont typeface="Wingdings" panose="05000000000000000000" pitchFamily="2" charset="2"/>
              <a:buChar char="Ø"/>
            </a:pPr>
            <a:r>
              <a:rPr lang="zh-CN" altLang="en-US" sz="2400">
                <a:solidFill>
                  <a:srgbClr val="FF0000"/>
                </a:solidFill>
                <a:latin typeface="微软雅黑" panose="020b0503020204020204" pitchFamily="34" charset="-122"/>
                <a:ea typeface="微软雅黑" panose="020b0503020204020204" pitchFamily="34" charset="-122"/>
              </a:rPr>
              <a:t>异化作用（ </a:t>
            </a:r>
            <a:r>
              <a:rPr lang="en-US" altLang="zh-CN" sz="2400">
                <a:solidFill>
                  <a:srgbClr val="FF0000"/>
                </a:solidFill>
                <a:latin typeface="微软雅黑" panose="020b0503020204020204" pitchFamily="34" charset="-122"/>
                <a:ea typeface="微软雅黑" panose="020b0503020204020204" pitchFamily="34" charset="-122"/>
              </a:rPr>
              <a:t>dissimilation)</a:t>
            </a:r>
            <a:r>
              <a:rPr lang="zh-CN" altLang="en-US" sz="2400">
                <a:solidFill>
                  <a:srgbClr val="FF0000"/>
                </a:solidFill>
                <a:latin typeface="微软雅黑" panose="020b0503020204020204" pitchFamily="34" charset="-122"/>
                <a:ea typeface="微软雅黑" panose="020b0503020204020204" pitchFamily="34" charset="-122"/>
              </a:rPr>
              <a:t>：</a:t>
            </a:r>
            <a:r>
              <a:rPr lang="zh-CN" altLang="en-US" sz="2400">
                <a:latin typeface="微软雅黑" panose="020b0503020204020204" pitchFamily="34" charset="-122"/>
                <a:ea typeface="微软雅黑" panose="020b0503020204020204" pitchFamily="34" charset="-122"/>
              </a:rPr>
              <a:t>植物将自身组成物质分解转换而释放能量的过程</a:t>
            </a:r>
            <a:r>
              <a:rPr lang="zh-CN" altLang="en-US">
                <a:latin typeface="微软雅黑" panose="020b0503020204020204" pitchFamily="34" charset="-122"/>
                <a:ea typeface="微软雅黑" panose="020b0503020204020204" pitchFamily="34" charset="-122"/>
              </a:rPr>
              <a:t>。</a:t>
            </a:r>
            <a:endParaRPr lang="en-US" altLang="zh-CN">
              <a:latin typeface="微软雅黑" panose="020b0503020204020204" pitchFamily="34" charset="-122"/>
              <a:ea typeface="微软雅黑" panose="020b0503020204020204" pitchFamily="34" charset="-122"/>
            </a:endParaRPr>
          </a:p>
        </p:txBody>
      </p:sp>
      <p:sp>
        <p:nvSpPr>
          <p:cNvPr id="3" name="标题 2">
            <a:extLst>
              <a:ext uri="{FF2B5EF4-FFF2-40B4-BE49-F238E27FC236}">
                <a16:creationId xmlns:a16="http://schemas.microsoft.com/office/drawing/2014/main" id="{63D686D9-B178-4419-BC68-420D4379E174}"/>
              </a:ext>
            </a:extLst>
          </p:cNvPr>
          <p:cNvSpPr>
            <a:spLocks noGrp="1"/>
          </p:cNvSpPr>
          <p:nvPr>
            <p:ph type="title"/>
          </p:nvPr>
        </p:nvSpPr>
        <p:spPr/>
        <p:txBody>
          <a:bodyPr/>
          <a:lstStyle/>
          <a:p>
            <a:pPr algn="ctr"/>
            <a:r>
              <a:rPr lang="zh-CN" altLang="en-US">
                <a:latin typeface="微软雅黑" panose="020b0503020204020204" pitchFamily="34" charset="-122"/>
                <a:ea typeface="微软雅黑" panose="020b0503020204020204" pitchFamily="34" charset="-122"/>
              </a:rPr>
              <a:t>第二篇  物质代谢</a:t>
            </a:r>
          </a:p>
        </p:txBody>
      </p:sp>
    </p:spTree>
    <p:extLst>
      <p:ext uri="{BB962C8B-B14F-4D97-AF65-F5344CB8AC3E}">
        <p14:creationId xmlns:p14="http://schemas.microsoft.com/office/powerpoint/2010/main" val="4183963550"/>
      </p:ext>
    </p:extLst>
  </p:cSld>
  <p:clrMapOvr>
    <a:masterClrMapping/>
  </p:clrMapOvr>
  <p:transition spd="med">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a:extLst>
              <a:ext uri="{FF2B5EF4-FFF2-40B4-BE49-F238E27FC236}">
                <a16:creationId xmlns:a16="http://schemas.microsoft.com/office/drawing/2014/main" id="{16068921-42A8-4543-9548-A8D56F2D821F}"/>
              </a:ext>
            </a:extLst>
          </p:cNvPr>
          <p:cNvSpPr>
            <a:spLocks noGrp="1"/>
          </p:cNvSpPr>
          <p:nvPr>
            <p:ph idx="1"/>
          </p:nvPr>
        </p:nvSpPr>
        <p:spPr>
          <a:xfrm>
            <a:off x="1132523" y="2286000"/>
            <a:ext cx="10409237" cy="3182937"/>
          </a:xfrm>
        </p:spPr>
        <p:txBody>
          <a:bodyPr/>
          <a:lstStyle/>
          <a:p>
            <a:pPr>
              <a:buFont typeface="Wingdings" panose="05000000000000000000" pitchFamily="2" charset="2"/>
              <a:buChar char="u"/>
            </a:pPr>
            <a:r>
              <a:rPr lang="zh-CN" altLang="en-US"/>
              <a:t>本篇共有</a:t>
            </a:r>
            <a:r>
              <a:rPr lang="en-US" altLang="zh-CN"/>
              <a:t>4</a:t>
            </a:r>
            <a:r>
              <a:rPr lang="zh-CN" altLang="en-US"/>
              <a:t>章</a:t>
            </a:r>
            <a:endParaRPr lang="en-US" altLang="zh-CN"/>
          </a:p>
          <a:p>
            <a:pPr>
              <a:buFont typeface="Wingdings" panose="05000000000000000000" pitchFamily="2" charset="2"/>
              <a:buChar char="Ø"/>
            </a:pPr>
            <a:r>
              <a:rPr lang="zh-CN" altLang="en-US" sz="2400"/>
              <a:t>光合作用   ：说明绿色植物把外界的二氧化碳和水合成有机物并贮藏能量</a:t>
            </a:r>
            <a:endParaRPr lang="en-US" altLang="zh-CN" sz="2400"/>
          </a:p>
          <a:p>
            <a:pPr>
              <a:buFont typeface="Wingdings" panose="05000000000000000000" pitchFamily="2" charset="2"/>
              <a:buChar char="Ø"/>
            </a:pPr>
            <a:r>
              <a:rPr lang="zh-CN" altLang="en-US" sz="2400"/>
              <a:t>呼吸作用   ：讨论物质和能量的转变</a:t>
            </a:r>
            <a:endParaRPr lang="en-US" altLang="zh-CN" sz="2400"/>
          </a:p>
          <a:p>
            <a:pPr>
              <a:buFont typeface="Wingdings" panose="05000000000000000000" pitchFamily="2" charset="2"/>
              <a:buChar char="Ø"/>
            </a:pPr>
            <a:r>
              <a:rPr lang="zh-CN" altLang="en-US" sz="2400"/>
              <a:t>同化物运输：介绍同化物在植物体内空间的移迁，以满足生长发育的需要</a:t>
            </a:r>
            <a:r>
              <a:rPr lang="en-US" altLang="zh-CN" sz="2400"/>
              <a:t>;</a:t>
            </a:r>
          </a:p>
          <a:p>
            <a:pPr>
              <a:buFont typeface="Wingdings" panose="05000000000000000000" pitchFamily="2" charset="2"/>
              <a:buChar char="Ø"/>
            </a:pPr>
            <a:r>
              <a:rPr lang="zh-CN" altLang="en-US" sz="2400">
                <a:solidFill>
                  <a:srgbClr val="FF0000"/>
                </a:solidFill>
              </a:rPr>
              <a:t>次生代谢物：</a:t>
            </a:r>
            <a:r>
              <a:rPr lang="zh-CN" altLang="en-US" sz="2400"/>
              <a:t>叙述次生代谢物的生物合成和生态意义。简而言之，本篇说明植物体内物质的合成、转变和利用。</a:t>
            </a:r>
          </a:p>
          <a:p>
            <a:endParaRPr lang="zh-CN" altLang="en-US"/>
          </a:p>
        </p:txBody>
      </p:sp>
    </p:spTree>
    <p:extLst>
      <p:ext uri="{BB962C8B-B14F-4D97-AF65-F5344CB8AC3E}">
        <p14:creationId xmlns:p14="http://schemas.microsoft.com/office/powerpoint/2010/main" val="638794557"/>
      </p:ext>
    </p:extLst>
  </p:cSld>
  <p:clrMapOvr>
    <a:masterClrMapping/>
  </p:clrMapOvr>
  <p:transition spd="med">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9" name="图片 18">
            <a:extLst>
              <a:ext uri="{FF2B5EF4-FFF2-40B4-BE49-F238E27FC236}">
                <a16:creationId xmlns:a16="http://schemas.microsoft.com/office/drawing/2014/main" id="{BCCA2984-8F63-43B1-AC33-D2CD41714B8D}"/>
              </a:ext>
            </a:extLst>
          </p:cNvPr>
          <p:cNvPicPr>
            <a:picLocks noChangeAspect="1"/>
          </p:cNvPicPr>
          <p:nvPr/>
        </p:nvPicPr>
        <p:blipFill>
          <a:blip r:embed="rId2">
            <a:extLst>
              <a:ext uri="{28A0092B-C50C-407E-A947-70E740481C1C}">
                <a14:useLocalDpi xmlns:a14="http://schemas.microsoft.com/office/drawing/2010/main" val="0"/>
              </a:ext>
            </a:extLst>
          </a:blip>
          <a:srcRect b="9438"/>
          <a:stretch>
            <a:fillRect/>
          </a:stretch>
        </p:blipFill>
        <p:spPr>
          <a:xfrm>
            <a:off x="8153400" y="0"/>
            <a:ext cx="4724400" cy="2201630"/>
          </a:xfrm>
          <a:prstGeom prst="rect">
            <a:avLst/>
          </a:prstGeom>
          <a:effectLst>
            <a:reflection blurRad="6350" stA="50000" endA="300" endPos="90000" dir="5400000" sy="-100000" algn="bl" rotWithShape="0"/>
          </a:effectLst>
        </p:spPr>
      </p:pic>
      <p:pic>
        <p:nvPicPr>
          <p:cNvPr id="18" name="图片 17">
            <a:extLst>
              <a:ext uri="{FF2B5EF4-FFF2-40B4-BE49-F238E27FC236}">
                <a16:creationId xmlns:a16="http://schemas.microsoft.com/office/drawing/2014/main" id="{BAF1E619-0442-437B-982B-B9E5813E0A84}"/>
              </a:ext>
            </a:extLst>
          </p:cNvPr>
          <p:cNvPicPr>
            <a:picLocks noChangeAspect="1"/>
          </p:cNvPicPr>
          <p:nvPr/>
        </p:nvPicPr>
        <p:blipFill>
          <a:blip r:embed="rId2">
            <a:extLst>
              <a:ext uri="{28A0092B-C50C-407E-A947-70E740481C1C}">
                <a14:useLocalDpi xmlns:a14="http://schemas.microsoft.com/office/drawing/2010/main" val="0"/>
              </a:ext>
            </a:extLst>
          </a:blip>
          <a:srcRect b="9438"/>
          <a:stretch>
            <a:fillRect/>
          </a:stretch>
        </p:blipFill>
        <p:spPr>
          <a:xfrm>
            <a:off x="3429000" y="0"/>
            <a:ext cx="4724400" cy="2201630"/>
          </a:xfrm>
          <a:prstGeom prst="rect">
            <a:avLst/>
          </a:prstGeom>
          <a:effectLst>
            <a:reflection blurRad="6350" stA="50000" endA="300" endPos="90000" dir="5400000" sy="-100000" algn="bl" rotWithShape="0"/>
          </a:effectLst>
        </p:spPr>
      </p:pic>
      <p:sp>
        <p:nvSpPr>
          <p:cNvPr id="2" name="标题 1">
            <a:extLst>
              <a:ext uri="{FF2B5EF4-FFF2-40B4-BE49-F238E27FC236}">
                <a16:creationId xmlns:a16="http://schemas.microsoft.com/office/drawing/2014/main" id="{A0D6D864-7DEF-44B1-8F9B-D5A3E8411996}"/>
              </a:ext>
            </a:extLst>
          </p:cNvPr>
          <p:cNvSpPr>
            <a:spLocks noGrp="1"/>
          </p:cNvSpPr>
          <p:nvPr>
            <p:ph type="ctrTitle"/>
          </p:nvPr>
        </p:nvSpPr>
        <p:spPr>
          <a:xfrm>
            <a:off x="0" y="2876550"/>
            <a:ext cx="12192000" cy="1143000"/>
          </a:xfrm>
        </p:spPr>
        <p:txBody>
          <a:bodyPr>
            <a:normAutofit/>
          </a:bodyPr>
          <a:lstStyle/>
          <a:p>
            <a:pPr algn="ctr" eaLnBrk="1" fontAlgn="auto" hangingPunct="1">
              <a:lnSpc>
                <a:spcPct val="150000"/>
              </a:lnSpc>
              <a:spcAft>
                <a:spcPct val="0"/>
              </a:spcAft>
              <a:defRPr/>
            </a:pPr>
            <a:r>
              <a:rPr lang="zh-CN" altLang="en-US">
                <a:solidFill>
                  <a:schemeClr val="accent2">
                    <a:lumMod val="50000"/>
                  </a:schemeClr>
                </a:solidFill>
              </a:rPr>
              <a:t>第六章 植物的次生代谢物</a:t>
            </a:r>
          </a:p>
        </p:txBody>
      </p:sp>
      <p:sp>
        <p:nvSpPr>
          <p:cNvPr id="3" name="副标题 2">
            <a:extLst>
              <a:ext uri="{FF2B5EF4-FFF2-40B4-BE49-F238E27FC236}">
                <a16:creationId xmlns:a16="http://schemas.microsoft.com/office/drawing/2014/main" id="{735FC513-0160-47E2-852B-88AE34A17A15}"/>
              </a:ext>
            </a:extLst>
          </p:cNvPr>
          <p:cNvSpPr>
            <a:spLocks noGrp="1"/>
          </p:cNvSpPr>
          <p:nvPr>
            <p:ph type="subTitle" idx="1"/>
          </p:nvPr>
        </p:nvSpPr>
        <p:spPr>
          <a:xfrm>
            <a:off x="1066800" y="4762500"/>
            <a:ext cx="10058400" cy="1143000"/>
          </a:xfrm>
        </p:spPr>
        <p:txBody>
          <a:bodyPr rtlCol="0"/>
          <a:lstStyle/>
          <a:p>
            <a:pPr eaLnBrk="1" fontAlgn="auto" hangingPunct="1">
              <a:defRPr/>
            </a:pPr>
            <a:endParaRPr lang="zh-CN" altLang="en-US"/>
          </a:p>
        </p:txBody>
      </p:sp>
      <p:pic>
        <p:nvPicPr>
          <p:cNvPr id="16" name="图片 15">
            <a:extLst>
              <a:ext uri="{FF2B5EF4-FFF2-40B4-BE49-F238E27FC236}">
                <a16:creationId xmlns:a16="http://schemas.microsoft.com/office/drawing/2014/main" id="{8C82E63B-D975-451A-970A-576D2B6F888F}"/>
              </a:ext>
            </a:extLst>
          </p:cNvPr>
          <p:cNvPicPr>
            <a:picLocks noChangeAspect="1"/>
          </p:cNvPicPr>
          <p:nvPr/>
        </p:nvPicPr>
        <p:blipFill>
          <a:blip r:embed="rId2">
            <a:extLst>
              <a:ext uri="{28A0092B-C50C-407E-A947-70E740481C1C}">
                <a14:useLocalDpi xmlns:a14="http://schemas.microsoft.com/office/drawing/2010/main" val="0"/>
              </a:ext>
            </a:extLst>
          </a:blip>
          <a:srcRect b="9438"/>
          <a:stretch>
            <a:fillRect/>
          </a:stretch>
        </p:blipFill>
        <p:spPr>
          <a:xfrm>
            <a:off x="-982038" y="0"/>
            <a:ext cx="4724400" cy="2201630"/>
          </a:xfrm>
          <a:prstGeom prst="rect">
            <a:avLst/>
          </a:prstGeom>
          <a:effectLst>
            <a:reflection blurRad="6350" stA="50000" endA="300" endPos="90000" dir="5400000" sy="-100000" algn="bl" rotWithShape="0"/>
          </a:effectLst>
        </p:spPr>
      </p:pic>
    </p:spTree>
    <p:extLst>
      <p:ext uri="{BB962C8B-B14F-4D97-AF65-F5344CB8AC3E}">
        <p14:creationId xmlns:p14="http://schemas.microsoft.com/office/powerpoint/2010/main" val="1027328569"/>
      </p:ext>
    </p:extLst>
  </p:cSld>
  <p:clrMapOvr>
    <a:masterClrMapping/>
  </p:clrMapOvr>
  <p:transition spd="med">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a:extLst>
              <a:ext uri="{FF2B5EF4-FFF2-40B4-BE49-F238E27FC236}">
                <a16:creationId xmlns:a16="http://schemas.microsoft.com/office/drawing/2014/main" id="{AF87AFAA-968F-4CAD-ABB5-EA920466495F}"/>
              </a:ext>
            </a:extLst>
          </p:cNvPr>
          <p:cNvSpPr txBox="1"/>
          <p:nvPr/>
        </p:nvSpPr>
        <p:spPr>
          <a:xfrm>
            <a:off x="1219200" y="1476478"/>
            <a:ext cx="9753600" cy="3905043"/>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342900" indent="-342900">
              <a:lnSpc>
                <a:spcPct val="150000"/>
              </a:lnSpc>
              <a:buFont typeface="Wingdings" panose="05000000000000000000" pitchFamily="2" charset="2"/>
              <a:buChar char="u"/>
            </a:pPr>
            <a:r>
              <a:rPr lang="zh-CN" altLang="en-US" sz="2400">
                <a:latin typeface="微软雅黑" panose="020b0503020204020204" pitchFamily="34" charset="-122"/>
                <a:ea typeface="微软雅黑" panose="020b0503020204020204" pitchFamily="34" charset="-122"/>
              </a:rPr>
              <a:t>植物从环境中吸收水分、矿物质和二氧化碳等，把这些简单的无机物质转化成复杂的有机物质，例如糖类、蛋白质、脂质和核酸等。</a:t>
            </a:r>
            <a:endParaRPr lang="en-US" altLang="zh-CN" sz="2400">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u"/>
            </a:pPr>
            <a:r>
              <a:rPr lang="zh-CN" altLang="en-US" sz="2400">
                <a:latin typeface="微软雅黑" panose="020b0503020204020204" pitchFamily="34" charset="-122"/>
                <a:ea typeface="微软雅黑" panose="020b0503020204020204" pitchFamily="34" charset="-122"/>
              </a:rPr>
              <a:t>植物利用这些有机物质作为呼吸作用的底物来维持生命活动、合成自己的细胞、组织和器官，或作为遗传物质用于细胞和植物体繁殖，或作为贮存物质贮藏于果实、种子等繁殖器官中。</a:t>
            </a:r>
            <a:endParaRPr lang="en-US" altLang="zh-CN" sz="2400">
              <a:latin typeface="微软雅黑" panose="020b0503020204020204" pitchFamily="34" charset="-122"/>
              <a:ea typeface="微软雅黑" panose="020b0503020204020204" pitchFamily="34" charset="-122"/>
            </a:endParaRPr>
          </a:p>
          <a:p>
            <a:pPr marL="342900" indent="-342900">
              <a:lnSpc>
                <a:spcPct val="150000"/>
              </a:lnSpc>
              <a:buFont typeface="Wingdings" panose="05000000000000000000" pitchFamily="2" charset="2"/>
              <a:buChar char="u"/>
            </a:pPr>
            <a:r>
              <a:rPr lang="zh-CN" altLang="en-US" sz="2400" b="1">
                <a:solidFill>
                  <a:srgbClr val="FF0000"/>
                </a:solidFill>
                <a:latin typeface="微软雅黑" panose="020b0503020204020204" pitchFamily="34" charset="-122"/>
                <a:ea typeface="微软雅黑" panose="020b0503020204020204" pitchFamily="34" charset="-122"/>
              </a:rPr>
              <a:t>部分有机物质通过转化，合成各种次生代谢物，它们在植物生长发育、防御、进化和适应环境中发挥重要作用，也与人类生活息息相关。</a:t>
            </a:r>
          </a:p>
        </p:txBody>
      </p:sp>
    </p:spTree>
    <p:extLst>
      <p:ext uri="{BB962C8B-B14F-4D97-AF65-F5344CB8AC3E}">
        <p14:creationId xmlns:p14="http://schemas.microsoft.com/office/powerpoint/2010/main" val="2154483320"/>
      </p:ext>
    </p:extLst>
  </p:cSld>
  <p:clrMapOvr>
    <a:masterClrMapping/>
  </p:clrMapOvr>
  <p:transition spd="med">
    <p:rand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文本框 12">
            <a:extLst>
              <a:ext uri="{FF2B5EF4-FFF2-40B4-BE49-F238E27FC236}">
                <a16:creationId xmlns:a16="http://schemas.microsoft.com/office/drawing/2014/main" id="{5D33821B-E4B6-4E7D-82D3-A63CF5FE064D}"/>
              </a:ext>
            </a:extLst>
          </p:cNvPr>
          <p:cNvSpPr txBox="1"/>
          <p:nvPr/>
        </p:nvSpPr>
        <p:spPr>
          <a:xfrm>
            <a:off x="990600" y="3276600"/>
            <a:ext cx="10591800" cy="1955215"/>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457200" indent="-457200">
              <a:lnSpc>
                <a:spcPct val="150000"/>
              </a:lnSpc>
              <a:buFont typeface="Wingdings" panose="05000000000000000000" pitchFamily="2" charset="2"/>
              <a:buChar char="ü"/>
            </a:pPr>
            <a:r>
              <a:rPr lang="zh-CN" altLang="en-US" sz="2800" b="1">
                <a:latin typeface="微软雅黑" panose="020b0503020204020204" pitchFamily="34" charset="-122"/>
                <a:ea typeface="微软雅黑" panose="020b0503020204020204" pitchFamily="34" charset="-122"/>
              </a:rPr>
              <a:t>阐明次生代谢物的概念</a:t>
            </a:r>
            <a:endParaRPr lang="en-US" altLang="zh-CN" sz="2800" b="1">
              <a:latin typeface="微软雅黑" panose="020b0503020204020204" pitchFamily="34" charset="-122"/>
              <a:ea typeface="微软雅黑" panose="020b0503020204020204" pitchFamily="34" charset="-122"/>
            </a:endParaRPr>
          </a:p>
          <a:p>
            <a:pPr marL="457200" indent="-457200">
              <a:lnSpc>
                <a:spcPct val="150000"/>
              </a:lnSpc>
              <a:buFont typeface="Wingdings" panose="05000000000000000000" pitchFamily="2" charset="2"/>
              <a:buChar char="ü"/>
            </a:pPr>
            <a:r>
              <a:rPr lang="zh-CN" altLang="en-US" sz="2800" b="1">
                <a:latin typeface="微软雅黑" panose="020b0503020204020204" pitchFamily="34" charset="-122"/>
                <a:ea typeface="微软雅黑" panose="020b0503020204020204" pitchFamily="34" charset="-122"/>
              </a:rPr>
              <a:t>例举各类次生代谢物（萜类、酚类和含氮化合物）的代表物质及其应用价值</a:t>
            </a:r>
            <a:endParaRPr lang="en-US" altLang="zh-CN" sz="2800" b="1">
              <a:latin typeface="微软雅黑" panose="020b0503020204020204" pitchFamily="34" charset="-122"/>
              <a:ea typeface="微软雅黑" panose="020b0503020204020204" pitchFamily="34" charset="-122"/>
            </a:endParaRPr>
          </a:p>
        </p:txBody>
      </p:sp>
      <p:sp>
        <p:nvSpPr>
          <p:cNvPr id="19" name="文本框 18">
            <a:extLst>
              <a:ext uri="{FF2B5EF4-FFF2-40B4-BE49-F238E27FC236}">
                <a16:creationId xmlns:a16="http://schemas.microsoft.com/office/drawing/2014/main" id="{38DEB15B-C00A-4DEE-8C25-518AC8208F88}"/>
              </a:ext>
            </a:extLst>
          </p:cNvPr>
          <p:cNvSpPr txBox="1"/>
          <p:nvPr/>
        </p:nvSpPr>
        <p:spPr>
          <a:xfrm>
            <a:off x="3810000" y="2286000"/>
            <a:ext cx="3505200" cy="646331"/>
          </a:xfrm>
          <a:prstGeom prst="rect">
            <a:avLst/>
          </a:prstGeom>
          <a:solidFill>
            <a:schemeClr val="accent1">
              <a:lumMod val="20000"/>
              <a:lumOff val="80000"/>
            </a:schemeClr>
          </a:solidFill>
        </p:spPr>
        <p:txBody>
          <a:bodyPr wrap="square" rtlCol="0">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algn="ctr"/>
            <a:r>
              <a:rPr lang="zh-CN" altLang="en-US" sz="3600" b="1">
                <a:latin typeface="微软雅黑" panose="020b0503020204020204" pitchFamily="34" charset="-122"/>
                <a:ea typeface="微软雅黑" panose="020b0503020204020204" pitchFamily="34" charset="-122"/>
              </a:rPr>
              <a:t>学  习  目  标</a:t>
            </a:r>
          </a:p>
        </p:txBody>
      </p:sp>
    </p:spTree>
    <p:extLst>
      <p:ext uri="{BB962C8B-B14F-4D97-AF65-F5344CB8AC3E}">
        <p14:creationId xmlns:p14="http://schemas.microsoft.com/office/powerpoint/2010/main" val="1036997164"/>
      </p:ext>
    </p:extLst>
  </p:cSld>
  <p:clrMapOvr>
    <a:masterClrMapping/>
  </p:clrMapOvr>
  <p:transition spd="med">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a:extLst>
              <a:ext uri="{FF2B5EF4-FFF2-40B4-BE49-F238E27FC236}">
                <a16:creationId xmlns:a16="http://schemas.microsoft.com/office/drawing/2014/main" id="{3A5C60BB-1220-48B3-9227-2B6CD58D76BD}"/>
              </a:ext>
            </a:extLst>
          </p:cNvPr>
          <p:cNvSpPr>
            <a:spLocks noGrp="1"/>
          </p:cNvSpPr>
          <p:nvPr>
            <p:ph type="title"/>
          </p:nvPr>
        </p:nvSpPr>
        <p:spPr/>
        <p:txBody>
          <a:bodyPr>
            <a:normAutofit/>
          </a:bodyPr>
          <a:lstStyle/>
          <a:p>
            <a:r>
              <a:rPr lang="zh-CN" altLang="en-US"/>
              <a:t>一、次生代谢物的概念</a:t>
            </a:r>
          </a:p>
        </p:txBody>
      </p:sp>
      <p:sp>
        <p:nvSpPr>
          <p:cNvPr id="5" name="文本框 4">
            <a:extLst>
              <a:ext uri="{FF2B5EF4-FFF2-40B4-BE49-F238E27FC236}">
                <a16:creationId xmlns:a16="http://schemas.microsoft.com/office/drawing/2014/main" id="{5B82583F-196B-4151-AEFC-BDC3FD7D2B98}"/>
              </a:ext>
            </a:extLst>
          </p:cNvPr>
          <p:cNvSpPr txBox="1"/>
          <p:nvPr/>
        </p:nvSpPr>
        <p:spPr>
          <a:xfrm>
            <a:off x="1120080" y="2133600"/>
            <a:ext cx="10157520" cy="3416320"/>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342900" indent="-342900">
              <a:buFont typeface="Wingdings" panose="05000000000000000000" pitchFamily="2" charset="2"/>
              <a:buChar char="n"/>
            </a:pPr>
            <a:r>
              <a:rPr lang="zh-CN" altLang="en-US" sz="2400" b="1">
                <a:latin typeface="微软雅黑" panose="020b0503020204020204" pitchFamily="34" charset="-122"/>
                <a:ea typeface="微软雅黑" panose="020b0503020204020204" pitchFamily="34" charset="-122"/>
              </a:rPr>
              <a:t>初生代谢物：</a:t>
            </a:r>
            <a:r>
              <a:rPr lang="zh-CN" altLang="en-US" sz="2400">
                <a:latin typeface="微软雅黑" panose="020b0503020204020204" pitchFamily="34" charset="-122"/>
                <a:ea typeface="微软雅黑" panose="020b0503020204020204" pitchFamily="34" charset="-122"/>
              </a:rPr>
              <a:t>糖类、脂质、核酸和蛋白质等物质是维持植物生命活动所必需的基础有机物质，称为初生代谢物( primary metabolite)。</a:t>
            </a:r>
            <a:endParaRPr lang="en-US" altLang="zh-CN" sz="2400">
              <a:latin typeface="微软雅黑" panose="020b0503020204020204" pitchFamily="34" charset="-122"/>
              <a:ea typeface="微软雅黑" panose="020b0503020204020204" pitchFamily="34" charset="-122"/>
            </a:endParaRPr>
          </a:p>
          <a:p>
            <a:pPr marL="342900" indent="-342900">
              <a:buFont typeface="Wingdings" panose="05000000000000000000" pitchFamily="2" charset="2"/>
              <a:buChar char="n"/>
            </a:pPr>
            <a:endParaRPr lang="en-US" altLang="zh-CN" sz="2400">
              <a:latin typeface="微软雅黑" panose="020b0503020204020204" pitchFamily="34" charset="-122"/>
              <a:ea typeface="微软雅黑" panose="020b0503020204020204" pitchFamily="34" charset="-122"/>
            </a:endParaRPr>
          </a:p>
          <a:p>
            <a:pPr marL="342900" indent="-342900">
              <a:buFont typeface="Wingdings" panose="05000000000000000000" pitchFamily="2" charset="2"/>
              <a:buChar char="n"/>
            </a:pPr>
            <a:r>
              <a:rPr lang="zh-CN" altLang="en-US" sz="2400" b="1">
                <a:latin typeface="微软雅黑" panose="020b0503020204020204" pitchFamily="34" charset="-122"/>
                <a:ea typeface="微软雅黑" panose="020b0503020204020204" pitchFamily="34" charset="-122"/>
              </a:rPr>
              <a:t>次生代谢物：</a:t>
            </a:r>
            <a:r>
              <a:rPr lang="zh-CN" altLang="en-US" sz="2400">
                <a:latin typeface="微软雅黑" panose="020b0503020204020204" pitchFamily="34" charset="-122"/>
                <a:ea typeface="微软雅黑" panose="020b0503020204020204" pitchFamily="34" charset="-122"/>
              </a:rPr>
              <a:t>由糖类等有机物通过次生代谢途径衍生出来的有机物质，称为次生代谢物( secondarymetabolite)，又称天然产物( natural product )。</a:t>
            </a:r>
            <a:endParaRPr lang="en-US" altLang="zh-CN" sz="2400">
              <a:latin typeface="微软雅黑" panose="020b0503020204020204" pitchFamily="34" charset="-122"/>
              <a:ea typeface="微软雅黑" panose="020b0503020204020204" pitchFamily="34" charset="-122"/>
            </a:endParaRPr>
          </a:p>
          <a:p>
            <a:pPr marL="342900" indent="-342900">
              <a:buFont typeface="Wingdings" panose="05000000000000000000" pitchFamily="2" charset="2"/>
              <a:buChar char="n"/>
            </a:pPr>
            <a:endParaRPr lang="en-US" altLang="zh-CN" sz="2400">
              <a:latin typeface="微软雅黑" panose="020b0503020204020204" pitchFamily="34" charset="-122"/>
              <a:ea typeface="微软雅黑" panose="020b0503020204020204" pitchFamily="34" charset="-122"/>
            </a:endParaRPr>
          </a:p>
          <a:p>
            <a:pPr marL="342900" indent="-342900">
              <a:buFont typeface="Wingdings" panose="05000000000000000000" pitchFamily="2" charset="2"/>
              <a:buChar char="u"/>
            </a:pPr>
            <a:r>
              <a:rPr lang="zh-CN" altLang="en-US" sz="2400">
                <a:latin typeface="微软雅黑" panose="020b0503020204020204" pitchFamily="34" charset="-122"/>
                <a:ea typeface="微软雅黑" panose="020b0503020204020204" pitchFamily="34" charset="-122"/>
              </a:rPr>
              <a:t>次生代谢物大部分为植物体内代谢的终端产物，贮存在液泡或细胞壁中，除少数外，不再参与体内的物质代谢循环</a:t>
            </a:r>
            <a:r>
              <a:rPr lang="zh-CN" altLang="en-US"/>
              <a:t>。</a:t>
            </a:r>
          </a:p>
        </p:txBody>
      </p:sp>
    </p:spTree>
    <p:extLst>
      <p:ext uri="{BB962C8B-B14F-4D97-AF65-F5344CB8AC3E}">
        <p14:creationId xmlns:p14="http://schemas.microsoft.com/office/powerpoint/2010/main" val="262665364"/>
      </p:ext>
    </p:extLst>
  </p:cSld>
  <p:clrMapOvr>
    <a:masterClrMapping/>
  </p:clrMapOvr>
  <p:transition spd="med">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a:extLst>
              <a:ext uri="{FF2B5EF4-FFF2-40B4-BE49-F238E27FC236}">
                <a16:creationId xmlns:a16="http://schemas.microsoft.com/office/drawing/2014/main" id="{74DCD95D-4854-498A-89D2-2FCE1F1EE350}"/>
              </a:ext>
            </a:extLst>
          </p:cNvPr>
          <p:cNvPicPr>
            <a:picLocks noChangeAspect="1"/>
          </p:cNvPicPr>
          <p:nvPr/>
        </p:nvPicPr>
        <p:blipFill>
          <a:blip r:embed="rId2"/>
          <a:stretch>
            <a:fillRect/>
          </a:stretch>
        </p:blipFill>
        <p:spPr>
          <a:xfrm>
            <a:off x="2247900" y="533400"/>
            <a:ext cx="7696200" cy="4728384"/>
          </a:xfrm>
          <a:prstGeom prst="rect">
            <a:avLst/>
          </a:prstGeom>
        </p:spPr>
      </p:pic>
      <p:sp>
        <p:nvSpPr>
          <p:cNvPr id="7" name="文本框 6">
            <a:extLst>
              <a:ext uri="{FF2B5EF4-FFF2-40B4-BE49-F238E27FC236}">
                <a16:creationId xmlns:a16="http://schemas.microsoft.com/office/drawing/2014/main" id="{57309BF1-D561-4199-8E61-BD5EDB7E6A02}"/>
              </a:ext>
            </a:extLst>
          </p:cNvPr>
          <p:cNvSpPr txBox="1"/>
          <p:nvPr/>
        </p:nvSpPr>
        <p:spPr>
          <a:xfrm>
            <a:off x="1295400" y="5715000"/>
            <a:ext cx="10822112" cy="400110"/>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r>
              <a:rPr lang="zh-CN" altLang="en-US" sz="2000" b="1">
                <a:latin typeface="微软雅黑" panose="020b0503020204020204" pitchFamily="34" charset="-122"/>
                <a:ea typeface="微软雅黑" panose="020b0503020204020204" pitchFamily="34" charset="-122"/>
              </a:rPr>
              <a:t>植物次生代谢物合成的主要途径及其与初生代谢物之间的联系(自Taiz和Zeiger，2012 )</a:t>
            </a:r>
          </a:p>
        </p:txBody>
      </p:sp>
    </p:spTree>
    <p:extLst>
      <p:ext uri="{BB962C8B-B14F-4D97-AF65-F5344CB8AC3E}">
        <p14:creationId xmlns:p14="http://schemas.microsoft.com/office/powerpoint/2010/main" val="627616240"/>
      </p:ext>
    </p:extLst>
  </p:cSld>
  <p:clrMapOvr>
    <a:masterClrMapping/>
  </p:clrMapOvr>
  <p:transition spd="med">
    <p:random/>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a:extLst>
              <a:ext uri="{FF2B5EF4-FFF2-40B4-BE49-F238E27FC236}">
                <a16:creationId xmlns:a16="http://schemas.microsoft.com/office/drawing/2014/main" id="{8EB8CD7C-E8D4-49DD-A582-F392EC9032FD}"/>
              </a:ext>
            </a:extLst>
          </p:cNvPr>
          <p:cNvSpPr>
            <a:spLocks noGrp="1"/>
          </p:cNvSpPr>
          <p:nvPr>
            <p:ph idx="1"/>
          </p:nvPr>
        </p:nvSpPr>
        <p:spPr>
          <a:xfrm>
            <a:off x="609600" y="1752600"/>
            <a:ext cx="10058400" cy="685800"/>
          </a:xfrm>
        </p:spPr>
        <p:txBody>
          <a:bodyPr/>
          <a:lstStyle/>
          <a:p>
            <a:r>
              <a:rPr lang="zh-CN" altLang="en-US"/>
              <a:t>（一）萜类</a:t>
            </a:r>
          </a:p>
        </p:txBody>
      </p:sp>
      <p:sp>
        <p:nvSpPr>
          <p:cNvPr id="3" name="标题 2">
            <a:extLst>
              <a:ext uri="{FF2B5EF4-FFF2-40B4-BE49-F238E27FC236}">
                <a16:creationId xmlns:a16="http://schemas.microsoft.com/office/drawing/2014/main" id="{D909CE78-34CE-45DE-A57D-A8EDDD1FC72B}"/>
              </a:ext>
            </a:extLst>
          </p:cNvPr>
          <p:cNvSpPr>
            <a:spLocks noGrp="1"/>
          </p:cNvSpPr>
          <p:nvPr>
            <p:ph type="title"/>
          </p:nvPr>
        </p:nvSpPr>
        <p:spPr>
          <a:xfrm>
            <a:off x="838200" y="838200"/>
            <a:ext cx="10058400" cy="747713"/>
          </a:xfrm>
        </p:spPr>
        <p:txBody>
          <a:bodyPr/>
          <a:lstStyle/>
          <a:p>
            <a:r>
              <a:rPr lang="zh-CN" altLang="en-US"/>
              <a:t>二、次生代谢物的分类</a:t>
            </a:r>
          </a:p>
        </p:txBody>
      </p:sp>
      <p:sp>
        <p:nvSpPr>
          <p:cNvPr id="5" name="文本框 4">
            <a:extLst>
              <a:ext uri="{FF2B5EF4-FFF2-40B4-BE49-F238E27FC236}">
                <a16:creationId xmlns:a16="http://schemas.microsoft.com/office/drawing/2014/main" id="{1FA714EC-BA24-4161-8A8C-92F064C573AE}"/>
              </a:ext>
            </a:extLst>
          </p:cNvPr>
          <p:cNvSpPr txBox="1"/>
          <p:nvPr/>
        </p:nvSpPr>
        <p:spPr>
          <a:xfrm>
            <a:off x="609600" y="2362200"/>
            <a:ext cx="5486400" cy="3416320"/>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342900" indent="-342900" algn="just">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萜类或类萜</a:t>
            </a:r>
            <a:r>
              <a:rPr lang="en-US" altLang="zh-CN" sz="2400">
                <a:latin typeface="微软雅黑" panose="020b0503020204020204" pitchFamily="34" charset="-122"/>
                <a:ea typeface="微软雅黑" panose="020b0503020204020204" pitchFamily="34" charset="-122"/>
              </a:rPr>
              <a:t>( terpenoid )</a:t>
            </a:r>
            <a:r>
              <a:rPr lang="zh-CN" altLang="en-US" sz="2400">
                <a:latin typeface="微软雅黑" panose="020b0503020204020204" pitchFamily="34" charset="-122"/>
                <a:ea typeface="微软雅黑" panose="020b0503020204020204" pitchFamily="34" charset="-122"/>
              </a:rPr>
              <a:t>化合物是植物界中广泛存在的一类次生代谢物，一般不溶于水，部分化合物与糖形成苷后，有一定的水溶性。</a:t>
            </a:r>
            <a:endParaRPr lang="en-US" altLang="zh-CN" sz="2400">
              <a:latin typeface="微软雅黑" panose="020b0503020204020204" pitchFamily="34" charset="-122"/>
              <a:ea typeface="微软雅黑" panose="020b0503020204020204" pitchFamily="34" charset="-122"/>
            </a:endParaRPr>
          </a:p>
          <a:p>
            <a:pPr marL="342900" indent="-342900" algn="just">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萜类化合物由异戊二烯基本单位组成，其结构有链状的，也有环状的。</a:t>
            </a:r>
            <a:endParaRPr lang="en-US" altLang="zh-CN" sz="2400">
              <a:latin typeface="微软雅黑" panose="020b0503020204020204" pitchFamily="34" charset="-122"/>
              <a:ea typeface="微软雅黑" panose="020b0503020204020204" pitchFamily="34" charset="-122"/>
            </a:endParaRPr>
          </a:p>
          <a:p>
            <a:pPr marL="342900" indent="-342900" algn="just">
              <a:buFont typeface="Wingdings" panose="05000000000000000000" pitchFamily="2" charset="2"/>
              <a:buChar char="ü"/>
            </a:pPr>
            <a:r>
              <a:rPr lang="zh-CN" altLang="en-US" sz="2400">
                <a:latin typeface="微软雅黑" panose="020b0503020204020204" pitchFamily="34" charset="-122"/>
                <a:ea typeface="微软雅黑" panose="020b0503020204020204" pitchFamily="34" charset="-122"/>
              </a:rPr>
              <a:t>萜类化合物的种类主要根据分子中的异戊二烯数目分类，有单萜、倍半萜、二萜、三萜、四萜和多萜之分。</a:t>
            </a:r>
          </a:p>
        </p:txBody>
      </p:sp>
      <p:pic>
        <p:nvPicPr>
          <p:cNvPr id="6" name="图片 5">
            <a:extLst>
              <a:ext uri="{FF2B5EF4-FFF2-40B4-BE49-F238E27FC236}">
                <a16:creationId xmlns:a16="http://schemas.microsoft.com/office/drawing/2014/main" id="{68622394-4E29-47CB-BDC1-094F1DFFDE80}"/>
              </a:ext>
            </a:extLst>
          </p:cNvPr>
          <p:cNvPicPr>
            <a:picLocks noChangeAspect="1"/>
          </p:cNvPicPr>
          <p:nvPr/>
        </p:nvPicPr>
        <p:blipFill>
          <a:blip r:embed="rId2"/>
          <a:stretch>
            <a:fillRect/>
          </a:stretch>
        </p:blipFill>
        <p:spPr>
          <a:xfrm>
            <a:off x="6747798" y="2323541"/>
            <a:ext cx="3954449" cy="3569839"/>
          </a:xfrm>
          <a:prstGeom prst="rect">
            <a:avLst/>
          </a:prstGeom>
        </p:spPr>
      </p:pic>
    </p:spTree>
    <p:extLst>
      <p:ext uri="{BB962C8B-B14F-4D97-AF65-F5344CB8AC3E}">
        <p14:creationId xmlns:p14="http://schemas.microsoft.com/office/powerpoint/2010/main" val="2891272203"/>
      </p:ext>
    </p:extLst>
  </p:cSld>
  <p:clrMapOvr>
    <a:masterClrMapping/>
  </p:clrMapOvr>
  <p:transition spd="med">
    <p:random/>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 name="图片 6">
            <a:extLst>
              <a:ext uri="{FF2B5EF4-FFF2-40B4-BE49-F238E27FC236}">
                <a16:creationId xmlns:a16="http://schemas.microsoft.com/office/drawing/2014/main" id="{2EE5AD3B-C707-432C-81CD-1D12D404886A}"/>
              </a:ext>
            </a:extLst>
          </p:cNvPr>
          <p:cNvPicPr>
            <a:picLocks noChangeAspect="1"/>
          </p:cNvPicPr>
          <p:nvPr/>
        </p:nvPicPr>
        <p:blipFill>
          <a:blip r:embed="rId2"/>
          <a:stretch>
            <a:fillRect/>
          </a:stretch>
        </p:blipFill>
        <p:spPr>
          <a:xfrm>
            <a:off x="838200" y="1295400"/>
            <a:ext cx="10363200" cy="3820464"/>
          </a:xfrm>
          <a:prstGeom prst="rect">
            <a:avLst/>
          </a:prstGeom>
        </p:spPr>
      </p:pic>
    </p:spTree>
    <p:extLst>
      <p:ext uri="{BB962C8B-B14F-4D97-AF65-F5344CB8AC3E}">
        <p14:creationId xmlns:p14="http://schemas.microsoft.com/office/powerpoint/2010/main" val="1179960817"/>
      </p:ext>
    </p:extLst>
  </p:cSld>
  <p:clrMapOvr>
    <a:masterClrMapping/>
  </p:clrMapOvr>
  <p:transition spd="med">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a:extLst>
              <a:ext uri="{FF2B5EF4-FFF2-40B4-BE49-F238E27FC236}">
                <a16:creationId xmlns:a16="http://schemas.microsoft.com/office/drawing/2014/main" id="{755C38FF-8549-47FB-8BDD-69478E6252BF}"/>
              </a:ext>
            </a:extLst>
          </p:cNvPr>
          <p:cNvSpPr txBox="1"/>
          <p:nvPr/>
        </p:nvSpPr>
        <p:spPr>
          <a:xfrm>
            <a:off x="685800" y="520511"/>
            <a:ext cx="10972800" cy="5816977"/>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285750" indent="-285750">
              <a:buFont typeface="Wingdings" panose="05000000000000000000" pitchFamily="2" charset="2"/>
              <a:buChar char="n"/>
            </a:pPr>
            <a:r>
              <a:rPr lang="zh-CN" altLang="en-US" sz="2400" b="1">
                <a:latin typeface="微软雅黑" panose="020b0503020204020204" pitchFamily="34" charset="-122"/>
                <a:ea typeface="微软雅黑" panose="020b0503020204020204" pitchFamily="34" charset="-122"/>
              </a:rPr>
              <a:t>萜类化合物的功能</a:t>
            </a:r>
            <a:endParaRPr lang="en-US" altLang="zh-CN" sz="2400" b="1">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n"/>
            </a:pPr>
            <a:endParaRPr lang="en-US" altLang="zh-CN" sz="2400">
              <a:latin typeface="微软雅黑" panose="020b0503020204020204" pitchFamily="34" charset="-122"/>
              <a:ea typeface="微软雅黑" panose="020b0503020204020204" pitchFamily="34" charset="-122"/>
            </a:endParaRPr>
          </a:p>
          <a:p>
            <a:r>
              <a:rPr lang="en-US" altLang="zh-CN" sz="2400" b="1">
                <a:latin typeface="微软雅黑" panose="020b0503020204020204" pitchFamily="34" charset="-122"/>
                <a:ea typeface="微软雅黑" panose="020b0503020204020204" pitchFamily="34" charset="-122"/>
              </a:rPr>
              <a:t>1. </a:t>
            </a:r>
            <a:r>
              <a:rPr lang="zh-CN" altLang="en-US" sz="2400" b="1">
                <a:latin typeface="微软雅黑" panose="020b0503020204020204" pitchFamily="34" charset="-122"/>
                <a:ea typeface="微软雅黑" panose="020b0503020204020204" pitchFamily="34" charset="-122"/>
              </a:rPr>
              <a:t>萜类物质在植物体内的作用：</a:t>
            </a:r>
            <a:r>
              <a:rPr lang="zh-CN" altLang="en-US" sz="2400">
                <a:latin typeface="微软雅黑" panose="020b0503020204020204" pitchFamily="34" charset="-122"/>
                <a:ea typeface="微软雅黑" panose="020b0503020204020204" pitchFamily="34" charset="-122"/>
              </a:rPr>
              <a:t>调控植物的生长发育、促进植物传粉与繁殖和保护植物免受病虫害的侵袭等</a:t>
            </a:r>
            <a:endParaRPr lang="en-US" altLang="zh-CN" sz="2400">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u"/>
            </a:pPr>
            <a:endParaRPr lang="en-US" altLang="zh-CN" sz="2400">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赤霉素、由胡萝卜素转变来的倍半萜类化合物脱落酸以及侧链基团来源于萜类的细胞分裂素，它们在调控植物生长发育中具有重要作用</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固醇是细胞膜必需的组成成分，与磷脂相互作用维持膜的稳定性</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植物醇(二萜)和四萜化合物胡萝卜素、叶黄素、番茄红素(lycopene)等能吸收光能，参与光合作用，同时是决定叶、花和果实颜色的主要物质</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胡萝卜素也是维生素A的主要来源。许多植物含有的萜类化合物有毒，可防止哺乳动物和昆虫吞食</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除虫菊酯，有很强的杀虫活性</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苎烯( limonene)和桂叶烯( myrcene )对昆虫(包括严重危害松树的棘胫小蠹)有毒;松树树脂的二萜(如冷杉酸，abietic acid),当害虫取食穿刺到树脂道时，树脂流出，阻止害虫取食，最后封闭伤口</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棉酚( gossypol)存在于某些棉花的棉籽和下表皮毛中，有显著的抗虫活性</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佛波醇( phorbol),严重刺激皮肤，对哺乳动物有毒</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植物挥发油( voltileoil)成分多是单萜和倍半萜，广泛分布于植物界，通常存在于腺细胞和表皮中。植物可通过挥发油的香气吸引昆虫传粉;许多挥发油成分有抗菌和防虫功能，可保护植物免受病虫害的伤害，如薄荷和柠檬等植物的挥发油，有气味，可防止害虫侵袭。</a:t>
            </a:r>
          </a:p>
        </p:txBody>
      </p:sp>
    </p:spTree>
    <p:extLst>
      <p:ext uri="{BB962C8B-B14F-4D97-AF65-F5344CB8AC3E}">
        <p14:creationId xmlns:p14="http://schemas.microsoft.com/office/powerpoint/2010/main" val="3537868235"/>
      </p:ext>
    </p:extLst>
  </p:cSld>
  <p:clrMapOvr>
    <a:masterClrMapping/>
  </p:clrMapOvr>
  <p:transition spd="med">
    <p:random/>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文本框 6">
            <a:extLst>
              <a:ext uri="{FF2B5EF4-FFF2-40B4-BE49-F238E27FC236}">
                <a16:creationId xmlns:a16="http://schemas.microsoft.com/office/drawing/2014/main" id="{755C38FF-8549-47FB-8BDD-69478E6252BF}"/>
              </a:ext>
            </a:extLst>
          </p:cNvPr>
          <p:cNvSpPr txBox="1"/>
          <p:nvPr/>
        </p:nvSpPr>
        <p:spPr>
          <a:xfrm>
            <a:off x="762000" y="533400"/>
            <a:ext cx="10972800" cy="4616648"/>
          </a:xfrm>
          <a:prstGeom prst="rect">
            <a:avLst/>
          </a:prstGeom>
          <a:noFill/>
        </p:spPr>
        <p:txBody>
          <a:bodyPr wrap="squar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宋体" pitchFamily="2"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a:lstStyle>
          <a:p>
            <a:pPr marL="285750" indent="-285750">
              <a:buFont typeface="Wingdings" panose="05000000000000000000" pitchFamily="2" charset="2"/>
              <a:buChar char="n"/>
            </a:pPr>
            <a:endParaRPr lang="en-US" altLang="zh-CN" sz="2400">
              <a:latin typeface="微软雅黑" panose="020b0503020204020204" pitchFamily="34" charset="-122"/>
              <a:ea typeface="微软雅黑" panose="020b0503020204020204" pitchFamily="34" charset="-122"/>
            </a:endParaRPr>
          </a:p>
          <a:p>
            <a:r>
              <a:rPr lang="en-US" altLang="zh-CN" sz="2400" b="1">
                <a:latin typeface="微软雅黑" panose="020b0503020204020204" pitchFamily="34" charset="-122"/>
                <a:ea typeface="微软雅黑" panose="020b0503020204020204" pitchFamily="34" charset="-122"/>
              </a:rPr>
              <a:t>2. </a:t>
            </a:r>
            <a:r>
              <a:rPr lang="zh-CN" altLang="en-US" sz="2400" b="1">
                <a:latin typeface="微软雅黑" panose="020b0503020204020204" pitchFamily="34" charset="-122"/>
                <a:ea typeface="微软雅黑" panose="020b0503020204020204" pitchFamily="34" charset="-122"/>
              </a:rPr>
              <a:t>萜类物质在医药等工业的应用：</a:t>
            </a:r>
            <a:r>
              <a:rPr lang="zh-CN" altLang="en-US" sz="2400">
                <a:latin typeface="微软雅黑" panose="020b0503020204020204" pitchFamily="34" charset="-122"/>
                <a:ea typeface="微软雅黑" panose="020b0503020204020204" pitchFamily="34" charset="-122"/>
              </a:rPr>
              <a:t>萜类化合物是重要的天然药物、食品添加剂和日用化工等工业的重要原料</a:t>
            </a:r>
            <a:endParaRPr lang="en-US" altLang="zh-CN" sz="2400">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u"/>
            </a:pPr>
            <a:endParaRPr lang="en-US" altLang="zh-CN" sz="2400">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红豆杉醇，是很强的抗癌药物</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银杏内酯</a:t>
            </a:r>
            <a:r>
              <a:rPr lang="en-US" altLang="zh-CN">
                <a:latin typeface="微软雅黑" panose="020b0503020204020204" pitchFamily="34" charset="-122"/>
                <a:ea typeface="微软雅黑" panose="020b0503020204020204" pitchFamily="34" charset="-122"/>
              </a:rPr>
              <a:t>( ginkgolide )</a:t>
            </a:r>
            <a:r>
              <a:rPr lang="zh-CN" altLang="en-US">
                <a:latin typeface="微软雅黑" panose="020b0503020204020204" pitchFamily="34" charset="-122"/>
                <a:ea typeface="微软雅黑" panose="020b0503020204020204" pitchFamily="34" charset="-122"/>
              </a:rPr>
              <a:t>和雷公藤内酯</a:t>
            </a:r>
            <a:r>
              <a:rPr lang="en-US" altLang="zh-CN">
                <a:latin typeface="微软雅黑" panose="020b0503020204020204" pitchFamily="34" charset="-122"/>
                <a:ea typeface="微软雅黑" panose="020b0503020204020204" pitchFamily="34" charset="-122"/>
              </a:rPr>
              <a:t>( triptolide )</a:t>
            </a:r>
            <a:r>
              <a:rPr lang="zh-CN" altLang="en-US">
                <a:latin typeface="微软雅黑" panose="020b0503020204020204" pitchFamily="34" charset="-122"/>
                <a:ea typeface="微软雅黑" panose="020b0503020204020204" pitchFamily="34" charset="-122"/>
              </a:rPr>
              <a:t>等有较强的抗癌活性</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除虫菊酯</a:t>
            </a:r>
            <a:r>
              <a:rPr lang="en-US" altLang="zh-CN">
                <a:latin typeface="微软雅黑" panose="020b0503020204020204" pitchFamily="34" charset="-122"/>
                <a:ea typeface="微软雅黑" panose="020b0503020204020204" pitchFamily="34" charset="-122"/>
              </a:rPr>
              <a:t>( pyrethrin)</a:t>
            </a:r>
            <a:r>
              <a:rPr lang="zh-CN" altLang="en-US">
                <a:latin typeface="微软雅黑" panose="020b0503020204020204" pitchFamily="34" charset="-122"/>
                <a:ea typeface="微软雅黑" panose="020b0503020204020204" pitchFamily="34" charset="-122"/>
              </a:rPr>
              <a:t>、驱蛔素</a:t>
            </a:r>
            <a:r>
              <a:rPr lang="en-US" altLang="zh-CN">
                <a:latin typeface="微软雅黑" panose="020b0503020204020204" pitchFamily="34" charset="-122"/>
                <a:ea typeface="微软雅黑" panose="020b0503020204020204" pitchFamily="34" charset="-122"/>
              </a:rPr>
              <a:t>( ascaridole)</a:t>
            </a:r>
            <a:r>
              <a:rPr lang="zh-CN" altLang="en-US">
                <a:latin typeface="微软雅黑" panose="020b0503020204020204" pitchFamily="34" charset="-122"/>
                <a:ea typeface="微软雅黑" panose="020b0503020204020204" pitchFamily="34" charset="-122"/>
              </a:rPr>
              <a:t>、川楝素</a:t>
            </a:r>
            <a:r>
              <a:rPr lang="en-US" altLang="zh-CN">
                <a:latin typeface="微软雅黑" panose="020b0503020204020204" pitchFamily="34" charset="-122"/>
                <a:ea typeface="微软雅黑" panose="020b0503020204020204" pitchFamily="34" charset="-122"/>
              </a:rPr>
              <a:t>( chuanliansu)</a:t>
            </a:r>
            <a:r>
              <a:rPr lang="zh-CN" altLang="en-US">
                <a:latin typeface="微软雅黑" panose="020b0503020204020204" pitchFamily="34" charset="-122"/>
                <a:ea typeface="微软雅黑" panose="020b0503020204020204" pitchFamily="34" charset="-122"/>
              </a:rPr>
              <a:t>有驱蛔虫和杀虫活性</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甜菜素、甜菊苷、甘草次酸和罗汉果甜素等是重要的天然甜味剂，其甜度是蔗糖的数百倍，是重要的食品添加剂</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类胡萝卜素类是良好的天然食用色素和抗氧化剂</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挥发油中的单萜和倍半萜是重要的天然香料、香精和功能护肤品原料，不少具有祛痰、止咳、祛风、健胃、解热及镇痛等活性。</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橡胶是最有名的高分子化合物</a:t>
            </a:r>
            <a:endParaRPr lang="en-US" altLang="zh-CN">
              <a:latin typeface="微软雅黑" panose="020b0503020204020204" pitchFamily="34" charset="-122"/>
              <a:ea typeface="微软雅黑" panose="020b0503020204020204" pitchFamily="34" charset="-122"/>
            </a:endParaRPr>
          </a:p>
          <a:p>
            <a:pPr marL="285750" indent="-285750">
              <a:buFont typeface="Wingdings" panose="05000000000000000000" pitchFamily="2" charset="2"/>
              <a:buChar char="ü"/>
            </a:pPr>
            <a:r>
              <a:rPr lang="zh-CN" altLang="en-US">
                <a:latin typeface="微软雅黑" panose="020b0503020204020204" pitchFamily="34" charset="-122"/>
                <a:ea typeface="微软雅黑" panose="020b0503020204020204" pitchFamily="34" charset="-122"/>
              </a:rPr>
              <a:t>青蒿素</a:t>
            </a:r>
            <a:r>
              <a:rPr lang="en-US" altLang="zh-CN">
                <a:latin typeface="微软雅黑" panose="020b0503020204020204" pitchFamily="34" charset="-122"/>
                <a:ea typeface="微软雅黑" panose="020b0503020204020204" pitchFamily="34" charset="-122"/>
              </a:rPr>
              <a:t>( artemisinin)</a:t>
            </a:r>
            <a:r>
              <a:rPr lang="zh-CN" altLang="en-US">
                <a:latin typeface="微软雅黑" panose="020b0503020204020204" pitchFamily="34" charset="-122"/>
                <a:ea typeface="微软雅黑" panose="020b0503020204020204" pitchFamily="34" charset="-122"/>
              </a:rPr>
              <a:t>是含有过氧基团的倍半萜内酯化合物，是我国科学家从黄花蒿</a:t>
            </a:r>
            <a:r>
              <a:rPr lang="en-US" altLang="zh-CN">
                <a:latin typeface="微软雅黑" panose="020b0503020204020204" pitchFamily="34" charset="-122"/>
                <a:ea typeface="微软雅黑" panose="020b0503020204020204" pitchFamily="34" charset="-122"/>
              </a:rPr>
              <a:t>( Artemisia annua Linn. )</a:t>
            </a:r>
            <a:r>
              <a:rPr lang="zh-CN" altLang="en-US">
                <a:latin typeface="微软雅黑" panose="020b0503020204020204" pitchFamily="34" charset="-122"/>
                <a:ea typeface="微软雅黑" panose="020b0503020204020204" pitchFamily="34" charset="-122"/>
              </a:rPr>
              <a:t>植物中发现的高效抗疟疾药物</a:t>
            </a:r>
            <a:endParaRPr lang="zh-CN" altLang="en-US" sz="140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290806999"/>
      </p:ext>
    </p:extLst>
  </p:cSld>
  <p:clrMapOvr>
    <a:masterClrMapping/>
  </p:clrMapOvr>
  <p:transition spd="med">
    <p:random/>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a:extLst>
              <a:ext uri="{FF2B5EF4-FFF2-40B4-BE49-F238E27FC236}">
                <a16:creationId xmlns:a16="http://schemas.microsoft.com/office/drawing/2014/main" id="{CBADA3D5-932B-41EB-808C-0F4236B4AEE4}"/>
              </a:ext>
            </a:extLst>
          </p:cNvPr>
          <p:cNvSpPr>
            <a:spLocks noGrp="1"/>
          </p:cNvSpPr>
          <p:nvPr>
            <p:ph idx="1"/>
          </p:nvPr>
        </p:nvSpPr>
        <p:spPr>
          <a:xfrm>
            <a:off x="1066800" y="1219200"/>
            <a:ext cx="6019800" cy="4022725"/>
          </a:xfrm>
        </p:spPr>
        <p:txBody>
          <a:bodyPr/>
          <a:lstStyle/>
          <a:p>
            <a:r>
              <a:rPr lang="zh-CN" altLang="en-US"/>
              <a:t>（二）酚类</a:t>
            </a:r>
            <a:endParaRPr lang="en-US" altLang="zh-CN"/>
          </a:p>
          <a:p>
            <a:endParaRPr lang="en-US" altLang="zh-CN"/>
          </a:p>
          <a:p>
            <a:pPr>
              <a:buClr>
                <a:schemeClr val="tx1"/>
              </a:buClr>
              <a:buFont typeface="Wingdings" panose="05000000000000000000" pitchFamily="2" charset="2"/>
              <a:buChar char="u"/>
            </a:pPr>
            <a:r>
              <a:rPr lang="zh-CN" altLang="en-US"/>
              <a:t>酚类化合物</a:t>
            </a:r>
            <a:r>
              <a:rPr lang="en-US" altLang="zh-CN"/>
              <a:t>( phenol)</a:t>
            </a:r>
            <a:r>
              <a:rPr lang="zh-CN" altLang="en-US" b="0"/>
              <a:t>是芳香环上的氢原子被羟基或其他基团取代后生成的化合物，种类繁多，广泛分布于植物体内，是一类重要的次生代谢物</a:t>
            </a:r>
            <a:r>
              <a:rPr lang="zh-CN" altLang="en-US"/>
              <a:t>。</a:t>
            </a:r>
            <a:endParaRPr lang="en-US" altLang="zh-CN"/>
          </a:p>
          <a:p>
            <a:pPr>
              <a:buClr>
                <a:schemeClr val="tx1"/>
              </a:buClr>
              <a:buFont typeface="Wingdings" panose="05000000000000000000" pitchFamily="2" charset="2"/>
              <a:buChar char="u"/>
            </a:pPr>
            <a:r>
              <a:rPr lang="zh-CN" altLang="en-US" b="0"/>
              <a:t>有些酚类只溶于有机溶剂，有些以糖苷或糖酯形式储存于液泡中，糖苷化或含羧酸的酚类化合物水溶性较高，有些是不溶的大分子多聚体。</a:t>
            </a:r>
          </a:p>
        </p:txBody>
      </p:sp>
      <p:pic>
        <p:nvPicPr>
          <p:cNvPr id="5" name="图片 4">
            <a:extLst>
              <a:ext uri="{FF2B5EF4-FFF2-40B4-BE49-F238E27FC236}">
                <a16:creationId xmlns:a16="http://schemas.microsoft.com/office/drawing/2014/main" id="{1F988232-0D83-493B-9B94-A152EEF88011}"/>
              </a:ext>
            </a:extLst>
          </p:cNvPr>
          <p:cNvPicPr>
            <a:picLocks noChangeAspect="1"/>
          </p:cNvPicPr>
          <p:nvPr/>
        </p:nvPicPr>
        <p:blipFill>
          <a:blip r:embed="rId2"/>
          <a:stretch>
            <a:fillRect/>
          </a:stretch>
        </p:blipFill>
        <p:spPr>
          <a:xfrm>
            <a:off x="7620000" y="2015115"/>
            <a:ext cx="3613336" cy="2997354"/>
          </a:xfrm>
          <a:prstGeom prst="rect">
            <a:avLst/>
          </a:prstGeom>
        </p:spPr>
      </p:pic>
    </p:spTree>
    <p:extLst>
      <p:ext uri="{BB962C8B-B14F-4D97-AF65-F5344CB8AC3E}">
        <p14:creationId xmlns:p14="http://schemas.microsoft.com/office/powerpoint/2010/main" val="574147378"/>
      </p:ext>
    </p:extLst>
  </p:cSld>
  <p:clrMapOvr>
    <a:masterClrMapping/>
  </p:clrMapOvr>
  <p:transition spd="med">
    <p:random/>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https://d.book118.com/086235113122010103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回顾">
  <a:themeElements>
    <a:clrScheme name="黄绿色">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自定义 1">
      <a:majorFont>
        <a:latin typeface="微软雅黑"/>
        <a:ea typeface="微软雅黑"/>
        <a:cs typeface="Arial"/>
      </a:majorFont>
      <a:minorFont>
        <a:latin typeface="微软雅黑"/>
        <a:ea typeface="微软雅黑"/>
        <a:cs typeface="Arial"/>
      </a:minorFont>
    </a:fontScheme>
    <a:fmtScheme name="回顾">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Lst>
    <a:ext uri="{05A4C25C-085E-4340-85A3-A5531E510DB2}">
      <thm15:themeFamily xmlns:thm15="http://schemas.microsoft.com/office/thememl/2012/main" name="Retrospect" id="{5F128B03-DCCA-4EEB-AB3B-CF2899314A46}" vid="{D26EA377-59BD-4C9C-9D94-EE8416EE4C79}"/>
    </a:ext>
  </a:extLst>
</a:theme>
</file>

<file path=ppt/theme/theme3.xml><?xml version="1.0" encoding="utf-8"?>
<a:theme xmlns:r="http://schemas.openxmlformats.org/officeDocument/2006/relationships" xmlns:a="http://schemas.openxmlformats.org/drawingml/2006/main" name="1_回顾">
  <a:themeElements>
    <a:clrScheme name="黄绿色">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自定义 1">
      <a:majorFont>
        <a:latin typeface="微软雅黑"/>
        <a:ea typeface="微软雅黑"/>
        <a:cs typeface="Arial"/>
      </a:majorFont>
      <a:minorFont>
        <a:latin typeface="微软雅黑"/>
        <a:ea typeface="微软雅黑"/>
        <a:cs typeface="Arial"/>
      </a:minorFont>
    </a:fontScheme>
    <a:fmtScheme name="回顾">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Lst>
    <a:ext uri="{05A4C25C-085E-4340-85A3-A5531E510DB2}">
      <thm15:themeFamily xmlns:thm15="http://schemas.microsoft.com/office/thememl/2012/main" name="Retrospect" id="{5F128B03-DCCA-4EEB-AB3B-CF2899314A46}" vid="{D26EA377-59BD-4C9C-9D94-EE8416EE4C79}"/>
    </a:ext>
  </a:extLst>
</a:theme>
</file>

<file path=ppt/theme/theme4.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微软雅黑</vt:lpstr>
      <vt:lpstr>宋体</vt:lpstr>
      <vt:lpstr>Wingdings</vt:lpstr>
      <vt:lpstr>Office Theme</vt:lpstr>
      <vt:lpstr>第二篇  物质代谢</vt:lpstr>
      <vt:lpstr>PowerPoint Presentation</vt:lpstr>
      <vt:lpstr>第六章 植物的次生代谢物</vt:lpstr>
      <vt:lpstr>PowerPoint Presentation</vt:lpstr>
      <vt:lpstr>PowerPoint Presentation</vt:lpstr>
      <vt:lpstr>一、次生代谢物的概念</vt:lpstr>
      <vt:lpstr>PowerPoint Presentation</vt:lpstr>
      <vt:lpstr>二、次生代谢物的分类</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2024-09-28T20:07:54.550</cp:lastPrinted>
  <dcterms:created xsi:type="dcterms:W3CDTF">2024-09-28T12:07:54Z</dcterms:created>
  <dcterms:modified xsi:type="dcterms:W3CDTF">2024-09-28T12:07:56Z</dcterms:modified>
</cp:coreProperties>
</file>