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embeddedFontLst>
    <p:embeddedFont>
      <p:font typeface="KVKQSN+KEWWKL+ArialMT"/>
      <p:regular r:id="rId18"/>
    </p:embeddedFont>
    <p:embeddedFont>
      <p:font typeface="RWAEOA+MS-UIGothic"/>
      <p:regular r:id="rId19"/>
    </p:embeddedFont>
    <p:embeddedFont>
      <p:font typeface="LISHEM+SWJFPL+MicrosoftYaHei-Bold"/>
      <p:regular r:id="rId20"/>
    </p:embeddedFont>
    <p:embeddedFont>
      <p:font typeface="DEVGWT+LEODDU+Arial-BoldMT"/>
      <p:regular r:id="rId21"/>
    </p:embeddedFont>
  </p:embeddedFontLst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font" Target="fonts/font1.fntdata" /><Relationship Id="rId19" Type="http://schemas.openxmlformats.org/officeDocument/2006/relationships/font" Target="fonts/font2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3.fntdata" /><Relationship Id="rId21" Type="http://schemas.openxmlformats.org/officeDocument/2006/relationships/font" Target="fonts/font4.fntdata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610B42-F89A-4126-981D-4BCBA7C4C5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C92349-5D32-4590-8BA5-108C8B92CD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D1BB91-DBE0-430E-9B56-CD9E797AFB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B50C89-ACED-4972-8A27-52A1E9CBFD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3E13D23-CBDC-4AEB-A2E2-344D48C129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16DFA1A-9C65-4E51-9809-E6D7B40225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CFF8C70-D5CE-4852-956F-ED4CCAFCDE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4EF096-7FF6-49DB-8105-B5A8F06754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44E685-53F9-4558-AC5F-CA69927BE3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9B7A1A-6422-45DA-896E-124EDCD207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AA9F7A-2769-4142-B8D7-BE589B41D1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6242033152010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916929" y="2134425"/>
            <a:ext cx="2490509" cy="784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657D"/>
                </a:solidFill>
                <a:latin typeface="KVKQSN+KEWWKL+ArialMT"/>
                <a:cs typeface="KVKQSN+KEWWKL+ArialMT"/>
              </a:rPr>
              <a:t>•</a:t>
            </a:r>
            <a:r>
              <a:rPr sz="2450" spc="128">
                <a:solidFill>
                  <a:srgbClr val="00657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657D"/>
                </a:solidFill>
                <a:latin typeface="SimSun"/>
                <a:cs typeface="SimSun"/>
              </a:rPr>
              <a:t>团队</a:t>
            </a:r>
            <a:r>
              <a:rPr sz="2400">
                <a:solidFill>
                  <a:srgbClr val="00657D"/>
                </a:solidFill>
                <a:latin typeface="RWAEOA+MS-UIGothic"/>
                <a:cs typeface="RWAEOA+MS-UIGothic"/>
              </a:rPr>
              <a:t>意</a:t>
            </a:r>
            <a:r>
              <a:rPr sz="2400">
                <a:solidFill>
                  <a:srgbClr val="00657D"/>
                </a:solidFill>
                <a:latin typeface="SimSun"/>
                <a:cs typeface="SimSun"/>
              </a:rPr>
              <a:t>识</a:t>
            </a:r>
            <a:r>
              <a:rPr sz="2400">
                <a:solidFill>
                  <a:srgbClr val="00657D"/>
                </a:solidFill>
                <a:latin typeface="RWAEOA+MS-UIGothic"/>
                <a:cs typeface="RWAEOA+MS-UIGothic"/>
              </a:rPr>
              <a:t>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82369" y="2670695"/>
            <a:ext cx="2200275" cy="1571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950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00A5B2"/>
                </a:solidFill>
                <a:latin typeface="RWAEOA+MS-UIGothic"/>
                <a:cs typeface="RWAEOA+MS-UIGothic"/>
              </a:rPr>
              <a:t>目</a:t>
            </a:r>
            <a:r>
              <a:rPr sz="4950">
                <a:solidFill>
                  <a:srgbClr val="00A5B2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916929" y="2694495"/>
            <a:ext cx="4089341" cy="246391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657D"/>
                </a:solidFill>
                <a:latin typeface="KVKQSN+KEWWKL+ArialMT"/>
                <a:cs typeface="KVKQSN+KEWWKL+ArialMT"/>
              </a:rPr>
              <a:t>•</a:t>
            </a:r>
            <a:r>
              <a:rPr sz="2450" spc="128">
                <a:solidFill>
                  <a:srgbClr val="00657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657D"/>
                </a:solidFill>
                <a:latin typeface="RWAEOA+MS-UIGothic"/>
                <a:cs typeface="RWAEOA+MS-UIGothic"/>
              </a:rPr>
              <a:t>高</a:t>
            </a:r>
            <a:r>
              <a:rPr sz="2400">
                <a:solidFill>
                  <a:srgbClr val="00657D"/>
                </a:solidFill>
                <a:latin typeface="SimSun"/>
                <a:cs typeface="SimSun"/>
              </a:rPr>
              <a:t>绩</a:t>
            </a:r>
            <a:r>
              <a:rPr sz="2400">
                <a:solidFill>
                  <a:srgbClr val="00657D"/>
                </a:solidFill>
                <a:latin typeface="RWAEOA+MS-UIGothic"/>
                <a:cs typeface="RWAEOA+MS-UIGothic"/>
              </a:rPr>
              <a:t>效</a:t>
            </a:r>
            <a:r>
              <a:rPr sz="2400">
                <a:solidFill>
                  <a:srgbClr val="00657D"/>
                </a:solidFill>
                <a:latin typeface="SimSun"/>
                <a:cs typeface="SimSun"/>
              </a:rPr>
              <a:t>团队</a:t>
            </a:r>
            <a:r>
              <a:rPr sz="2400">
                <a:solidFill>
                  <a:srgbClr val="00657D"/>
                </a:solidFill>
                <a:latin typeface="RWAEOA+MS-UIGothic"/>
                <a:cs typeface="RWAEOA+MS-UIGothic"/>
              </a:rPr>
              <a:t>的特征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00657D"/>
                </a:solidFill>
                <a:latin typeface="KVKQSN+KEWWKL+ArialMT"/>
                <a:cs typeface="KVKQSN+KEWWKL+ArialMT"/>
              </a:rPr>
              <a:t>•</a:t>
            </a:r>
            <a:r>
              <a:rPr sz="2450" spc="128">
                <a:solidFill>
                  <a:srgbClr val="00657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657D"/>
                </a:solidFill>
                <a:latin typeface="RWAEOA+MS-UIGothic"/>
                <a:cs typeface="RWAEOA+MS-UIGothic"/>
              </a:rPr>
              <a:t>如何培养高</a:t>
            </a:r>
            <a:r>
              <a:rPr sz="2400">
                <a:solidFill>
                  <a:srgbClr val="00657D"/>
                </a:solidFill>
                <a:latin typeface="SimSun"/>
                <a:cs typeface="SimSun"/>
              </a:rPr>
              <a:t>绩</a:t>
            </a:r>
            <a:r>
              <a:rPr sz="2400">
                <a:solidFill>
                  <a:srgbClr val="00657D"/>
                </a:solidFill>
                <a:latin typeface="RWAEOA+MS-UIGothic"/>
                <a:cs typeface="RWAEOA+MS-UIGothic"/>
              </a:rPr>
              <a:t>效</a:t>
            </a:r>
            <a:r>
              <a:rPr sz="2400">
                <a:solidFill>
                  <a:srgbClr val="00657D"/>
                </a:solidFill>
                <a:latin typeface="SimSun"/>
                <a:cs typeface="SimSun"/>
              </a:rPr>
              <a:t>团队</a:t>
            </a:r>
            <a:r>
              <a:rPr sz="2400">
                <a:solidFill>
                  <a:srgbClr val="00657D"/>
                </a:solidFill>
                <a:latin typeface="RWAEOA+MS-UIGothic"/>
                <a:cs typeface="RWAEOA+MS-UIGothic"/>
              </a:rPr>
              <a:t>意</a:t>
            </a:r>
            <a:r>
              <a:rPr sz="2400">
                <a:solidFill>
                  <a:srgbClr val="00657D"/>
                </a:solidFill>
                <a:latin typeface="SimSun"/>
                <a:cs typeface="SimSun"/>
              </a:rPr>
              <a:t>识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00657D"/>
                </a:solidFill>
                <a:latin typeface="KVKQSN+KEWWKL+ArialMT"/>
                <a:cs typeface="KVKQSN+KEWWKL+ArialMT"/>
              </a:rPr>
              <a:t>•</a:t>
            </a:r>
            <a:r>
              <a:rPr sz="2450" spc="128">
                <a:solidFill>
                  <a:srgbClr val="00657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657D"/>
                </a:solidFill>
                <a:latin typeface="RWAEOA+MS-UIGothic"/>
                <a:cs typeface="RWAEOA+MS-UIGothic"/>
              </a:rPr>
              <a:t>高</a:t>
            </a:r>
            <a:r>
              <a:rPr sz="2400">
                <a:solidFill>
                  <a:srgbClr val="00657D"/>
                </a:solidFill>
                <a:latin typeface="SimSun"/>
                <a:cs typeface="SimSun"/>
              </a:rPr>
              <a:t>绩</a:t>
            </a:r>
            <a:r>
              <a:rPr sz="2400">
                <a:solidFill>
                  <a:srgbClr val="00657D"/>
                </a:solidFill>
                <a:latin typeface="RWAEOA+MS-UIGothic"/>
                <a:cs typeface="RWAEOA+MS-UIGothic"/>
              </a:rPr>
              <a:t>效</a:t>
            </a:r>
            <a:r>
              <a:rPr sz="2400">
                <a:solidFill>
                  <a:srgbClr val="00657D"/>
                </a:solidFill>
                <a:latin typeface="SimSun"/>
                <a:cs typeface="SimSun"/>
              </a:rPr>
              <a:t>团队</a:t>
            </a:r>
            <a:r>
              <a:rPr sz="2400">
                <a:solidFill>
                  <a:srgbClr val="00657D"/>
                </a:solidFill>
                <a:latin typeface="RWAEOA+MS-UIGothic"/>
                <a:cs typeface="RWAEOA+MS-UIGothic"/>
              </a:rPr>
              <a:t>建</a:t>
            </a:r>
            <a:r>
              <a:rPr sz="2400">
                <a:solidFill>
                  <a:srgbClr val="00657D"/>
                </a:solidFill>
                <a:latin typeface="SimSun"/>
                <a:cs typeface="SimSun"/>
              </a:rPr>
              <a:t>设</a:t>
            </a:r>
            <a:r>
              <a:rPr sz="2400">
                <a:solidFill>
                  <a:srgbClr val="00657D"/>
                </a:solidFill>
                <a:latin typeface="RWAEOA+MS-UIGothic"/>
                <a:cs typeface="RWAEOA+MS-UIGothic"/>
              </a:rPr>
              <a:t>案例分享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00657D"/>
                </a:solidFill>
                <a:latin typeface="KVKQSN+KEWWKL+ArialMT"/>
                <a:cs typeface="KVKQSN+KEWWKL+ArialMT"/>
              </a:rPr>
              <a:t>•</a:t>
            </a:r>
            <a:r>
              <a:rPr sz="2450" spc="128">
                <a:solidFill>
                  <a:srgbClr val="00657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657D"/>
                </a:solidFill>
                <a:latin typeface="SimSun"/>
                <a:cs typeface="SimSun"/>
              </a:rPr>
              <a:t>总结</a:t>
            </a:r>
            <a:r>
              <a:rPr sz="2400">
                <a:solidFill>
                  <a:srgbClr val="00657D"/>
                </a:solidFill>
                <a:latin typeface="RWAEOA+MS-UIGothic"/>
                <a:cs typeface="RWAEOA+MS-UIGothic"/>
              </a:rPr>
              <a:t>与展望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169035" y="3497173"/>
            <a:ext cx="1625931" cy="5810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75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00A5B2"/>
                </a:solidFill>
                <a:latin typeface="LISHEM+SWJFPL+MicrosoftYaHei-Bold"/>
                <a:cs typeface="LISHEM+SWJFPL+MicrosoftYaHei-Bold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团队</a:t>
            </a:r>
            <a:r>
              <a:rPr sz="3000">
                <a:solidFill>
                  <a:srgbClr val="00A5B2"/>
                </a:solidFill>
                <a:latin typeface="RWAEOA+MS-UIGothic"/>
                <a:cs typeface="RWAEOA+MS-UIGothic"/>
              </a:rPr>
              <a:t>意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识</a:t>
            </a:r>
            <a:r>
              <a:rPr sz="3000">
                <a:solidFill>
                  <a:srgbClr val="00A5B2"/>
                </a:solidFill>
                <a:latin typeface="RWAEOA+MS-UIGothic"/>
                <a:cs typeface="RWAEOA+MS-UIGothic"/>
              </a:rPr>
              <a:t>的定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09150" y="2074078"/>
            <a:ext cx="1041539" cy="9684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LISHEM+SWJFPL+MicrosoftYaHei-Bold"/>
                <a:cs typeface="LISHEM+SWJFPL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730353"/>
            <a:ext cx="2891276" cy="1354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团队</a:t>
            </a:r>
            <a:r>
              <a:rPr sz="1350">
                <a:solidFill>
                  <a:srgbClr val="000000"/>
                </a:solidFill>
                <a:latin typeface="RWAEOA+MS-UIGothic"/>
                <a:cs typeface="RWAEOA+MS-UIGothic"/>
              </a:rPr>
              <a:t>意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识</a:t>
            </a:r>
            <a:r>
              <a:rPr sz="1350">
                <a:solidFill>
                  <a:srgbClr val="000000"/>
                </a:solidFill>
                <a:latin typeface="RWAEOA+MS-UIGothic"/>
                <a:cs typeface="RWAEOA+MS-UIGothic"/>
              </a:rPr>
              <a:t>是指个体在共同目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000000"/>
                </a:solidFill>
                <a:latin typeface="RWAEOA+MS-UIGothic"/>
                <a:cs typeface="RWAEOA+MS-UIGothic"/>
              </a:rPr>
              <a:t>、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RWAEOA+MS-UIGothic"/>
                <a:cs typeface="RWAEOA+MS-UIGothic"/>
              </a:rPr>
              <a:t>共同价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值观</a:t>
            </a:r>
            <a:r>
              <a:rPr sz="1350">
                <a:solidFill>
                  <a:srgbClr val="000000"/>
                </a:solidFill>
                <a:latin typeface="RWAEOA+MS-UIGothic"/>
                <a:cs typeface="RWAEOA+MS-UIGothic"/>
              </a:rPr>
              <a:t>和行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RWAEOA+MS-UIGothic"/>
                <a:cs typeface="RWAEOA+MS-UIGothic"/>
              </a:rPr>
              <a:t>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则</a:t>
            </a:r>
            <a:r>
              <a:rPr sz="1350">
                <a:solidFill>
                  <a:srgbClr val="000000"/>
                </a:solidFill>
                <a:latin typeface="RWAEOA+MS-UIGothic"/>
                <a:cs typeface="RWAEOA+MS-UIGothic"/>
              </a:rPr>
              <a:t>的指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000000"/>
                </a:solidFill>
                <a:latin typeface="RWAEOA+MS-UIGothic"/>
                <a:cs typeface="RWAEOA+MS-UIGothic"/>
              </a:rPr>
              <a:t>下，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对团队产</a:t>
            </a:r>
            <a:r>
              <a:rPr sz="1350">
                <a:solidFill>
                  <a:srgbClr val="000000"/>
                </a:solidFill>
                <a:latin typeface="RWAEOA+MS-UIGothic"/>
                <a:cs typeface="RWAEOA+MS-UIGothic"/>
              </a:rPr>
              <a:t>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归</a:t>
            </a:r>
            <a:r>
              <a:rPr sz="1350">
                <a:solidFill>
                  <a:srgbClr val="000000"/>
                </a:solidFill>
                <a:latin typeface="RWAEOA+MS-UIGothic"/>
                <a:cs typeface="RWAEOA+MS-UIGothic"/>
              </a:rPr>
              <a:t>属感、忠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诚</a:t>
            </a:r>
            <a:r>
              <a:rPr sz="1350">
                <a:solidFill>
                  <a:srgbClr val="000000"/>
                </a:solidFill>
                <a:latin typeface="RWAEOA+MS-UIGothic"/>
                <a:cs typeface="RWAEOA+MS-UIGothic"/>
              </a:rPr>
              <a:t>度和合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RWAEOA+MS-UIGothic"/>
                <a:cs typeface="RWAEOA+MS-UIGothic"/>
              </a:rPr>
              <a:t>作意愿的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认</a:t>
            </a:r>
            <a:r>
              <a:rPr sz="1350">
                <a:solidFill>
                  <a:srgbClr val="000000"/>
                </a:solidFill>
                <a:latin typeface="RWAEOA+MS-UIGothic"/>
                <a:cs typeface="RWAEOA+MS-UIGothic"/>
              </a:rPr>
              <a:t>知状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态</a:t>
            </a:r>
            <a:r>
              <a:rPr sz="1350">
                <a:solidFill>
                  <a:srgbClr val="000000"/>
                </a:solidFill>
                <a:latin typeface="RWAEOA+MS-UIGothic"/>
                <a:cs typeface="RWAEOA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709150" y="4024798"/>
            <a:ext cx="1041539" cy="9684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LISHEM+SWJFPL+MicrosoftYaHei-Bold"/>
                <a:cs typeface="LISHEM+SWJFPL+MicrosoftYaHei-Bold"/>
              </a:rPr>
              <a:t>02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760345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团队</a:t>
            </a:r>
            <a:r>
              <a:rPr sz="1350">
                <a:solidFill>
                  <a:srgbClr val="000000"/>
                </a:solidFill>
                <a:latin typeface="RWAEOA+MS-UIGothic"/>
                <a:cs typeface="RWAEOA+MS-UIGothic"/>
              </a:rPr>
              <a:t>意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识强调</a:t>
            </a:r>
            <a:r>
              <a:rPr sz="1350">
                <a:solidFill>
                  <a:srgbClr val="000000"/>
                </a:solidFill>
                <a:latin typeface="RWAEOA+MS-UIGothic"/>
                <a:cs typeface="RWAEOA+MS-UIGothic"/>
              </a:rPr>
              <a:t>个体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对团队</a:t>
            </a:r>
            <a:r>
              <a:rPr sz="1350">
                <a:solidFill>
                  <a:srgbClr val="000000"/>
                </a:solidFill>
                <a:latin typeface="RWAEOA+MS-UIGothic"/>
                <a:cs typeface="RWAEOA+MS-UIGothic"/>
              </a:rPr>
              <a:t>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000000"/>
                </a:solidFill>
                <a:latin typeface="RWAEOA+MS-UIGothic"/>
                <a:cs typeface="RWAEOA+MS-UIGothic"/>
              </a:rPr>
              <a:t>和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RWAEOA+MS-UIGothic"/>
                <a:cs typeface="RWAEOA+MS-UIGothic"/>
              </a:rPr>
              <a:t>成功的关注，以及个体愿意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为实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现团队</a:t>
            </a:r>
            <a:r>
              <a:rPr sz="1350">
                <a:solidFill>
                  <a:srgbClr val="000000"/>
                </a:solidFill>
                <a:latin typeface="RWAEOA+MS-UIGothic"/>
                <a:cs typeface="RWAEOA+MS-UIGothic"/>
              </a:rPr>
              <a:t>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000000"/>
                </a:solidFill>
                <a:latin typeface="RWAEOA+MS-UIGothic"/>
                <a:cs typeface="RWAEOA+MS-UIGothic"/>
              </a:rPr>
              <a:t>而付出努力和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协</a:t>
            </a:r>
            <a:r>
              <a:rPr sz="1350">
                <a:solidFill>
                  <a:srgbClr val="000000"/>
                </a:solidFill>
                <a:latin typeface="RWAEOA+MS-UIGothic"/>
                <a:cs typeface="RWAEOA+MS-UIGothic"/>
              </a:rPr>
              <a:t>作的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RWAEOA+MS-UIGothic"/>
                <a:cs typeface="RWAEOA+MS-UIGothic"/>
              </a:rPr>
              <a:t>精神。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团队</a:t>
            </a:r>
            <a:r>
              <a:rPr sz="3000">
                <a:solidFill>
                  <a:srgbClr val="00A5B2"/>
                </a:solidFill>
                <a:latin typeface="RWAEOA+MS-UIGothic"/>
                <a:cs typeface="RWAEOA+MS-UIGothic"/>
              </a:rPr>
              <a:t>意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识</a:t>
            </a:r>
            <a:r>
              <a:rPr sz="3000">
                <a:solidFill>
                  <a:srgbClr val="00A5B2"/>
                </a:solidFill>
                <a:latin typeface="RWAEOA+MS-UIGothic"/>
                <a:cs typeface="RWAEOA+MS-UIGothic"/>
              </a:rPr>
              <a:t>的重要性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LISHEM+SWJFPL+MicrosoftYaHei-Bold"/>
                <a:cs typeface="LISHEM+SWJFPL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LISHEM+SWJFPL+MicrosoftYaHei-Bold"/>
                <a:cs typeface="LISHEM+SWJFPL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LISHEM+SWJFPL+MicrosoftYaHei-Bold"/>
                <a:cs typeface="LISHEM+SWJFPL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243509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A5B2"/>
                </a:solidFill>
                <a:latin typeface="RWAEOA+MS-UIGothic"/>
                <a:cs typeface="RWAEOA+MS-UIGothic"/>
              </a:rPr>
              <a:t>提高</a:t>
            </a:r>
            <a:r>
              <a:rPr sz="2000" spc="25">
                <a:solidFill>
                  <a:srgbClr val="00A5B2"/>
                </a:solidFill>
                <a:latin typeface="SimSun"/>
                <a:cs typeface="SimSun"/>
              </a:rPr>
              <a:t>团队协</a:t>
            </a:r>
            <a:r>
              <a:rPr sz="2000" spc="23">
                <a:solidFill>
                  <a:srgbClr val="00A5B2"/>
                </a:solidFill>
                <a:latin typeface="RWAEOA+MS-UIGothic"/>
                <a:cs typeface="RWAEOA+MS-UIGothic"/>
              </a:rPr>
              <a:t>作能力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21780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A5B2"/>
                </a:solidFill>
                <a:latin typeface="RWAEOA+MS-UIGothic"/>
                <a:cs typeface="RWAEOA+MS-UIGothic"/>
              </a:rPr>
              <a:t>增</a:t>
            </a:r>
            <a:r>
              <a:rPr sz="2000" spc="25">
                <a:solidFill>
                  <a:srgbClr val="00A5B2"/>
                </a:solidFill>
                <a:latin typeface="SimSun"/>
                <a:cs typeface="SimSun"/>
              </a:rPr>
              <a:t>强团队</a:t>
            </a:r>
            <a:r>
              <a:rPr sz="2000" spc="25">
                <a:solidFill>
                  <a:srgbClr val="00A5B2"/>
                </a:solidFill>
                <a:latin typeface="RWAEOA+MS-UIGothic"/>
                <a:cs typeface="RWAEOA+MS-UIGothic"/>
              </a:rPr>
              <a:t>凝聚力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243509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A5B2"/>
                </a:solidFill>
                <a:latin typeface="RWAEOA+MS-UIGothic"/>
                <a:cs typeface="RWAEOA+MS-UIGothic"/>
              </a:rPr>
              <a:t>促</a:t>
            </a:r>
            <a:r>
              <a:rPr sz="2000" spc="25">
                <a:solidFill>
                  <a:srgbClr val="00A5B2"/>
                </a:solidFill>
                <a:latin typeface="SimSun"/>
                <a:cs typeface="SimSun"/>
              </a:rPr>
              <a:t>进团队绩</a:t>
            </a:r>
            <a:r>
              <a:rPr sz="2000" spc="23">
                <a:solidFill>
                  <a:srgbClr val="00A5B2"/>
                </a:solidFill>
                <a:latin typeface="RWAEOA+MS-UIGothic"/>
                <a:cs typeface="RWAEOA+MS-UIGothic"/>
              </a:rPr>
              <a:t>效提升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555304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团队</a:t>
            </a:r>
            <a:r>
              <a:rPr sz="1500">
                <a:solidFill>
                  <a:srgbClr val="000000"/>
                </a:solidFill>
                <a:latin typeface="RWAEOA+MS-UIGothic"/>
                <a:cs typeface="RWAEOA+MS-UIGothic"/>
              </a:rPr>
              <a:t>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识</a:t>
            </a:r>
            <a:r>
              <a:rPr sz="1500">
                <a:solidFill>
                  <a:srgbClr val="000000"/>
                </a:solidFill>
                <a:latin typeface="RWAEOA+MS-UIGothic"/>
                <a:cs typeface="RWAEOA+MS-UIGothic"/>
              </a:rPr>
              <a:t>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000000"/>
                </a:solidFill>
                <a:latin typeface="RWAEOA+MS-UIGothic"/>
                <a:cs typeface="RWAEOA+MS-UIGothic"/>
              </a:rPr>
              <a:t>促使个体在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RWAEOA+MS-UIGothic"/>
                <a:cs typeface="RWAEOA+MS-UIGothic"/>
              </a:rPr>
              <a:t>工作中更好地配合和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协</a:t>
            </a:r>
            <a:r>
              <a:rPr sz="1500">
                <a:solidFill>
                  <a:srgbClr val="000000"/>
                </a:solidFill>
                <a:latin typeface="RWAEOA+MS-UIGothic"/>
                <a:cs typeface="RWAEOA+MS-UIGothic"/>
              </a:rPr>
              <a:t>作，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RWAEOA+MS-UIGothic"/>
                <a:cs typeface="RWAEOA+MS-UIGothic"/>
              </a:rPr>
              <a:t>从而提高整个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团队</a:t>
            </a:r>
            <a:r>
              <a:rPr sz="1500">
                <a:solidFill>
                  <a:srgbClr val="000000"/>
                </a:solidFill>
                <a:latin typeface="RWAEOA+MS-UIGothic"/>
                <a:cs typeface="RWAEOA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协</a:t>
            </a:r>
            <a:r>
              <a:rPr sz="1500">
                <a:solidFill>
                  <a:srgbClr val="000000"/>
                </a:solidFill>
                <a:latin typeface="RWAEOA+MS-UIGothic"/>
                <a:cs typeface="RWAEOA+MS-UIGothic"/>
              </a:rPr>
              <a:t>同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RWAEOA+MS-UIGothic"/>
                <a:cs typeface="RWAEOA+MS-UIGothic"/>
              </a:rPr>
              <a:t>作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战</a:t>
            </a:r>
            <a:r>
              <a:rPr sz="1500">
                <a:solidFill>
                  <a:srgbClr val="000000"/>
                </a:solidFill>
                <a:latin typeface="RWAEOA+MS-UIGothic"/>
                <a:cs typeface="RWAEOA+MS-UIGothic"/>
              </a:rPr>
              <a:t>能力。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555304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团队</a:t>
            </a:r>
            <a:r>
              <a:rPr sz="1500">
                <a:solidFill>
                  <a:srgbClr val="000000"/>
                </a:solidFill>
                <a:latin typeface="RWAEOA+MS-UIGothic"/>
                <a:cs typeface="RWAEOA+MS-UIGothic"/>
              </a:rPr>
              <a:t>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识</a:t>
            </a:r>
            <a:r>
              <a:rPr sz="1500">
                <a:solidFill>
                  <a:srgbClr val="000000"/>
                </a:solidFill>
                <a:latin typeface="RWAEOA+MS-UIGothic"/>
                <a:cs typeface="RWAEOA+MS-UIGothic"/>
              </a:rPr>
              <a:t>有助于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000000"/>
                </a:solidFill>
                <a:latin typeface="RWAEOA+MS-UIGothic"/>
                <a:cs typeface="RWAEOA+MS-UIGothic"/>
              </a:rPr>
              <a:t>化个体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对团队</a:t>
            </a:r>
            <a:r>
              <a:rPr sz="1500">
                <a:solidFill>
                  <a:srgbClr val="000000"/>
                </a:solidFill>
                <a:latin typeface="RWAEOA+MS-UIGothic"/>
                <a:cs typeface="RWAEOA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认</a:t>
            </a:r>
            <a:r>
              <a:rPr sz="1500">
                <a:solidFill>
                  <a:srgbClr val="000000"/>
                </a:solidFill>
                <a:latin typeface="RWAEOA+MS-UIGothic"/>
                <a:cs typeface="RWAEOA+MS-UIGothic"/>
              </a:rPr>
              <a:t>同感和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归</a:t>
            </a:r>
            <a:r>
              <a:rPr sz="1500">
                <a:solidFill>
                  <a:srgbClr val="000000"/>
                </a:solidFill>
                <a:latin typeface="RWAEOA+MS-UIGothic"/>
                <a:cs typeface="RWAEOA+MS-UIGothic"/>
              </a:rPr>
              <a:t>属感，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RWAEOA+MS-UIGothic"/>
                <a:cs typeface="RWAEOA+MS-UIGothic"/>
              </a:rPr>
              <a:t>从而增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强团队</a:t>
            </a:r>
            <a:r>
              <a:rPr sz="1500">
                <a:solidFill>
                  <a:srgbClr val="000000"/>
                </a:solidFill>
                <a:latin typeface="RWAEOA+MS-UIGothic"/>
                <a:cs typeface="RWAEOA+MS-UIGothic"/>
              </a:rPr>
              <a:t>的凝聚力和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RWAEOA+MS-UIGothic"/>
                <a:cs typeface="RWAEOA+MS-UIGothic"/>
              </a:rPr>
              <a:t>向心力。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409825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团队</a:t>
            </a:r>
            <a:r>
              <a:rPr sz="1500">
                <a:solidFill>
                  <a:srgbClr val="000000"/>
                </a:solidFill>
                <a:latin typeface="RWAEOA+MS-UIGothic"/>
                <a:cs typeface="RWAEOA+MS-UIGothic"/>
              </a:rPr>
              <a:t>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识</a:t>
            </a:r>
            <a:r>
              <a:rPr sz="1500">
                <a:solidFill>
                  <a:srgbClr val="000000"/>
                </a:solidFill>
                <a:latin typeface="RWAEOA+MS-UIGothic"/>
                <a:cs typeface="RWAEOA+MS-UIGothic"/>
              </a:rPr>
              <a:t>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000000"/>
                </a:solidFill>
                <a:latin typeface="RWAEOA+MS-UIGothic"/>
                <a:cs typeface="RWAEOA+MS-UIGothic"/>
              </a:rPr>
              <a:t>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RWAEOA+MS-UIGothic"/>
                <a:cs typeface="RWAEOA+MS-UIGothic"/>
              </a:rPr>
              <a:t>个体的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积</a:t>
            </a:r>
            <a:r>
              <a:rPr sz="1500">
                <a:solidFill>
                  <a:srgbClr val="000000"/>
                </a:solidFill>
                <a:latin typeface="RWAEOA+MS-UIGothic"/>
                <a:cs typeface="RWAEOA+MS-UIGothic"/>
              </a:rPr>
              <a:t>极性和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创</a:t>
            </a:r>
            <a:r>
              <a:rPr sz="1500">
                <a:solidFill>
                  <a:srgbClr val="000000"/>
                </a:solidFill>
                <a:latin typeface="RWAEOA+MS-UIGothic"/>
                <a:cs typeface="RWAEOA+MS-UIGothic"/>
              </a:rPr>
              <a:t>造力，推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动团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队</a:t>
            </a:r>
            <a:r>
              <a:rPr sz="1500">
                <a:solidFill>
                  <a:srgbClr val="000000"/>
                </a:solidFill>
                <a:latin typeface="RWAEOA+MS-UIGothic"/>
                <a:cs typeface="RWAEOA+MS-UIGothic"/>
              </a:rPr>
              <a:t>不断取得更好的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业绩</a:t>
            </a:r>
            <a:r>
              <a:rPr sz="1500">
                <a:solidFill>
                  <a:srgbClr val="000000"/>
                </a:solidFill>
                <a:latin typeface="RWAEOA+MS-UIGothic"/>
                <a:cs typeface="RWAEOA+MS-UIGothic"/>
              </a:rPr>
              <a:t>和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RWAEOA+MS-UIGothic"/>
                <a:cs typeface="RWAEOA+MS-UIGothic"/>
              </a:rPr>
              <a:t>成果。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团队</a:t>
            </a:r>
            <a:r>
              <a:rPr sz="3000">
                <a:solidFill>
                  <a:srgbClr val="00A5B2"/>
                </a:solidFill>
                <a:latin typeface="RWAEOA+MS-UIGothic"/>
                <a:cs typeface="RWAEOA+MS-UIGothic"/>
              </a:rPr>
              <a:t>意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识</a:t>
            </a:r>
            <a:r>
              <a:rPr sz="3000">
                <a:solidFill>
                  <a:srgbClr val="00A5B2"/>
                </a:solidFill>
                <a:latin typeface="RWAEOA+MS-UIGothic"/>
                <a:cs typeface="RWAEOA+MS-UIGothic"/>
              </a:rPr>
              <a:t>的表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现</a:t>
            </a:r>
            <a:r>
              <a:rPr sz="3000">
                <a:solidFill>
                  <a:srgbClr val="00A5B2"/>
                </a:solidFill>
                <a:latin typeface="RWAEOA+MS-UIGothic"/>
                <a:cs typeface="RWAEOA+MS-UIGothic"/>
              </a:rPr>
              <a:t>形式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609725" y="2105655"/>
            <a:ext cx="1892318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A5B2"/>
                </a:solidFill>
                <a:latin typeface="RWAEOA+MS-UIGothic"/>
                <a:cs typeface="RWAEOA+MS-UIGothic"/>
              </a:rPr>
              <a:t>共同目</a:t>
            </a:r>
            <a:r>
              <a:rPr sz="1550" spc="25">
                <a:solidFill>
                  <a:srgbClr val="00A5B2"/>
                </a:solidFill>
                <a:latin typeface="SimSun"/>
                <a:cs typeface="SimSun"/>
              </a:rPr>
              <a:t>标</a:t>
            </a:r>
            <a:r>
              <a:rPr sz="1550" spc="25">
                <a:solidFill>
                  <a:srgbClr val="00A5B2"/>
                </a:solidFill>
                <a:latin typeface="RWAEOA+MS-UIGothic"/>
                <a:cs typeface="RWAEOA+MS-UIGothic"/>
              </a:rPr>
              <a:t>与价</a:t>
            </a:r>
            <a:r>
              <a:rPr sz="1550" spc="25">
                <a:solidFill>
                  <a:srgbClr val="00A5B2"/>
                </a:solidFill>
                <a:latin typeface="SimSun"/>
                <a:cs typeface="SimSun"/>
              </a:rPr>
              <a:t>值观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63659" y="2139946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A5B2"/>
                </a:solidFill>
                <a:latin typeface="SimSun"/>
                <a:cs typeface="SimSun"/>
              </a:rPr>
              <a:t>责</a:t>
            </a:r>
            <a:r>
              <a:rPr sz="1550" spc="25">
                <a:solidFill>
                  <a:srgbClr val="00A5B2"/>
                </a:solidFill>
                <a:latin typeface="RWAEOA+MS-UIGothic"/>
                <a:cs typeface="RWAEOA+MS-UIGothic"/>
              </a:rPr>
              <a:t>任与奉献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81075" y="2537948"/>
            <a:ext cx="2694109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团队</a:t>
            </a:r>
            <a:r>
              <a:rPr sz="1350">
                <a:solidFill>
                  <a:srgbClr val="000000"/>
                </a:solidFill>
                <a:latin typeface="RWAEOA+MS-UIGothic"/>
                <a:cs typeface="RWAEOA+MS-UIGothic"/>
              </a:rPr>
              <a:t>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员对</a:t>
            </a:r>
            <a:r>
              <a:rPr sz="1350">
                <a:solidFill>
                  <a:srgbClr val="000000"/>
                </a:solidFill>
                <a:latin typeface="RWAEOA+MS-UIGothic"/>
                <a:cs typeface="RWAEOA+MS-UIGothic"/>
              </a:rPr>
              <a:t>共同目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000000"/>
                </a:solidFill>
                <a:latin typeface="RWAEOA+MS-UIGothic"/>
                <a:cs typeface="RWAEOA+MS-UIGothic"/>
              </a:rPr>
              <a:t>和价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值观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RWAEOA+MS-UIGothic"/>
                <a:cs typeface="RWAEOA+MS-UIGothic"/>
              </a:rPr>
              <a:t>有清晰的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认识</a:t>
            </a:r>
            <a:r>
              <a:rPr sz="1350">
                <a:solidFill>
                  <a:srgbClr val="000000"/>
                </a:solidFill>
                <a:latin typeface="RWAEOA+MS-UIGothic"/>
                <a:cs typeface="RWAEOA+MS-UIGothic"/>
              </a:rPr>
              <a:t>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认</a:t>
            </a:r>
            <a:r>
              <a:rPr sz="1350">
                <a:solidFill>
                  <a:srgbClr val="000000"/>
                </a:solidFill>
                <a:latin typeface="RWAEOA+MS-UIGothic"/>
                <a:cs typeface="RWAEOA+MS-UIGothic"/>
              </a:rPr>
              <a:t>同，能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000000"/>
                </a:solidFill>
                <a:latin typeface="RWAEOA+MS-UIGothic"/>
                <a:cs typeface="RWAEOA+MS-UIGothic"/>
              </a:rPr>
              <a:t>自</a:t>
            </a:r>
          </a:p>
          <a:p>
            <a:pPr marL="17145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觉</a:t>
            </a:r>
            <a:r>
              <a:rPr sz="1350">
                <a:solidFill>
                  <a:srgbClr val="000000"/>
                </a:solidFill>
                <a:latin typeface="RWAEOA+MS-UIGothic"/>
                <a:cs typeface="RWAEOA+MS-UIGothic"/>
              </a:rPr>
              <a:t>地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为实现团队</a:t>
            </a:r>
            <a:r>
              <a:rPr sz="1350">
                <a:solidFill>
                  <a:srgbClr val="000000"/>
                </a:solidFill>
                <a:latin typeface="RWAEOA+MS-UIGothic"/>
                <a:cs typeface="RWAEOA+MS-UIGothic"/>
              </a:rPr>
              <a:t>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000000"/>
                </a:solidFill>
                <a:latin typeface="RWAEOA+MS-UIGothic"/>
                <a:cs typeface="RWAEOA+MS-UIGothic"/>
              </a:rPr>
              <a:t>而努力。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963659" y="2537948"/>
            <a:ext cx="2563177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团队</a:t>
            </a:r>
            <a:r>
              <a:rPr sz="1350">
                <a:solidFill>
                  <a:srgbClr val="000000"/>
                </a:solidFill>
                <a:latin typeface="RWAEOA+MS-UIGothic"/>
                <a:cs typeface="RWAEOA+MS-UIGothic"/>
              </a:rPr>
              <a:t>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350">
                <a:solidFill>
                  <a:srgbClr val="000000"/>
                </a:solidFill>
                <a:latin typeface="RWAEOA+MS-UIGothic"/>
                <a:cs typeface="RWAEOA+MS-UIGothic"/>
              </a:rPr>
              <a:t>愿意承担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责</a:t>
            </a:r>
            <a:r>
              <a:rPr sz="1350">
                <a:solidFill>
                  <a:srgbClr val="000000"/>
                </a:solidFill>
                <a:latin typeface="RWAEOA+MS-UIGothic"/>
                <a:cs typeface="RWAEOA+MS-UIGothic"/>
              </a:rPr>
              <a:t>任和奉献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RWAEOA+MS-UIGothic"/>
                <a:cs typeface="RWAEOA+MS-UIGothic"/>
              </a:rPr>
              <a:t>精神，不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仅</a:t>
            </a:r>
            <a:r>
              <a:rPr sz="1350">
                <a:solidFill>
                  <a:srgbClr val="000000"/>
                </a:solidFill>
                <a:latin typeface="RWAEOA+MS-UIGothic"/>
                <a:cs typeface="RWAEOA+MS-UIGothic"/>
              </a:rPr>
              <a:t>关注自身利益，更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RWAEOA+MS-UIGothic"/>
                <a:cs typeface="RWAEOA+MS-UIGothic"/>
              </a:rPr>
              <a:t>关注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团队</a:t>
            </a:r>
            <a:r>
              <a:rPr sz="1350">
                <a:solidFill>
                  <a:srgbClr val="000000"/>
                </a:solidFill>
                <a:latin typeface="RWAEOA+MS-UIGothic"/>
                <a:cs typeface="RWAEOA+MS-UIGothic"/>
              </a:rPr>
              <a:t>整体利益和成功。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2032000" y="4764401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A5B2"/>
                </a:solidFill>
                <a:latin typeface="RWAEOA+MS-UIGothic"/>
                <a:cs typeface="RWAEOA+MS-UIGothic"/>
              </a:rPr>
              <a:t>沟通与</a:t>
            </a:r>
            <a:r>
              <a:rPr sz="1550" spc="25">
                <a:solidFill>
                  <a:srgbClr val="00A5B2"/>
                </a:solidFill>
                <a:latin typeface="SimSun"/>
                <a:cs typeface="SimSun"/>
              </a:rPr>
              <a:t>协</a:t>
            </a:r>
            <a:r>
              <a:rPr sz="1550">
                <a:solidFill>
                  <a:srgbClr val="00A5B2"/>
                </a:solidFill>
                <a:latin typeface="RWAEOA+MS-UIGothic"/>
                <a:cs typeface="RWAEOA+MS-UIGothic"/>
              </a:rPr>
              <a:t>作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9307194" y="4764401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A5B2"/>
                </a:solidFill>
                <a:latin typeface="SimSun"/>
                <a:cs typeface="SimSun"/>
              </a:rPr>
              <a:t>创</a:t>
            </a:r>
            <a:r>
              <a:rPr sz="1550" spc="25">
                <a:solidFill>
                  <a:srgbClr val="00A5B2"/>
                </a:solidFill>
                <a:latin typeface="RWAEOA+MS-UIGothic"/>
                <a:cs typeface="RWAEOA+MS-UIGothic"/>
              </a:rPr>
              <a:t>新与学</a:t>
            </a:r>
            <a:r>
              <a:rPr sz="1550">
                <a:solidFill>
                  <a:srgbClr val="00A5B2"/>
                </a:solidFill>
                <a:latin typeface="SimSun"/>
                <a:cs typeface="SimSun"/>
              </a:rPr>
              <a:t>习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2032000" y="5183992"/>
            <a:ext cx="2563177" cy="116776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团队</a:t>
            </a:r>
            <a:r>
              <a:rPr sz="1350">
                <a:solidFill>
                  <a:srgbClr val="000000"/>
                </a:solidFill>
                <a:latin typeface="RWAEOA+MS-UIGothic"/>
                <a:cs typeface="RWAEOA+MS-UIGothic"/>
              </a:rPr>
              <a:t>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350">
                <a:solidFill>
                  <a:srgbClr val="000000"/>
                </a:solidFill>
                <a:latin typeface="RWAEOA+MS-UIGothic"/>
                <a:cs typeface="RWAEOA+MS-UIGothic"/>
              </a:rPr>
              <a:t>具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备</a:t>
            </a:r>
            <a:r>
              <a:rPr sz="1350">
                <a:solidFill>
                  <a:srgbClr val="000000"/>
                </a:solidFill>
                <a:latin typeface="RWAEOA+MS-UIGothic"/>
                <a:cs typeface="RWAEOA+MS-UIGothic"/>
              </a:rPr>
              <a:t>良好的沟通能力</a:t>
            </a:r>
          </a:p>
          <a:p>
            <a:pPr marL="0" marR="0">
              <a:lnSpc>
                <a:spcPts val="1350"/>
              </a:lnSpc>
              <a:spcBef>
                <a:spcPts val="59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RWAEOA+MS-UIGothic"/>
                <a:cs typeface="RWAEOA+MS-UIGothic"/>
              </a:rPr>
              <a:t>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协</a:t>
            </a:r>
            <a:r>
              <a:rPr sz="1350">
                <a:solidFill>
                  <a:srgbClr val="000000"/>
                </a:solidFill>
                <a:latin typeface="RWAEOA+MS-UIGothic"/>
                <a:cs typeface="RWAEOA+MS-UIGothic"/>
              </a:rPr>
              <a:t>作精神，能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000000"/>
                </a:solidFill>
                <a:latin typeface="RWAEOA+MS-UIGothic"/>
                <a:cs typeface="RWAEOA+MS-UIGothic"/>
              </a:rPr>
              <a:t>有效地解决</a:t>
            </a:r>
          </a:p>
          <a:p>
            <a:pPr marL="0" marR="0">
              <a:lnSpc>
                <a:spcPts val="1350"/>
              </a:lnSpc>
              <a:spcBef>
                <a:spcPts val="53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RWAEOA+MS-UIGothic"/>
                <a:cs typeface="RWAEOA+MS-UIGothic"/>
              </a:rPr>
              <a:t>冲突和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问题</a:t>
            </a:r>
            <a:r>
              <a:rPr sz="1350">
                <a:solidFill>
                  <a:srgbClr val="000000"/>
                </a:solidFill>
                <a:latin typeface="RWAEOA+MS-UIGothic"/>
                <a:cs typeface="RWAEOA+MS-UIGothic"/>
              </a:rPr>
              <a:t>，促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进团队</a:t>
            </a:r>
            <a:r>
              <a:rPr sz="1350">
                <a:solidFill>
                  <a:srgbClr val="000000"/>
                </a:solidFill>
                <a:latin typeface="RWAEOA+MS-UIGothic"/>
                <a:cs typeface="RWAEOA+MS-UIGothic"/>
              </a:rPr>
              <a:t>内部的</a:t>
            </a:r>
          </a:p>
          <a:p>
            <a:pPr marL="0" marR="0">
              <a:lnSpc>
                <a:spcPts val="1350"/>
              </a:lnSpc>
              <a:spcBef>
                <a:spcPts val="58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RWAEOA+MS-UIGothic"/>
                <a:cs typeface="RWAEOA+MS-UIGothic"/>
              </a:rPr>
              <a:t>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谐</a:t>
            </a:r>
            <a:r>
              <a:rPr sz="1350">
                <a:solidFill>
                  <a:srgbClr val="000000"/>
                </a:solidFill>
                <a:latin typeface="RWAEOA+MS-UIGothic"/>
                <a:cs typeface="RWAEOA+MS-UIGothic"/>
              </a:rPr>
              <a:t>与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稳</a:t>
            </a:r>
            <a:r>
              <a:rPr sz="1350">
                <a:solidFill>
                  <a:srgbClr val="000000"/>
                </a:solidFill>
                <a:latin typeface="RWAEOA+MS-UIGothic"/>
                <a:cs typeface="RWAEOA+MS-UIGothic"/>
              </a:rPr>
              <a:t>定。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8046719" y="5248762"/>
            <a:ext cx="2563177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团队</a:t>
            </a:r>
            <a:r>
              <a:rPr sz="1350">
                <a:solidFill>
                  <a:srgbClr val="000000"/>
                </a:solidFill>
                <a:latin typeface="RWAEOA+MS-UIGothic"/>
                <a:cs typeface="RWAEOA+MS-UIGothic"/>
              </a:rPr>
              <a:t>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350">
                <a:solidFill>
                  <a:srgbClr val="000000"/>
                </a:solidFill>
                <a:latin typeface="RWAEOA+MS-UIGothic"/>
                <a:cs typeface="RWAEOA+MS-UIGothic"/>
              </a:rPr>
              <a:t>具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备创</a:t>
            </a:r>
            <a:r>
              <a:rPr sz="1350">
                <a:solidFill>
                  <a:srgbClr val="000000"/>
                </a:solidFill>
                <a:latin typeface="RWAEOA+MS-UIGothic"/>
                <a:cs typeface="RWAEOA+MS-UIGothic"/>
              </a:rPr>
              <a:t>新精神和学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习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046719" y="5557373"/>
            <a:ext cx="2496941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RWAEOA+MS-UIGothic"/>
                <a:cs typeface="RWAEOA+MS-UIGothic"/>
              </a:rPr>
              <a:t>能力，能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000000"/>
                </a:solidFill>
                <a:latin typeface="RWAEOA+MS-UIGothic"/>
                <a:cs typeface="RWAEOA+MS-UIGothic"/>
              </a:rPr>
              <a:t>不断探索新的思路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RWAEOA+MS-UIGothic"/>
                <a:cs typeface="RWAEOA+MS-UIGothic"/>
              </a:rPr>
              <a:t>和方法，推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动团队</a:t>
            </a:r>
            <a:r>
              <a:rPr sz="1350">
                <a:solidFill>
                  <a:srgbClr val="000000"/>
                </a:solidFill>
                <a:latin typeface="RWAEOA+MS-UIGothic"/>
                <a:cs typeface="RWAEOA+MS-UIGothic"/>
              </a:rPr>
              <a:t>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续发</a:t>
            </a:r>
            <a:r>
              <a:rPr sz="1350">
                <a:solidFill>
                  <a:srgbClr val="000000"/>
                </a:solidFill>
                <a:latin typeface="RWAEOA+MS-UIGothic"/>
                <a:cs typeface="RWAEOA+MS-UIGothic"/>
              </a:rPr>
              <a:t>展和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9932669" y="6174592"/>
            <a:ext cx="71392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RWAEOA+MS-UIGothic"/>
                <a:cs typeface="RWAEOA+MS-UIGothic"/>
              </a:rPr>
              <a:t>步。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971540" y="2529195"/>
            <a:ext cx="5153977" cy="254102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6877"/>
              </a:lnSpc>
              <a:spcBef>
                <a:spcPct val="0"/>
              </a:spcBef>
              <a:spcAft>
                <a:spcPct val="0"/>
              </a:spcAft>
            </a:pPr>
            <a:r>
              <a:rPr sz="6600">
                <a:solidFill>
                  <a:srgbClr val="00A5B2"/>
                </a:solidFill>
                <a:latin typeface="DEVGWT+LEODDU+Arial-BoldMT"/>
                <a:cs typeface="DEVGWT+LEODDU+Arial-BoldMT"/>
              </a:rPr>
              <a:t>02</a:t>
            </a:r>
          </a:p>
          <a:p>
            <a:pPr marL="24764" marR="0">
              <a:lnSpc>
                <a:spcPts val="4050"/>
              </a:lnSpc>
              <a:spcBef>
                <a:spcPts val="1870"/>
              </a:spcBef>
              <a:spcAft>
                <a:spcPct val="0"/>
              </a:spcAft>
            </a:pPr>
            <a:r>
              <a:rPr sz="4050">
                <a:solidFill>
                  <a:srgbClr val="00A5B2"/>
                </a:solidFill>
                <a:latin typeface="RWAEOA+MS-UIGothic"/>
                <a:cs typeface="RWAEOA+MS-UIGothic"/>
              </a:rPr>
              <a:t>高</a:t>
            </a:r>
            <a:r>
              <a:rPr sz="4050">
                <a:solidFill>
                  <a:srgbClr val="00A5B2"/>
                </a:solidFill>
                <a:latin typeface="SimSun"/>
                <a:cs typeface="SimSun"/>
              </a:rPr>
              <a:t>绩</a:t>
            </a:r>
            <a:r>
              <a:rPr sz="4050">
                <a:solidFill>
                  <a:srgbClr val="00A5B2"/>
                </a:solidFill>
                <a:latin typeface="RWAEOA+MS-UIGothic"/>
                <a:cs typeface="RWAEOA+MS-UIGothic"/>
              </a:rPr>
              <a:t>效</a:t>
            </a:r>
            <a:r>
              <a:rPr sz="4050">
                <a:solidFill>
                  <a:srgbClr val="00A5B2"/>
                </a:solidFill>
                <a:latin typeface="SimSun"/>
                <a:cs typeface="SimSun"/>
              </a:rPr>
              <a:t>团队</a:t>
            </a:r>
            <a:r>
              <a:rPr sz="4050">
                <a:solidFill>
                  <a:srgbClr val="00A5B2"/>
                </a:solidFill>
                <a:latin typeface="RWAEOA+MS-UIGothic"/>
                <a:cs typeface="RWAEOA+MS-UIGothic"/>
              </a:rPr>
              <a:t>的特征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RWAEOA+MS-UIGothic"/>
                <a:cs typeface="RWAEOA+MS-UIGothic"/>
              </a:rPr>
              <a:t>明确的目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标</a:t>
            </a:r>
            <a:r>
              <a:rPr sz="3000">
                <a:solidFill>
                  <a:srgbClr val="00A5B2"/>
                </a:solidFill>
                <a:latin typeface="RWAEOA+MS-UIGothic"/>
                <a:cs typeface="RWAEOA+MS-UIGothic"/>
              </a:rPr>
              <a:t>和愿景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A5B2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7730" y="2317488"/>
            <a:ext cx="730135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RWAEOA+MS-UIGothic"/>
                <a:cs typeface="RWAEOA+MS-UIGothic"/>
              </a:rPr>
              <a:t>一个高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绩</a:t>
            </a:r>
            <a:r>
              <a:rPr sz="1500">
                <a:solidFill>
                  <a:srgbClr val="000000"/>
                </a:solidFill>
                <a:latin typeface="RWAEOA+MS-UIGothic"/>
                <a:cs typeface="RWAEOA+MS-UIGothic"/>
              </a:rPr>
              <a:t>效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团队</a:t>
            </a:r>
            <a:r>
              <a:rPr sz="1500">
                <a:solidFill>
                  <a:srgbClr val="000000"/>
                </a:solidFill>
                <a:latin typeface="RWAEOA+MS-UIGothic"/>
                <a:cs typeface="RWAEOA+MS-UIGothic"/>
              </a:rPr>
              <a:t>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须</a:t>
            </a:r>
            <a:r>
              <a:rPr sz="1500">
                <a:solidFill>
                  <a:srgbClr val="000000"/>
                </a:solidFill>
                <a:latin typeface="RWAEOA+MS-UIGothic"/>
                <a:cs typeface="RWAEOA+MS-UIGothic"/>
              </a:rPr>
              <a:t>具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备</a:t>
            </a:r>
            <a:r>
              <a:rPr sz="1500">
                <a:solidFill>
                  <a:srgbClr val="000000"/>
                </a:solidFill>
                <a:latin typeface="RWAEOA+MS-UIGothic"/>
                <a:cs typeface="RWAEOA+MS-UIGothic"/>
              </a:rPr>
              <a:t>清晰、明确的目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RWAEOA+MS-UIGothic"/>
                <a:cs typeface="RWAEOA+MS-UIGothic"/>
              </a:rPr>
              <a:t>和愿景，以确保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团队</a:t>
            </a:r>
            <a:r>
              <a:rPr sz="1500">
                <a:solidFill>
                  <a:srgbClr val="000000"/>
                </a:solidFill>
                <a:latin typeface="RWAEOA+MS-UIGothic"/>
                <a:cs typeface="RWAEOA+MS-UIGothic"/>
              </a:rPr>
              <a:t>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000000"/>
                </a:solidFill>
                <a:latin typeface="RWAEOA+MS-UIGothic"/>
                <a:cs typeface="RWAEOA+MS-UIGothic"/>
              </a:rPr>
              <a:t>朝着同一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87730" y="2660388"/>
            <a:ext cx="11742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RWAEOA+MS-UIGothic"/>
                <a:cs typeface="RWAEOA+MS-UIGothic"/>
              </a:rPr>
              <a:t>方向努力。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3435" y="42917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A5B2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00A5B2"/>
                </a:solidFill>
                <a:latin typeface="RWAEOA+MS-UIGothic"/>
                <a:cs typeface="RWAEOA+MS-UIGothic"/>
              </a:rPr>
              <a:t>描述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13435" y="4870188"/>
            <a:ext cx="7301358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团队</a:t>
            </a:r>
            <a:r>
              <a:rPr sz="1500">
                <a:solidFill>
                  <a:srgbClr val="000000"/>
                </a:solidFill>
                <a:latin typeface="RWAEOA+MS-UIGothic"/>
                <a:cs typeface="RWAEOA+MS-UIGothic"/>
              </a:rPr>
              <a:t>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员应</a:t>
            </a:r>
            <a:r>
              <a:rPr sz="1500">
                <a:solidFill>
                  <a:srgbClr val="000000"/>
                </a:solidFill>
                <a:latin typeface="RWAEOA+MS-UIGothic"/>
                <a:cs typeface="RWAEOA+MS-UIGothic"/>
              </a:rPr>
              <a:t>了解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组织</a:t>
            </a:r>
            <a:r>
              <a:rPr sz="1500">
                <a:solidFill>
                  <a:srgbClr val="000000"/>
                </a:solidFill>
                <a:latin typeface="RWAEOA+MS-UIGothic"/>
                <a:cs typeface="RWAEOA+MS-UIGothic"/>
              </a:rPr>
              <a:t>的目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RWAEOA+MS-UIGothic"/>
                <a:cs typeface="RWAEOA+MS-UIGothic"/>
              </a:rPr>
              <a:t>和愿景，并将其与个人目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RWAEOA+MS-UIGothic"/>
                <a:cs typeface="RWAEOA+MS-UIGothic"/>
              </a:rPr>
              <a:t>相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000000"/>
                </a:solidFill>
                <a:latin typeface="RWAEOA+MS-UIGothic"/>
                <a:cs typeface="RWAEOA+MS-UIGothic"/>
              </a:rPr>
              <a:t>合，形成共同的努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RWAEOA+MS-UIGothic"/>
                <a:cs typeface="RWAEOA+MS-UIGothic"/>
              </a:rPr>
              <a:t>力方向。明确的目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RWAEOA+MS-UIGothic"/>
                <a:cs typeface="RWAEOA+MS-UIGothic"/>
              </a:rPr>
              <a:t>和愿景有助于激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发团队</a:t>
            </a:r>
            <a:r>
              <a:rPr sz="1500">
                <a:solidFill>
                  <a:srgbClr val="000000"/>
                </a:solidFill>
                <a:latin typeface="RWAEOA+MS-UIGothic"/>
                <a:cs typeface="RWAEOA+MS-UIGothic"/>
              </a:rPr>
              <a:t>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000000"/>
                </a:solidFill>
                <a:latin typeface="RWAEOA+MS-UIGothic"/>
                <a:cs typeface="RWAEOA+MS-UIGothic"/>
              </a:rPr>
              <a:t>的工作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热</a:t>
            </a:r>
            <a:r>
              <a:rPr sz="1500">
                <a:solidFill>
                  <a:srgbClr val="000000"/>
                </a:solidFill>
                <a:latin typeface="RWAEOA+MS-UIGothic"/>
                <a:cs typeface="RWAEOA+MS-UIGothic"/>
              </a:rPr>
              <a:t>情和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创</a:t>
            </a:r>
            <a:r>
              <a:rPr sz="1500">
                <a:solidFill>
                  <a:srgbClr val="000000"/>
                </a:solidFill>
                <a:latin typeface="RWAEOA+MS-UIGothic"/>
                <a:cs typeface="RWAEOA+MS-UIGothic"/>
              </a:rPr>
              <a:t>造力，提高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团</a:t>
            </a:r>
          </a:p>
          <a:p>
            <a:pPr marL="0" marR="0">
              <a:lnSpc>
                <a:spcPts val="1500"/>
              </a:lnSpc>
              <a:spcBef>
                <a:spcPts val="119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队</a:t>
            </a:r>
            <a:r>
              <a:rPr sz="1500">
                <a:solidFill>
                  <a:srgbClr val="000000"/>
                </a:solidFill>
                <a:latin typeface="RWAEOA+MS-UIGothic"/>
                <a:cs typeface="RWAEOA+MS-UIGothic"/>
              </a:rPr>
              <a:t>的凝聚力和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战</a:t>
            </a:r>
            <a:r>
              <a:rPr sz="1500">
                <a:solidFill>
                  <a:srgbClr val="000000"/>
                </a:solidFill>
                <a:latin typeface="RWAEOA+MS-UIGothic"/>
                <a:cs typeface="RWAEOA+MS-UIGothic"/>
              </a:rPr>
              <a:t>斗力。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RWAEOA+MS-UIGothic"/>
                <a:cs typeface="RWAEOA+MS-UIGothic"/>
              </a:rPr>
              <a:t>高效的沟通与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协</a:t>
            </a:r>
            <a:r>
              <a:rPr sz="3000">
                <a:solidFill>
                  <a:srgbClr val="00A5B2"/>
                </a:solidFill>
                <a:latin typeface="RWAEOA+MS-UIGothic"/>
                <a:cs typeface="RWAEOA+MS-UIGothic"/>
              </a:rPr>
              <a:t>作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1984176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2517628"/>
            <a:ext cx="6702154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RWAEOA+MS-UIGothic"/>
                <a:cs typeface="RWAEOA+MS-UIGothic"/>
              </a:rPr>
              <a:t>高效的沟通和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协</a:t>
            </a:r>
            <a:r>
              <a:rPr sz="1350">
                <a:solidFill>
                  <a:srgbClr val="FFFFFF"/>
                </a:solidFill>
                <a:latin typeface="RWAEOA+MS-UIGothic"/>
                <a:cs typeface="RWAEOA+MS-UIGothic"/>
              </a:rPr>
              <a:t>作是高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绩</a:t>
            </a:r>
            <a:r>
              <a:rPr sz="1350">
                <a:solidFill>
                  <a:srgbClr val="FFFFFF"/>
                </a:solidFill>
                <a:latin typeface="RWAEOA+MS-UIGothic"/>
                <a:cs typeface="RWAEOA+MS-UIGothic"/>
              </a:rPr>
              <a:t>效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团队</a:t>
            </a:r>
            <a:r>
              <a:rPr sz="1350">
                <a:solidFill>
                  <a:srgbClr val="FFFFFF"/>
                </a:solidFill>
                <a:latin typeface="RWAEOA+MS-UIGothic"/>
                <a:cs typeface="RWAEOA+MS-UIGothic"/>
              </a:rPr>
              <a:t>的核心能力，能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FFFFFF"/>
                </a:solidFill>
                <a:latin typeface="RWAEOA+MS-UIGothic"/>
                <a:cs typeface="RWAEOA+MS-UIGothic"/>
              </a:rPr>
              <a:t>确保信息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畅</a:t>
            </a:r>
            <a:r>
              <a:rPr sz="1350">
                <a:solidFill>
                  <a:srgbClr val="FFFFFF"/>
                </a:solidFill>
                <a:latin typeface="RWAEOA+MS-UIGothic"/>
                <a:cs typeface="RWAEOA+MS-UIGothic"/>
              </a:rPr>
              <a:t>通、工作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协</a:t>
            </a:r>
            <a:r>
              <a:rPr sz="1350">
                <a:solidFill>
                  <a:srgbClr val="FFFFFF"/>
                </a:solidFill>
                <a:latin typeface="RWAEOA+MS-UIGothic"/>
                <a:cs typeface="RWAEOA+MS-UIGothic"/>
              </a:rPr>
              <a:t>同、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问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题</a:t>
            </a:r>
            <a:r>
              <a:rPr sz="1350">
                <a:solidFill>
                  <a:srgbClr val="FFFFFF"/>
                </a:solidFill>
                <a:latin typeface="RWAEOA+MS-UIGothic"/>
                <a:cs typeface="RWAEOA+MS-UIGothic"/>
              </a:rPr>
              <a:t>及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FFFFFF"/>
                </a:solidFill>
                <a:latin typeface="RWAEOA+MS-UIGothic"/>
                <a:cs typeface="RWAEOA+MS-UIGothic"/>
              </a:rPr>
              <a:t>解决。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878704" y="404030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FFFFFF"/>
                </a:solidFill>
                <a:latin typeface="RWAEOA+MS-UIGothic"/>
                <a:cs typeface="RWAEOA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878704" y="4650592"/>
            <a:ext cx="6702154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团队</a:t>
            </a:r>
            <a:r>
              <a:rPr sz="1350">
                <a:solidFill>
                  <a:srgbClr val="FFFFFF"/>
                </a:solidFill>
                <a:latin typeface="RWAEOA+MS-UIGothic"/>
                <a:cs typeface="RWAEOA+MS-UIGothic"/>
              </a:rPr>
              <a:t>成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员应</a:t>
            </a:r>
            <a:r>
              <a:rPr sz="1350">
                <a:solidFill>
                  <a:srgbClr val="FFFFFF"/>
                </a:solidFill>
                <a:latin typeface="RWAEOA+MS-UIGothic"/>
                <a:cs typeface="RWAEOA+MS-UIGothic"/>
              </a:rPr>
              <a:t>具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备</a:t>
            </a:r>
            <a:r>
              <a:rPr sz="1350">
                <a:solidFill>
                  <a:srgbClr val="FFFFFF"/>
                </a:solidFill>
                <a:latin typeface="RWAEOA+MS-UIGothic"/>
                <a:cs typeface="RWAEOA+MS-UIGothic"/>
              </a:rPr>
              <a:t>良好的沟通技巧，能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FFFFFF"/>
                </a:solidFill>
                <a:latin typeface="RWAEOA+MS-UIGothic"/>
                <a:cs typeface="RWAEOA+MS-UIGothic"/>
              </a:rPr>
              <a:t>准确、及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FFFFFF"/>
                </a:solidFill>
                <a:latin typeface="RWAEOA+MS-UIGothic"/>
                <a:cs typeface="RWAEOA+MS-UIGothic"/>
              </a:rPr>
              <a:t>地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传递</a:t>
            </a:r>
            <a:r>
              <a:rPr sz="1350">
                <a:solidFill>
                  <a:srgbClr val="FFFFFF"/>
                </a:solidFill>
                <a:latin typeface="RWAEOA+MS-UIGothic"/>
                <a:cs typeface="RWAEOA+MS-UIGothic"/>
              </a:rPr>
              <a:t>信息，并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积</a:t>
            </a:r>
            <a:r>
              <a:rPr sz="1350">
                <a:solidFill>
                  <a:srgbClr val="FFFFFF"/>
                </a:solidFill>
                <a:latin typeface="RWAEOA+MS-UIGothic"/>
                <a:cs typeface="RWAEOA+MS-UIGothic"/>
              </a:rPr>
              <a:t>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倾</a:t>
            </a:r>
            <a:r>
              <a:rPr sz="1350">
                <a:solidFill>
                  <a:srgbClr val="FFFFFF"/>
                </a:solidFill>
                <a:latin typeface="RWAEOA+MS-UIGothic"/>
                <a:cs typeface="RWAEOA+MS-UIGothic"/>
              </a:rPr>
              <a:t>听和理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RWAEOA+MS-UIGothic"/>
                <a:cs typeface="RWAEOA+MS-UIGothic"/>
              </a:rPr>
              <a:t>解他人的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观</a:t>
            </a:r>
            <a:r>
              <a:rPr sz="1350">
                <a:solidFill>
                  <a:srgbClr val="FFFFFF"/>
                </a:solidFill>
                <a:latin typeface="RWAEOA+MS-UIGothic"/>
                <a:cs typeface="RWAEOA+MS-UIGothic"/>
              </a:rPr>
              <a:t>点和需求。同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FFFFFF"/>
                </a:solidFill>
                <a:latin typeface="RWAEOA+MS-UIGothic"/>
                <a:cs typeface="RWAEOA+MS-UIGothic"/>
              </a:rPr>
              <a:t>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团队</a:t>
            </a:r>
            <a:r>
              <a:rPr sz="1350">
                <a:solidFill>
                  <a:srgbClr val="FFFFFF"/>
                </a:solidFill>
                <a:latin typeface="RWAEOA+MS-UIGothic"/>
                <a:cs typeface="RWAEOA+MS-UIGothic"/>
              </a:rPr>
              <a:t>成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员应</a:t>
            </a:r>
            <a:r>
              <a:rPr sz="1350">
                <a:solidFill>
                  <a:srgbClr val="FFFFFF"/>
                </a:solidFill>
                <a:latin typeface="RWAEOA+MS-UIGothic"/>
                <a:cs typeface="RWAEOA+MS-UIGothic"/>
              </a:rPr>
              <a:t>具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备协</a:t>
            </a:r>
            <a:r>
              <a:rPr sz="1350">
                <a:solidFill>
                  <a:srgbClr val="FFFFFF"/>
                </a:solidFill>
                <a:latin typeface="RWAEOA+MS-UIGothic"/>
                <a:cs typeface="RWAEOA+MS-UIGothic"/>
              </a:rPr>
              <a:t>作精神，能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FFFFFF"/>
                </a:solidFill>
                <a:latin typeface="RWAEOA+MS-UIGothic"/>
                <a:cs typeface="RWAEOA+MS-UIGothic"/>
              </a:rPr>
              <a:t>相互支持、共同完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RWAEOA+MS-UIGothic"/>
                <a:cs typeface="RWAEOA+MS-UIGothic"/>
              </a:rPr>
              <a:t>成任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FFFFFF"/>
                </a:solidFill>
                <a:latin typeface="RWAEOA+MS-UIGothic"/>
                <a:cs typeface="RWAEOA+MS-UIGothic"/>
              </a:rPr>
              <a:t>，形成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强</a:t>
            </a:r>
            <a:r>
              <a:rPr sz="1350">
                <a:solidFill>
                  <a:srgbClr val="FFFFFF"/>
                </a:solidFill>
                <a:latin typeface="RWAEOA+MS-UIGothic"/>
                <a:cs typeface="RWAEOA+MS-UIGothic"/>
              </a:rPr>
              <a:t>大的工作合力。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RWAEOA+MS-UIGothic"/>
                <a:cs typeface="RWAEOA+MS-UIGothic"/>
              </a:rPr>
              <a:t>良好的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团队</a:t>
            </a:r>
            <a:r>
              <a:rPr sz="3000">
                <a:solidFill>
                  <a:srgbClr val="00A5B2"/>
                </a:solidFill>
                <a:latin typeface="RWAEOA+MS-UIGothic"/>
                <a:cs typeface="RWAEOA+MS-UIGothic"/>
              </a:rPr>
              <a:t>氛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围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114680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00A5B2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2272518"/>
            <a:ext cx="5060119" cy="81089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RWAEOA+MS-UIGothic"/>
                <a:cs typeface="RWAEOA+MS-UIGothic"/>
              </a:rPr>
              <a:t>一个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积</a:t>
            </a:r>
            <a:r>
              <a:rPr sz="1350">
                <a:solidFill>
                  <a:srgbClr val="000000"/>
                </a:solidFill>
                <a:latin typeface="RWAEOA+MS-UIGothic"/>
                <a:cs typeface="RWAEOA+MS-UIGothic"/>
              </a:rPr>
              <a:t>极、健康的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团队</a:t>
            </a:r>
            <a:r>
              <a:rPr sz="1350">
                <a:solidFill>
                  <a:srgbClr val="000000"/>
                </a:solidFill>
                <a:latin typeface="RWAEOA+MS-UIGothic"/>
                <a:cs typeface="RWAEOA+MS-UIGothic"/>
              </a:rPr>
              <a:t>氛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围</a:t>
            </a:r>
            <a:r>
              <a:rPr sz="1350">
                <a:solidFill>
                  <a:srgbClr val="000000"/>
                </a:solidFill>
                <a:latin typeface="RWAEOA+MS-UIGothic"/>
                <a:cs typeface="RWAEOA+MS-UIGothic"/>
              </a:rPr>
              <a:t>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000000"/>
                </a:solidFill>
                <a:latin typeface="RWAEOA+MS-UIGothic"/>
                <a:cs typeface="RWAEOA+MS-UIGothic"/>
              </a:rPr>
              <a:t>提高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团队</a:t>
            </a:r>
            <a:r>
              <a:rPr sz="1350">
                <a:solidFill>
                  <a:srgbClr val="000000"/>
                </a:solidFill>
                <a:latin typeface="RWAEOA+MS-UIGothic"/>
                <a:cs typeface="RWAEOA+MS-UIGothic"/>
              </a:rPr>
              <a:t>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350">
                <a:solidFill>
                  <a:srgbClr val="000000"/>
                </a:solidFill>
                <a:latin typeface="RWAEOA+MS-UIGothic"/>
                <a:cs typeface="RWAEOA+MS-UIGothic"/>
              </a:rPr>
              <a:t>的工作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满</a:t>
            </a:r>
            <a:r>
              <a:rPr sz="1350">
                <a:solidFill>
                  <a:srgbClr val="000000"/>
                </a:solidFill>
                <a:latin typeface="RWAEOA+MS-UIGothic"/>
                <a:cs typeface="RWAEOA+MS-UIGothic"/>
              </a:rPr>
              <a:t>意度</a:t>
            </a:r>
          </a:p>
          <a:p>
            <a:pPr marL="0" marR="0">
              <a:lnSpc>
                <a:spcPts val="1350"/>
              </a:lnSpc>
              <a:spcBef>
                <a:spcPts val="166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RWAEOA+MS-UIGothic"/>
                <a:cs typeface="RWAEOA+MS-UIGothic"/>
              </a:rPr>
              <a:t>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归</a:t>
            </a:r>
            <a:r>
              <a:rPr sz="1350">
                <a:solidFill>
                  <a:srgbClr val="000000"/>
                </a:solidFill>
                <a:latin typeface="RWAEOA+MS-UIGothic"/>
                <a:cs typeface="RWAEOA+MS-UIGothic"/>
              </a:rPr>
              <a:t>属感，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RWAEOA+MS-UIGothic"/>
                <a:cs typeface="RWAEOA+MS-UIGothic"/>
              </a:rPr>
              <a:t>而提升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团队</a:t>
            </a:r>
            <a:r>
              <a:rPr sz="1350">
                <a:solidFill>
                  <a:srgbClr val="000000"/>
                </a:solidFill>
                <a:latin typeface="RWAEOA+MS-UIGothic"/>
                <a:cs typeface="RWAEOA+MS-UIGothic"/>
              </a:rPr>
              <a:t>的整体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绩</a:t>
            </a:r>
            <a:r>
              <a:rPr sz="1350">
                <a:solidFill>
                  <a:srgbClr val="000000"/>
                </a:solidFill>
                <a:latin typeface="RWAEOA+MS-UIGothic"/>
                <a:cs typeface="RWAEOA+MS-UIGothic"/>
              </a:rPr>
              <a:t>效。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385559" y="4208938"/>
            <a:ext cx="140284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00A5B2"/>
                </a:solidFill>
                <a:latin typeface="SimSun"/>
                <a:cs typeface="SimSun"/>
              </a:rPr>
              <a:t>详细</a:t>
            </a:r>
            <a:r>
              <a:rPr sz="2000" spc="15">
                <a:solidFill>
                  <a:srgbClr val="00A5B2"/>
                </a:solidFill>
                <a:latin typeface="RWAEOA+MS-UIGothic"/>
                <a:cs typeface="RWAEOA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385559" y="4766163"/>
            <a:ext cx="4993883" cy="119316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团队</a:t>
            </a:r>
            <a:r>
              <a:rPr sz="1350">
                <a:solidFill>
                  <a:srgbClr val="000000"/>
                </a:solidFill>
                <a:latin typeface="RWAEOA+MS-UIGothic"/>
                <a:cs typeface="RWAEOA+MS-UIGothic"/>
              </a:rPr>
              <a:t>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员应</a:t>
            </a:r>
            <a:r>
              <a:rPr sz="1350">
                <a:solidFill>
                  <a:srgbClr val="000000"/>
                </a:solidFill>
                <a:latin typeface="RWAEOA+MS-UIGothic"/>
                <a:cs typeface="RWAEOA+MS-UIGothic"/>
              </a:rPr>
              <a:t>相互尊重、信任和支持，形成良好的人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际</a:t>
            </a:r>
            <a:r>
              <a:rPr sz="1350">
                <a:solidFill>
                  <a:srgbClr val="000000"/>
                </a:solidFill>
                <a:latin typeface="RWAEOA+MS-UIGothic"/>
                <a:cs typeface="RWAEOA+MS-UIGothic"/>
              </a:rPr>
              <a:t>关系和</a:t>
            </a:r>
          </a:p>
          <a:p>
            <a:pPr marL="0" marR="0">
              <a:lnSpc>
                <a:spcPts val="1350"/>
              </a:lnSpc>
              <a:spcBef>
                <a:spcPts val="165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RWAEOA+MS-UIGothic"/>
                <a:cs typeface="RWAEOA+MS-UIGothic"/>
              </a:rPr>
              <a:t>工作氛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围</a:t>
            </a:r>
            <a:r>
              <a:rPr sz="1350">
                <a:solidFill>
                  <a:srgbClr val="000000"/>
                </a:solidFill>
                <a:latin typeface="RWAEOA+MS-UIGothic"/>
                <a:cs typeface="RWAEOA+MS-UIGothic"/>
              </a:rPr>
              <a:t>。同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00000"/>
                </a:solidFill>
                <a:latin typeface="RWAEOA+MS-UIGothic"/>
                <a:cs typeface="RWAEOA+MS-UIGothic"/>
              </a:rPr>
              <a:t>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团队应</a:t>
            </a:r>
            <a:r>
              <a:rPr sz="1350">
                <a:solidFill>
                  <a:srgbClr val="000000"/>
                </a:solidFill>
                <a:latin typeface="RWAEOA+MS-UIGothic"/>
                <a:cs typeface="RWAEOA+MS-UIGothic"/>
              </a:rPr>
              <a:t>关注成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350">
                <a:solidFill>
                  <a:srgbClr val="000000"/>
                </a:solidFill>
                <a:latin typeface="RWAEOA+MS-UIGothic"/>
                <a:cs typeface="RWAEOA+MS-UIGothic"/>
              </a:rPr>
              <a:t>的成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长</a:t>
            </a:r>
            <a:r>
              <a:rPr sz="1350">
                <a:solidFill>
                  <a:srgbClr val="000000"/>
                </a:solidFill>
                <a:latin typeface="RWAEOA+MS-UIGothic"/>
                <a:cs typeface="RWAEOA+MS-UIGothic"/>
              </a:rPr>
              <a:t>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RWAEOA+MS-UIGothic"/>
                <a:cs typeface="RWAEOA+MS-UIGothic"/>
              </a:rPr>
              <a:t>展，提供必要</a:t>
            </a:r>
          </a:p>
          <a:p>
            <a:pPr marL="0" marR="0">
              <a:lnSpc>
                <a:spcPts val="1350"/>
              </a:lnSpc>
              <a:spcBef>
                <a:spcPts val="161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RWAEOA+MS-UIGothic"/>
                <a:cs typeface="RWAEOA+MS-UIGothic"/>
              </a:rPr>
              <a:t>的培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训</a:t>
            </a:r>
            <a:r>
              <a:rPr sz="1350">
                <a:solidFill>
                  <a:srgbClr val="000000"/>
                </a:solidFill>
                <a:latin typeface="RWAEOA+MS-UIGothic"/>
                <a:cs typeface="RWAEOA+MS-UIGothic"/>
              </a:rPr>
              <a:t>和支持，增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强团队</a:t>
            </a:r>
            <a:r>
              <a:rPr sz="1350">
                <a:solidFill>
                  <a:srgbClr val="000000"/>
                </a:solidFill>
                <a:latin typeface="RWAEOA+MS-UIGothic"/>
                <a:cs typeface="RWAEOA+MS-UIGothic"/>
              </a:rPr>
              <a:t>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350">
                <a:solidFill>
                  <a:srgbClr val="000000"/>
                </a:solidFill>
                <a:latin typeface="RWAEOA+MS-UIGothic"/>
                <a:cs typeface="RWAEOA+MS-UIGothic"/>
              </a:rPr>
              <a:t>的自信心和成就感。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RWAEOA+MS-UIGothic"/>
                <a:cs typeface="RWAEOA+MS-UIGothic"/>
              </a:rPr>
              <a:t>有效的决策和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问题</a:t>
            </a:r>
            <a:r>
              <a:rPr sz="3000">
                <a:solidFill>
                  <a:srgbClr val="00A5B2"/>
                </a:solidFill>
                <a:latin typeface="RWAEOA+MS-UIGothic"/>
                <a:cs typeface="RWAEOA+MS-UIGothic"/>
              </a:rPr>
              <a:t>解决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23669" y="1640363"/>
            <a:ext cx="114680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423669" y="2400038"/>
            <a:ext cx="8468617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RWAEOA+MS-UIGothic"/>
                <a:cs typeface="RWAEOA+MS-UIGothic"/>
              </a:rPr>
              <a:t>高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绩</a:t>
            </a:r>
            <a:r>
              <a:rPr sz="1500">
                <a:solidFill>
                  <a:srgbClr val="FFFFFF"/>
                </a:solidFill>
                <a:latin typeface="RWAEOA+MS-UIGothic"/>
                <a:cs typeface="RWAEOA+MS-UIGothic"/>
              </a:rPr>
              <a:t>效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团队应</a:t>
            </a:r>
            <a:r>
              <a:rPr sz="1500">
                <a:solidFill>
                  <a:srgbClr val="FFFFFF"/>
                </a:solidFill>
                <a:latin typeface="RWAEOA+MS-UIGothic"/>
                <a:cs typeface="RWAEOA+MS-UIGothic"/>
              </a:rPr>
              <a:t>具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备</a:t>
            </a:r>
            <a:r>
              <a:rPr sz="1500">
                <a:solidFill>
                  <a:srgbClr val="FFFFFF"/>
                </a:solidFill>
                <a:latin typeface="RWAEOA+MS-UIGothic"/>
                <a:cs typeface="RWAEOA+MS-UIGothic"/>
              </a:rPr>
              <a:t>快速、准确、科学的决策和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问题</a:t>
            </a:r>
            <a:r>
              <a:rPr sz="1500">
                <a:solidFill>
                  <a:srgbClr val="FFFFFF"/>
                </a:solidFill>
                <a:latin typeface="RWAEOA+MS-UIGothic"/>
                <a:cs typeface="RWAEOA+MS-UIGothic"/>
              </a:rPr>
              <a:t>解决能力，以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应对</a:t>
            </a:r>
            <a:r>
              <a:rPr sz="1500">
                <a:solidFill>
                  <a:srgbClr val="FFFFFF"/>
                </a:solidFill>
                <a:latin typeface="RWAEOA+MS-UIGothic"/>
                <a:cs typeface="RWAEOA+MS-UIGothic"/>
              </a:rPr>
              <a:t>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杂</a:t>
            </a:r>
            <a:r>
              <a:rPr sz="1500">
                <a:solidFill>
                  <a:srgbClr val="FFFFFF"/>
                </a:solidFill>
                <a:latin typeface="RWAEOA+MS-UIGothic"/>
                <a:cs typeface="RWAEOA+MS-UIGothic"/>
              </a:rPr>
              <a:t>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FFFFFF"/>
                </a:solidFill>
                <a:latin typeface="RWAEOA+MS-UIGothic"/>
                <a:cs typeface="RWAEOA+MS-UIGothic"/>
              </a:rPr>
              <a:t>的外部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FFFFFF"/>
                </a:solidFill>
                <a:latin typeface="RWAEOA+MS-UIGothic"/>
                <a:cs typeface="RWAEOA+MS-UIGothic"/>
              </a:rPr>
              <a:t>境。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411605" y="4359433"/>
            <a:ext cx="140284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00A5B2"/>
                </a:solidFill>
                <a:latin typeface="SimSun"/>
                <a:cs typeface="SimSun"/>
              </a:rPr>
              <a:t>详细</a:t>
            </a:r>
            <a:r>
              <a:rPr sz="2000" spc="15">
                <a:solidFill>
                  <a:srgbClr val="00A5B2"/>
                </a:solidFill>
                <a:latin typeface="RWAEOA+MS-UIGothic"/>
                <a:cs typeface="RWAEOA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11605" y="5094343"/>
            <a:ext cx="10440292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5359"/>
                </a:solidFill>
                <a:latin typeface="SimSun"/>
                <a:cs typeface="SimSun"/>
              </a:rPr>
              <a:t>团队</a:t>
            </a:r>
            <a:r>
              <a:rPr sz="1500">
                <a:solidFill>
                  <a:srgbClr val="005359"/>
                </a:solidFill>
                <a:latin typeface="RWAEOA+MS-UIGothic"/>
                <a:cs typeface="RWAEOA+MS-UIGothic"/>
              </a:rPr>
              <a:t>成</a:t>
            </a:r>
            <a:r>
              <a:rPr sz="1500">
                <a:solidFill>
                  <a:srgbClr val="005359"/>
                </a:solidFill>
                <a:latin typeface="SimSun"/>
                <a:cs typeface="SimSun"/>
              </a:rPr>
              <a:t>员应积</a:t>
            </a:r>
            <a:r>
              <a:rPr sz="1500">
                <a:solidFill>
                  <a:srgbClr val="005359"/>
                </a:solidFill>
                <a:latin typeface="RWAEOA+MS-UIGothic"/>
                <a:cs typeface="RWAEOA+MS-UIGothic"/>
              </a:rPr>
              <a:t>极参与决策</a:t>
            </a:r>
            <a:r>
              <a:rPr sz="1500">
                <a:solidFill>
                  <a:srgbClr val="005359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5359"/>
                </a:solidFill>
                <a:latin typeface="RWAEOA+MS-UIGothic"/>
                <a:cs typeface="RWAEOA+MS-UIGothic"/>
              </a:rPr>
              <a:t>程，提出建</a:t>
            </a:r>
            <a:r>
              <a:rPr sz="1500">
                <a:solidFill>
                  <a:srgbClr val="005359"/>
                </a:solidFill>
                <a:latin typeface="SimSun"/>
                <a:cs typeface="SimSun"/>
              </a:rPr>
              <a:t>设</a:t>
            </a:r>
            <a:r>
              <a:rPr sz="1500">
                <a:solidFill>
                  <a:srgbClr val="005359"/>
                </a:solidFill>
                <a:latin typeface="RWAEOA+MS-UIGothic"/>
                <a:cs typeface="RWAEOA+MS-UIGothic"/>
              </a:rPr>
              <a:t>性意</a:t>
            </a:r>
            <a:r>
              <a:rPr sz="1500">
                <a:solidFill>
                  <a:srgbClr val="005359"/>
                </a:solidFill>
                <a:latin typeface="SimSun"/>
                <a:cs typeface="SimSun"/>
              </a:rPr>
              <a:t>见</a:t>
            </a:r>
            <a:r>
              <a:rPr sz="1500">
                <a:solidFill>
                  <a:srgbClr val="005359"/>
                </a:solidFill>
                <a:latin typeface="RWAEOA+MS-UIGothic"/>
                <a:cs typeface="RWAEOA+MS-UIGothic"/>
              </a:rPr>
              <a:t>和建</a:t>
            </a:r>
            <a:r>
              <a:rPr sz="1500">
                <a:solidFill>
                  <a:srgbClr val="005359"/>
                </a:solidFill>
                <a:latin typeface="SimSun"/>
                <a:cs typeface="SimSun"/>
              </a:rPr>
              <a:t>议</a:t>
            </a:r>
            <a:r>
              <a:rPr sz="1500">
                <a:solidFill>
                  <a:srgbClr val="005359"/>
                </a:solidFill>
                <a:latin typeface="RWAEOA+MS-UIGothic"/>
                <a:cs typeface="RWAEOA+MS-UIGothic"/>
              </a:rPr>
              <a:t>。同</a:t>
            </a:r>
            <a:r>
              <a:rPr sz="1500">
                <a:solidFill>
                  <a:srgbClr val="005359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5359"/>
                </a:solidFill>
                <a:latin typeface="RWAEOA+MS-UIGothic"/>
                <a:cs typeface="RWAEOA+MS-UIGothic"/>
              </a:rPr>
              <a:t>，</a:t>
            </a:r>
            <a:r>
              <a:rPr sz="1500">
                <a:solidFill>
                  <a:srgbClr val="005359"/>
                </a:solidFill>
                <a:latin typeface="SimSun"/>
                <a:cs typeface="SimSun"/>
              </a:rPr>
              <a:t>团队应</a:t>
            </a:r>
            <a:r>
              <a:rPr sz="1500">
                <a:solidFill>
                  <a:srgbClr val="005359"/>
                </a:solidFill>
                <a:latin typeface="RWAEOA+MS-UIGothic"/>
                <a:cs typeface="RWAEOA+MS-UIGothic"/>
              </a:rPr>
              <a:t>建立有效的信息反</a:t>
            </a:r>
            <a:r>
              <a:rPr sz="1500">
                <a:solidFill>
                  <a:srgbClr val="005359"/>
                </a:solidFill>
                <a:latin typeface="SimSun"/>
                <a:cs typeface="SimSun"/>
              </a:rPr>
              <a:t>馈</a:t>
            </a:r>
            <a:r>
              <a:rPr sz="1500">
                <a:solidFill>
                  <a:srgbClr val="005359"/>
                </a:solidFill>
                <a:latin typeface="RWAEOA+MS-UIGothic"/>
                <a:cs typeface="RWAEOA+MS-UIGothic"/>
              </a:rPr>
              <a:t>机制，及</a:t>
            </a:r>
            <a:r>
              <a:rPr sz="1500">
                <a:solidFill>
                  <a:srgbClr val="005359"/>
                </a:solidFill>
                <a:latin typeface="SimSun"/>
                <a:cs typeface="SimSun"/>
              </a:rPr>
              <a:t>时发现</a:t>
            </a:r>
            <a:r>
              <a:rPr sz="1500">
                <a:solidFill>
                  <a:srgbClr val="005359"/>
                </a:solidFill>
                <a:latin typeface="RWAEOA+MS-UIGothic"/>
                <a:cs typeface="RWAEOA+MS-UIGothic"/>
              </a:rPr>
              <a:t>和解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5359"/>
                </a:solidFill>
                <a:latin typeface="RWAEOA+MS-UIGothic"/>
                <a:cs typeface="RWAEOA+MS-UIGothic"/>
              </a:rPr>
              <a:t>决</a:t>
            </a:r>
            <a:r>
              <a:rPr sz="1500">
                <a:solidFill>
                  <a:srgbClr val="005359"/>
                </a:solidFill>
                <a:latin typeface="SimSun"/>
                <a:cs typeface="SimSun"/>
              </a:rPr>
              <a:t>问题</a:t>
            </a:r>
            <a:r>
              <a:rPr sz="1500">
                <a:solidFill>
                  <a:srgbClr val="005359"/>
                </a:solidFill>
                <a:latin typeface="RWAEOA+MS-UIGothic"/>
                <a:cs typeface="RWAEOA+MS-UIGothic"/>
              </a:rPr>
              <a:t>。在决策和解决</a:t>
            </a:r>
            <a:r>
              <a:rPr sz="1500">
                <a:solidFill>
                  <a:srgbClr val="005359"/>
                </a:solidFill>
                <a:latin typeface="SimSun"/>
                <a:cs typeface="SimSun"/>
              </a:rPr>
              <a:t>问题过</a:t>
            </a:r>
            <a:r>
              <a:rPr sz="1500">
                <a:solidFill>
                  <a:srgbClr val="005359"/>
                </a:solidFill>
                <a:latin typeface="RWAEOA+MS-UIGothic"/>
                <a:cs typeface="RWAEOA+MS-UIGothic"/>
              </a:rPr>
              <a:t>程中，</a:t>
            </a:r>
            <a:r>
              <a:rPr sz="1500">
                <a:solidFill>
                  <a:srgbClr val="005359"/>
                </a:solidFill>
                <a:latin typeface="SimSun"/>
                <a:cs typeface="SimSun"/>
              </a:rPr>
              <a:t>团队应</a:t>
            </a:r>
            <a:r>
              <a:rPr sz="1500">
                <a:solidFill>
                  <a:srgbClr val="005359"/>
                </a:solidFill>
                <a:latin typeface="RWAEOA+MS-UIGothic"/>
                <a:cs typeface="RWAEOA+MS-UIGothic"/>
              </a:rPr>
              <a:t>注重数据分析和</a:t>
            </a:r>
            <a:r>
              <a:rPr sz="1500">
                <a:solidFill>
                  <a:srgbClr val="005359"/>
                </a:solidFill>
                <a:latin typeface="SimSun"/>
                <a:cs typeface="SimSun"/>
              </a:rPr>
              <a:t>逻辑</a:t>
            </a:r>
            <a:r>
              <a:rPr sz="1500">
                <a:solidFill>
                  <a:srgbClr val="005359"/>
                </a:solidFill>
                <a:latin typeface="RWAEOA+MS-UIGothic"/>
                <a:cs typeface="RWAEOA+MS-UIGothic"/>
              </a:rPr>
              <a:t>推理，确保决策的科学性和准确性。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RWAEOA+MS-UIGothic"/>
                <a:cs typeface="RWAEOA+MS-UIGothic"/>
              </a:rPr>
              <a:t>持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续</a:t>
            </a:r>
            <a:r>
              <a:rPr sz="3000">
                <a:solidFill>
                  <a:srgbClr val="00A5B2"/>
                </a:solidFill>
                <a:latin typeface="RWAEOA+MS-UIGothic"/>
                <a:cs typeface="RWAEOA+MS-UIGothic"/>
              </a:rPr>
              <a:t>的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团队发</a:t>
            </a:r>
            <a:r>
              <a:rPr sz="3000">
                <a:solidFill>
                  <a:srgbClr val="00A5B2"/>
                </a:solidFill>
                <a:latin typeface="RWAEOA+MS-UIGothic"/>
                <a:cs typeface="RWAEOA+MS-UIGothic"/>
              </a:rPr>
              <a:t>展与学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习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698240" y="168001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A5B2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698240" y="2127103"/>
            <a:ext cx="6965557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RWAEOA+MS-UIGothic"/>
                <a:cs typeface="RWAEOA+MS-UIGothic"/>
              </a:rPr>
              <a:t>高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绩</a:t>
            </a:r>
            <a:r>
              <a:rPr sz="1350">
                <a:solidFill>
                  <a:srgbClr val="000000"/>
                </a:solidFill>
                <a:latin typeface="RWAEOA+MS-UIGothic"/>
                <a:cs typeface="RWAEOA+MS-UIGothic"/>
              </a:rPr>
              <a:t>效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团队应</a:t>
            </a:r>
            <a:r>
              <a:rPr sz="1350">
                <a:solidFill>
                  <a:srgbClr val="000000"/>
                </a:solidFill>
                <a:latin typeface="RWAEOA+MS-UIGothic"/>
                <a:cs typeface="RWAEOA+MS-UIGothic"/>
              </a:rPr>
              <a:t>具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备</a:t>
            </a:r>
            <a:r>
              <a:rPr sz="1350">
                <a:solidFill>
                  <a:srgbClr val="000000"/>
                </a:solidFill>
                <a:latin typeface="RWAEOA+MS-UIGothic"/>
                <a:cs typeface="RWAEOA+MS-UIGothic"/>
              </a:rPr>
              <a:t>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续发</a:t>
            </a:r>
            <a:r>
              <a:rPr sz="1350">
                <a:solidFill>
                  <a:srgbClr val="000000"/>
                </a:solidFill>
                <a:latin typeface="RWAEOA+MS-UIGothic"/>
                <a:cs typeface="RWAEOA+MS-UIGothic"/>
              </a:rPr>
              <a:t>展和学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习</a:t>
            </a:r>
            <a:r>
              <a:rPr sz="1350">
                <a:solidFill>
                  <a:srgbClr val="000000"/>
                </a:solidFill>
                <a:latin typeface="RWAEOA+MS-UIGothic"/>
                <a:cs typeface="RWAEOA+MS-UIGothic"/>
              </a:rPr>
              <a:t>能力，以适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RWAEOA+MS-UIGothic"/>
                <a:cs typeface="RWAEOA+MS-UIGothic"/>
              </a:rPr>
              <a:t>不断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000000"/>
                </a:solidFill>
                <a:latin typeface="RWAEOA+MS-UIGothic"/>
                <a:cs typeface="RWAEOA+MS-UIGothic"/>
              </a:rPr>
              <a:t>化的市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场环</a:t>
            </a:r>
            <a:r>
              <a:rPr sz="1350">
                <a:solidFill>
                  <a:srgbClr val="000000"/>
                </a:solidFill>
                <a:latin typeface="RWAEOA+MS-UIGothic"/>
                <a:cs typeface="RWAEOA+MS-UIGothic"/>
              </a:rPr>
              <a:t>境和技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术创</a:t>
            </a:r>
            <a:r>
              <a:rPr sz="1350">
                <a:solidFill>
                  <a:srgbClr val="000000"/>
                </a:solidFill>
                <a:latin typeface="RWAEOA+MS-UIGothic"/>
                <a:cs typeface="RWAEOA+MS-UIGothic"/>
              </a:rPr>
              <a:t>新。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320800" y="42282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A5B2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00A5B2"/>
                </a:solidFill>
                <a:latin typeface="RWAEOA+MS-UIGothic"/>
                <a:cs typeface="RWAEOA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320800" y="4675358"/>
            <a:ext cx="8607593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团队</a:t>
            </a:r>
            <a:r>
              <a:rPr sz="1350">
                <a:solidFill>
                  <a:srgbClr val="000000"/>
                </a:solidFill>
                <a:latin typeface="RWAEOA+MS-UIGothic"/>
                <a:cs typeface="RWAEOA+MS-UIGothic"/>
              </a:rPr>
              <a:t>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员应</a:t>
            </a:r>
            <a:r>
              <a:rPr sz="1350">
                <a:solidFill>
                  <a:srgbClr val="000000"/>
                </a:solidFill>
                <a:latin typeface="RWAEOA+MS-UIGothic"/>
                <a:cs typeface="RWAEOA+MS-UIGothic"/>
              </a:rPr>
              <a:t>不断学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习</a:t>
            </a:r>
            <a:r>
              <a:rPr sz="1350">
                <a:solidFill>
                  <a:srgbClr val="000000"/>
                </a:solidFill>
                <a:latin typeface="RWAEOA+MS-UIGothic"/>
                <a:cs typeface="RWAEOA+MS-UIGothic"/>
              </a:rPr>
              <a:t>新知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识</a:t>
            </a:r>
            <a:r>
              <a:rPr sz="1350">
                <a:solidFill>
                  <a:srgbClr val="000000"/>
                </a:solidFill>
                <a:latin typeface="RWAEOA+MS-UIGothic"/>
                <a:cs typeface="RWAEOA+MS-UIGothic"/>
              </a:rPr>
              <a:t>、新技能和新理念，提高自身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综</a:t>
            </a:r>
            <a:r>
              <a:rPr sz="1350">
                <a:solidFill>
                  <a:srgbClr val="000000"/>
                </a:solidFill>
                <a:latin typeface="RWAEOA+MS-UIGothic"/>
                <a:cs typeface="RWAEOA+MS-UIGothic"/>
              </a:rPr>
              <a:t>合素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00000"/>
                </a:solidFill>
                <a:latin typeface="RWAEOA+MS-UIGothic"/>
                <a:cs typeface="RWAEOA+MS-UIGothic"/>
              </a:rPr>
              <a:t>。同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00000"/>
                </a:solidFill>
                <a:latin typeface="RWAEOA+MS-UIGothic"/>
                <a:cs typeface="RWAEOA+MS-UIGothic"/>
              </a:rPr>
              <a:t>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团队应</a:t>
            </a:r>
            <a:r>
              <a:rPr sz="1350">
                <a:solidFill>
                  <a:srgbClr val="000000"/>
                </a:solidFill>
                <a:latin typeface="RWAEOA+MS-UIGothic"/>
                <a:cs typeface="RWAEOA+MS-UIGothic"/>
              </a:rPr>
              <a:t>鼓励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创</a:t>
            </a:r>
            <a:r>
              <a:rPr sz="1350">
                <a:solidFill>
                  <a:srgbClr val="000000"/>
                </a:solidFill>
                <a:latin typeface="RWAEOA+MS-UIGothic"/>
                <a:cs typeface="RWAEOA+MS-UIGothic"/>
              </a:rPr>
              <a:t>新和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尝试</a:t>
            </a:r>
            <a:r>
              <a:rPr sz="1350">
                <a:solidFill>
                  <a:srgbClr val="000000"/>
                </a:solidFill>
                <a:latin typeface="RWAEOA+MS-UIGothic"/>
                <a:cs typeface="RWAEOA+MS-UIGothic"/>
              </a:rPr>
              <a:t>，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RWAEOA+MS-UIGothic"/>
                <a:cs typeface="RWAEOA+MS-UIGothic"/>
              </a:rPr>
              <a:t>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350">
                <a:solidFill>
                  <a:srgbClr val="000000"/>
                </a:solidFill>
                <a:latin typeface="RWAEOA+MS-UIGothic"/>
                <a:cs typeface="RWAEOA+MS-UIGothic"/>
              </a:rPr>
              <a:t>提供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发挥</a:t>
            </a:r>
            <a:r>
              <a:rPr sz="1350">
                <a:solidFill>
                  <a:srgbClr val="000000"/>
                </a:solidFill>
                <a:latin typeface="RWAEOA+MS-UIGothic"/>
                <a:cs typeface="RWAEOA+MS-UIGothic"/>
              </a:rPr>
              <a:t>潜力的机会。此外，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团队应</a:t>
            </a:r>
            <a:r>
              <a:rPr sz="1350">
                <a:solidFill>
                  <a:srgbClr val="000000"/>
                </a:solidFill>
                <a:latin typeface="RWAEOA+MS-UIGothic"/>
                <a:cs typeface="RWAEOA+MS-UIGothic"/>
              </a:rPr>
              <a:t>建立完善的培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训</a:t>
            </a:r>
            <a:r>
              <a:rPr sz="1350">
                <a:solidFill>
                  <a:srgbClr val="000000"/>
                </a:solidFill>
                <a:latin typeface="RWAEOA+MS-UIGothic"/>
                <a:cs typeface="RWAEOA+MS-UIGothic"/>
              </a:rPr>
              <a:t>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RWAEOA+MS-UIGothic"/>
                <a:cs typeface="RWAEOA+MS-UIGothic"/>
              </a:rPr>
              <a:t>展机制，定期开展培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训</a:t>
            </a:r>
            <a:r>
              <a:rPr sz="1350">
                <a:solidFill>
                  <a:srgbClr val="000000"/>
                </a:solidFill>
                <a:latin typeface="RWAEOA+MS-UIGothic"/>
                <a:cs typeface="RWAEOA+MS-UIGothic"/>
              </a:rPr>
              <a:t>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00000"/>
                </a:solidFill>
                <a:latin typeface="RWAEOA+MS-UIGothic"/>
                <a:cs typeface="RWAEOA+MS-UIGothic"/>
              </a:rPr>
              <a:t>和分享会，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RWAEOA+MS-UIGothic"/>
                <a:cs typeface="RWAEOA+MS-UIGothic"/>
              </a:rPr>
              <a:t>促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进团队</a:t>
            </a:r>
            <a:r>
              <a:rPr sz="1350">
                <a:solidFill>
                  <a:srgbClr val="000000"/>
                </a:solidFill>
                <a:latin typeface="RWAEOA+MS-UIGothic"/>
                <a:cs typeface="RWAEOA+MS-UIGothic"/>
              </a:rPr>
              <a:t>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350">
                <a:solidFill>
                  <a:srgbClr val="000000"/>
                </a:solidFill>
                <a:latin typeface="RWAEOA+MS-UIGothic"/>
                <a:cs typeface="RWAEOA+MS-UIGothic"/>
              </a:rPr>
              <a:t>之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间</a:t>
            </a:r>
            <a:r>
              <a:rPr sz="1350">
                <a:solidFill>
                  <a:srgbClr val="000000"/>
                </a:solidFill>
                <a:latin typeface="RWAEOA+MS-UIGothic"/>
                <a:cs typeface="RWAEOA+MS-UIGothic"/>
              </a:rPr>
              <a:t>的交流与合作。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971540" y="2529195"/>
            <a:ext cx="6182677" cy="254102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6877"/>
              </a:lnSpc>
              <a:spcBef>
                <a:spcPct val="0"/>
              </a:spcBef>
              <a:spcAft>
                <a:spcPct val="0"/>
              </a:spcAft>
            </a:pPr>
            <a:r>
              <a:rPr sz="6600">
                <a:solidFill>
                  <a:srgbClr val="00A5B2"/>
                </a:solidFill>
                <a:latin typeface="DEVGWT+LEODDU+Arial-BoldMT"/>
                <a:cs typeface="DEVGWT+LEODDU+Arial-BoldMT"/>
              </a:rPr>
              <a:t>03</a:t>
            </a:r>
          </a:p>
          <a:p>
            <a:pPr marL="24764" marR="0">
              <a:lnSpc>
                <a:spcPts val="4050"/>
              </a:lnSpc>
              <a:spcBef>
                <a:spcPts val="1870"/>
              </a:spcBef>
              <a:spcAft>
                <a:spcPct val="0"/>
              </a:spcAft>
            </a:pPr>
            <a:r>
              <a:rPr sz="4050">
                <a:solidFill>
                  <a:srgbClr val="00A5B2"/>
                </a:solidFill>
                <a:latin typeface="RWAEOA+MS-UIGothic"/>
                <a:cs typeface="RWAEOA+MS-UIGothic"/>
              </a:rPr>
              <a:t>如何培养高</a:t>
            </a:r>
            <a:r>
              <a:rPr sz="4050">
                <a:solidFill>
                  <a:srgbClr val="00A5B2"/>
                </a:solidFill>
                <a:latin typeface="SimSun"/>
                <a:cs typeface="SimSun"/>
              </a:rPr>
              <a:t>绩</a:t>
            </a:r>
            <a:r>
              <a:rPr sz="4050">
                <a:solidFill>
                  <a:srgbClr val="00A5B2"/>
                </a:solidFill>
                <a:latin typeface="RWAEOA+MS-UIGothic"/>
                <a:cs typeface="RWAEOA+MS-UIGothic"/>
              </a:rPr>
              <a:t>效</a:t>
            </a:r>
            <a:r>
              <a:rPr sz="4050">
                <a:solidFill>
                  <a:srgbClr val="00A5B2"/>
                </a:solidFill>
                <a:latin typeface="SimSun"/>
                <a:cs typeface="SimSun"/>
              </a:rPr>
              <a:t>团队</a:t>
            </a:r>
            <a:r>
              <a:rPr sz="4050">
                <a:solidFill>
                  <a:srgbClr val="00A5B2"/>
                </a:solidFill>
                <a:latin typeface="RWAEOA+MS-UIGothic"/>
                <a:cs typeface="RWAEOA+MS-UIGothic"/>
              </a:rPr>
              <a:t>意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996304" y="4281872"/>
            <a:ext cx="1285875" cy="1285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050"/>
              </a:lnSpc>
              <a:spcBef>
                <a:spcPct val="0"/>
              </a:spcBef>
              <a:spcAft>
                <a:spcPct val="0"/>
              </a:spcAft>
            </a:pPr>
            <a:r>
              <a:rPr sz="4050">
                <a:solidFill>
                  <a:srgbClr val="00A5B2"/>
                </a:solidFill>
                <a:latin typeface="SimSun"/>
                <a:cs typeface="SimSun"/>
              </a:rPr>
              <a:t>识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https://d.book118.com/086242033152010053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KVKQSN+KEWWKL+ArialMT</vt:lpstr>
      <vt:lpstr>Times New Roman</vt:lpstr>
      <vt:lpstr>SimSun</vt:lpstr>
      <vt:lpstr>RWAEOA+MS-UIGothic</vt:lpstr>
      <vt:lpstr>LISHEM+SWJFPL+MicrosoftYaHei-Bold</vt:lpstr>
      <vt:lpstr>DEVGWT+LEODDU+Arial-BoldMT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2024-09-20T12:54:51.735</cp:lastPrinted>
  <dcterms:created xsi:type="dcterms:W3CDTF">2024-09-20T04:54:51Z</dcterms:created>
  <dcterms:modified xsi:type="dcterms:W3CDTF">2024-09-20T04:54:52Z</dcterms:modified>
</cp:coreProperties>
</file>