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AF7DED-6131-4882-AFFF-46900CD756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9FFC13-0E49-4E7B-841B-62218D6E0C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49F129-1CD8-434E-A660-D34A972F6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4E75ED-F7C6-47C7-AF65-4B4D433DDE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6D2A4F-D180-4089-91A5-DEC593E085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1397D5-90A9-4149-890E-D9F0B7E6F7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C18A9F-4805-44D1-81DD-4853AB656F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066C1-AE52-4BEA-A9F9-8C869939B7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9605AF-3807-4282-B7CC-7C38730EF2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4FE0D2-DA61-42E4-B0E2-3052131BC4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05C1E9-A759-4E04-80F2-B3BCA6F60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0413505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基于二维材料的场发射器件的制备与表征</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二维材料的种类及其作为场发射器件材料的优势
 二维材料场发射器件的制备方法与工艺流程
 二维材料场发射器件的结构与性能表征技术
 二维材料场发射器件的性能优化策略
 二维材料场发射器件的应用领域及前景
 二维材料场发射器件的挑战及未来研究方向
 二维材料场发射器件的潜在应用价值
 二维材料场发射器件的研究进展及文献综述</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二维材料的种类及其作为场发射器件材料的优势</a:t>
            </a:r>
          </a:p>
        </p:txBody>
      </p:sp>
      <p:sp>
        <p:nvSpPr>
          <p:cNvPr id="3" name="Subtitle 2"/>
          <p:cNvSpPr>
            <a:spLocks noGrp="1"/>
          </p:cNvSpPr>
          <p:nvPr>
            <p:ph type="subTitle" idx="1"/>
          </p:nvPr>
        </p:nvSpPr>
        <p:spPr/>
        <p:txBody>
          <a:bodyPr/>
          <a:lstStyle/>
          <a:p>
            <a:r>
              <a:t>基于二维材料的场发射器件的制备与表征</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二维材料的种类及其作为场发射器件材料的优势</a:t>
            </a:r>
          </a:p>
        </p:txBody>
      </p:sp>
      <p:sp>
        <p:nvSpPr>
          <p:cNvPr id="3" name="Text Placeholder 2"/>
          <p:cNvSpPr>
            <a:spLocks noGrp="1"/>
          </p:cNvSpPr>
          <p:nvPr>
            <p:ph type="body" idx="1"/>
          </p:nvPr>
        </p:nvSpPr>
        <p:spPr/>
        <p:txBody>
          <a:bodyPr/>
          <a:lstStyle/>
          <a:p>
            <a:r>
              <a:t>石墨烯作为场发射器件材料的优势</a:t>
            </a:r>
          </a:p>
        </p:txBody>
      </p:sp>
      <p:sp>
        <p:nvSpPr>
          <p:cNvPr id="4" name="Content Placeholder 3"/>
          <p:cNvSpPr>
            <a:spLocks noGrp="1"/>
          </p:cNvSpPr>
          <p:nvPr>
            <p:ph sz="half" idx="2"/>
          </p:nvPr>
        </p:nvSpPr>
        <p:spPr/>
        <p:txBody>
          <a:bodyPr/>
          <a:lstStyle/>
          <a:p>
            <a:r>
              <a:t>1. 高导电性和高比表面积：石墨烯具有优异的导电性和高比表面积，使其能够有效地发射电子，从而提高场发射器件的性能。</a:t>
            </a:r>
          </a:p>
          <a:p>
            <a:r>
              <a:t>2. 低工作函数：石墨烯具有较低的功函数，使其更容易发射电子，从而降低场发射器件的工作电压。</a:t>
            </a:r>
          </a:p>
          <a:p>
            <a:r>
              <a:t>3. 高机械强度和柔韧性：石墨烯具有很高的机械强度和柔韧性，使其能够承受高电场和机械变形，从而提高场发射器件的使用寿命和可靠性。</a:t>
            </a:r>
          </a:p>
        </p:txBody>
      </p:sp>
      <p:sp>
        <p:nvSpPr>
          <p:cNvPr id="5" name="Text Placeholder 4"/>
          <p:cNvSpPr>
            <a:spLocks noGrp="1"/>
          </p:cNvSpPr>
          <p:nvPr>
            <p:ph type="body" idx="3"/>
          </p:nvPr>
        </p:nvSpPr>
        <p:spPr/>
        <p:txBody>
          <a:bodyPr/>
          <a:lstStyle/>
          <a:p>
            <a:r>
              <a:t>过渡金属硫属化合物（TMDCs）作为场发射器件材料的优势</a:t>
            </a:r>
          </a:p>
        </p:txBody>
      </p:sp>
      <p:sp>
        <p:nvSpPr>
          <p:cNvPr id="6" name="Content Placeholder 5"/>
          <p:cNvSpPr>
            <a:spLocks noGrp="1"/>
          </p:cNvSpPr>
          <p:nvPr>
            <p:ph sz="half" idx="4"/>
          </p:nvPr>
        </p:nvSpPr>
        <p:spPr/>
        <p:txBody>
          <a:bodyPr/>
          <a:lstStyle/>
          <a:p>
            <a:r>
              <a:t>1. 高电导率和高比表面积：TMDCs具有优异的电导率和高比表面积，使其能够有效地发射电子，从而提高场发射器件的性能。</a:t>
            </a:r>
          </a:p>
          <a:p>
            <a:r>
              <a:t>2. 可调带隙：TMDCs的带隙可以根据其组成元素和层数进行调节，使其能够适应不同的应用场景，比如光电器件和场发射器件。</a:t>
            </a:r>
          </a:p>
          <a:p>
            <a:r>
              <a:t>3. 高机械强度和稳定性：TMDCs具有很高的机械强度和稳定性，使其能够承受高电场和机械变形，从而提高场发射器件的使用寿命和可靠性。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二维材料的种类及其作为场发射器件材料的优势</a:t>
            </a:r>
          </a:p>
        </p:txBody>
      </p:sp>
      <p:sp>
        <p:nvSpPr>
          <p:cNvPr id="3" name="Text Placeholder 2"/>
          <p:cNvSpPr>
            <a:spLocks noGrp="1"/>
          </p:cNvSpPr>
          <p:nvPr>
            <p:ph type="body" idx="1"/>
          </p:nvPr>
        </p:nvSpPr>
        <p:spPr/>
        <p:txBody>
          <a:bodyPr/>
          <a:lstStyle/>
          <a:p>
            <a:r>
              <a:t>黑磷作为场发射器件材料的优势</a:t>
            </a:r>
          </a:p>
        </p:txBody>
      </p:sp>
      <p:sp>
        <p:nvSpPr>
          <p:cNvPr id="4" name="Content Placeholder 3"/>
          <p:cNvSpPr>
            <a:spLocks noGrp="1"/>
          </p:cNvSpPr>
          <p:nvPr>
            <p:ph sz="half" idx="2"/>
          </p:nvPr>
        </p:nvSpPr>
        <p:spPr/>
        <p:txBody>
          <a:bodyPr/>
          <a:lstStyle/>
          <a:p>
            <a:r>
              <a:t>1. 高电导率和各向异性：黑磷具有优异的电导率和各向异性，使其能够有效地发射电子，并且具有优异的场发射方向性，从而提高场发射器件的性能。</a:t>
            </a:r>
          </a:p>
          <a:p>
            <a:r>
              <a:t>2. 低功函数：黑磷具有较低的功函数，使其更容易发射电子，从而降低场发射器件的工作电压。</a:t>
            </a:r>
          </a:p>
          <a:p>
            <a:r>
              <a:t>3. 高机械强度和稳定性：黑磷具有很高的机械强度和稳定性，使其能够承受高电场和机械变形，从而提高场发射器件的使用寿命和可靠性。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二维材料场发射器件的制备方法与工艺流程</a:t>
            </a:r>
          </a:p>
        </p:txBody>
      </p:sp>
      <p:sp>
        <p:nvSpPr>
          <p:cNvPr id="3" name="Subtitle 2"/>
          <p:cNvSpPr>
            <a:spLocks noGrp="1"/>
          </p:cNvSpPr>
          <p:nvPr>
            <p:ph type="subTitle" idx="1"/>
          </p:nvPr>
        </p:nvSpPr>
        <p:spPr/>
        <p:txBody>
          <a:bodyPr/>
          <a:lstStyle/>
          <a:p>
            <a:r>
              <a:t>基于二维材料的场发射器件的制备与表征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二维材料场发射器件的制备方法与工艺流程</a:t>
            </a:r>
          </a:p>
        </p:txBody>
      </p:sp>
      <p:sp>
        <p:nvSpPr>
          <p:cNvPr id="3" name="Text Placeholder 2"/>
          <p:cNvSpPr>
            <a:spLocks noGrp="1"/>
          </p:cNvSpPr>
          <p:nvPr>
            <p:ph type="body" idx="1"/>
          </p:nvPr>
        </p:nvSpPr>
        <p:spPr/>
        <p:txBody>
          <a:bodyPr/>
          <a:lstStyle/>
          <a:p>
            <a:r>
              <a:t>气相沉积法</a:t>
            </a:r>
          </a:p>
        </p:txBody>
      </p:sp>
      <p:sp>
        <p:nvSpPr>
          <p:cNvPr id="4" name="Content Placeholder 3"/>
          <p:cNvSpPr>
            <a:spLocks noGrp="1"/>
          </p:cNvSpPr>
          <p:nvPr>
            <p:ph sz="half" idx="2"/>
          </p:nvPr>
        </p:nvSpPr>
        <p:spPr/>
        <p:txBody>
          <a:bodyPr/>
          <a:lstStyle/>
          <a:p>
            <a:r>
              <a:t>1. 利用化学气相沉积（CVD）或物理气相沉积（PVD）等技术，将二维材料直接沉积到金属、绝缘体或半导体衬底上。</a:t>
            </a:r>
          </a:p>
          <a:p>
            <a:r>
              <a:t>2. 通过控制沉积条件（如温度、压力、气氛等）和沉积参数（如沉积速率、沉积时间等），可以实现二维材料的薄膜生长、异质结构生长和掺杂等。</a:t>
            </a:r>
          </a:p>
          <a:p>
            <a:r>
              <a:t>3. 气相沉积法具有良好的可控性和均匀性，可以大面积制备高质量的二维材料场发射器件。</a:t>
            </a:r>
          </a:p>
        </p:txBody>
      </p:sp>
      <p:sp>
        <p:nvSpPr>
          <p:cNvPr id="5" name="Text Placeholder 4"/>
          <p:cNvSpPr>
            <a:spLocks noGrp="1"/>
          </p:cNvSpPr>
          <p:nvPr>
            <p:ph type="body" idx="3"/>
          </p:nvPr>
        </p:nvSpPr>
        <p:spPr/>
        <p:txBody>
          <a:bodyPr/>
          <a:lstStyle/>
          <a:p>
            <a:r>
              <a:t>液体法</a:t>
            </a:r>
          </a:p>
        </p:txBody>
      </p:sp>
      <p:sp>
        <p:nvSpPr>
          <p:cNvPr id="6" name="Content Placeholder 5"/>
          <p:cNvSpPr>
            <a:spLocks noGrp="1"/>
          </p:cNvSpPr>
          <p:nvPr>
            <p:ph sz="half" idx="4"/>
          </p:nvPr>
        </p:nvSpPr>
        <p:spPr/>
        <p:txBody>
          <a:bodyPr/>
          <a:lstStyle/>
          <a:p>
            <a:r>
              <a:t>1. 将二维材料分散在溶剂中，形成稳定均匀的溶液或胶体。</a:t>
            </a:r>
          </a:p>
          <a:p>
            <a:r>
              <a:t>2. 利用旋涂、喷涂、滴涂等方法，将二维材料溶液或胶体涂覆到衬底上，形成二维材料薄膜。</a:t>
            </a:r>
          </a:p>
          <a:p>
            <a:r>
              <a:t>3. 通过热处理、化学处理或激光处理等方法，将二维材料薄膜转化为具有场发射特性的二维材料场发射器件。</a:t>
            </a:r>
          </a:p>
          <a:p>
            <a:r>
              <a:t>4. 液体法具有操作简单、成本低廉、可大面积制备等优点。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二维材料场发射器件的制备方法与工艺流程</a:t>
            </a:r>
          </a:p>
        </p:txBody>
      </p:sp>
      <p:sp>
        <p:nvSpPr>
          <p:cNvPr id="3" name="Text Placeholder 2"/>
          <p:cNvSpPr>
            <a:spLocks noGrp="1"/>
          </p:cNvSpPr>
          <p:nvPr>
            <p:ph type="body" idx="1"/>
          </p:nvPr>
        </p:nvSpPr>
        <p:spPr/>
        <p:txBody>
          <a:bodyPr/>
          <a:lstStyle/>
          <a:p>
            <a:r>
              <a:t>机械剥离法</a:t>
            </a:r>
          </a:p>
        </p:txBody>
      </p:sp>
      <p:sp>
        <p:nvSpPr>
          <p:cNvPr id="4" name="Content Placeholder 3"/>
          <p:cNvSpPr>
            <a:spLocks noGrp="1"/>
          </p:cNvSpPr>
          <p:nvPr>
            <p:ph sz="half" idx="2"/>
          </p:nvPr>
        </p:nvSpPr>
        <p:spPr/>
        <p:txBody>
          <a:bodyPr/>
          <a:lstStyle/>
          <a:p>
            <a:r>
              <a:t>1. 将二维材料块体（如石墨、二硫化钼等）用胶带或聚合物薄膜粘附，然后剥离，从而获得单层或少层二维材料。</a:t>
            </a:r>
          </a:p>
          <a:p>
            <a:r>
              <a:t>2. 将剥离获得的二维材料转移到衬底上，形成二维材料场发射器件。</a:t>
            </a:r>
          </a:p>
          <a:p>
            <a:r>
              <a:t>3. 机械剥离法具有简单、快速、损伤小等优点，但产率较低。</a:t>
            </a:r>
          </a:p>
        </p:txBody>
      </p:sp>
      <p:sp>
        <p:nvSpPr>
          <p:cNvPr id="5" name="Text Placeholder 4"/>
          <p:cNvSpPr>
            <a:spLocks noGrp="1"/>
          </p:cNvSpPr>
          <p:nvPr>
            <p:ph type="body" idx="3"/>
          </p:nvPr>
        </p:nvSpPr>
        <p:spPr/>
        <p:txBody>
          <a:bodyPr/>
          <a:lstStyle/>
          <a:p>
            <a:r>
              <a:t>化学合成法</a:t>
            </a:r>
          </a:p>
        </p:txBody>
      </p:sp>
      <p:sp>
        <p:nvSpPr>
          <p:cNvPr id="6" name="Content Placeholder 5"/>
          <p:cNvSpPr>
            <a:spLocks noGrp="1"/>
          </p:cNvSpPr>
          <p:nvPr>
            <p:ph sz="half" idx="4"/>
          </p:nvPr>
        </p:nvSpPr>
        <p:spPr/>
        <p:txBody>
          <a:bodyPr/>
          <a:lstStyle/>
          <a:p>
            <a:r>
              <a:t>1. 利用化学反应将二维材料的前驱体材料转化为二维材料。</a:t>
            </a:r>
          </a:p>
          <a:p>
            <a:r>
              <a:t>2. 化学合成法可以获得高纯度、高结晶度的二维材料，但工艺复杂、成本较高。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二维材料场发射器件的制备方法与工艺流程</a:t>
            </a:r>
          </a:p>
        </p:txBody>
      </p:sp>
      <p:sp>
        <p:nvSpPr>
          <p:cNvPr id="3" name="Content Placeholder 2"/>
          <p:cNvSpPr>
            <a:spLocks noGrp="1"/>
          </p:cNvSpPr>
          <p:nvPr>
            <p:ph sz="half" idx="2"/>
          </p:nvPr>
        </p:nvSpPr>
        <p:spPr/>
        <p:txBody>
          <a:bodyPr/>
          <a:lstStyle/>
          <a:p>
            <a:r>
              <a:t>1. 将二维材料的前驱体材料加热蒸发，并在衬底上冷凝沉积，从而获得二维材料薄膜。</a:t>
            </a:r>
          </a:p>
          <a:p>
            <a:r>
              <a:t>2. 分子束外延法具有良好的可控性和均匀性，可以实现二维材料的异质结构生长和掺杂。</a:t>
            </a:r>
          </a:p>
          <a:p>
            <a:r>
              <a:t>3. 分子束外延法工艺复杂、成本较高，且不易大面积制备。</a:t>
            </a:r>
          </a:p>
        </p:txBody>
      </p:sp>
      <p:sp>
        <p:nvSpPr>
          <p:cNvPr id="4" name="Text Placeholder 3"/>
          <p:cNvSpPr>
            <a:spLocks noGrp="1"/>
          </p:cNvSpPr>
          <p:nvPr>
            <p:ph type="body" idx="3"/>
          </p:nvPr>
        </p:nvSpPr>
        <p:spPr/>
        <p:txBody>
          <a:bodyPr/>
          <a:lstStyle/>
          <a:p>
            <a:r>
              <a:t>模板法</a:t>
            </a:r>
          </a:p>
        </p:txBody>
      </p:sp>
      <p:sp>
        <p:nvSpPr>
          <p:cNvPr id="5" name="Content Placeholder 4"/>
          <p:cNvSpPr>
            <a:spLocks noGrp="1"/>
          </p:cNvSpPr>
          <p:nvPr>
            <p:ph sz="half" idx="4"/>
          </p:nvPr>
        </p:nvSpPr>
        <p:spPr/>
        <p:txBody>
          <a:bodyPr/>
          <a:lstStyle/>
          <a:p>
            <a:r>
              <a:t>1. 利用预先制备的模板，将二维材料前驱体材料沉积到模板上，形成二维材料薄膜。</a:t>
            </a:r>
          </a:p>
          <a:p>
            <a:r>
              <a:t>2. 模板法可以实现二维材料的图案化生长和三维结构的制备。</a:t>
            </a:r>
          </a:p>
          <a:p>
            <a:r>
              <a:t>3. 模板法工艺复杂、成本较高，且对模板的质量要求较高。</a:t>
            </a:r>
          </a:p>
        </p:txBody>
      </p:sp>
      <p:sp>
        <p:nvSpPr>
          <p:cNvPr id="6" name="Text Placeholder 5"/>
          <p:cNvSpPr>
            <a:spLocks noGrp="1"/>
          </p:cNvSpPr>
          <p:nvPr>
            <p:ph type="body" idx="1"/>
          </p:nvPr>
        </p:nvSpPr>
        <p:spPr/>
        <p:txBody>
          <a:bodyPr/>
          <a:lstStyle/>
          <a:p>
            <a:r>
              <a:t>分子束外延法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二维材料场发射器件的结构与性能表征技术</a:t>
            </a:r>
          </a:p>
        </p:txBody>
      </p:sp>
      <p:sp>
        <p:nvSpPr>
          <p:cNvPr id="3" name="Subtitle 2"/>
          <p:cNvSpPr>
            <a:spLocks noGrp="1"/>
          </p:cNvSpPr>
          <p:nvPr>
            <p:ph type="subTitle" idx="1"/>
          </p:nvPr>
        </p:nvSpPr>
        <p:spPr/>
        <p:txBody>
          <a:bodyPr/>
          <a:lstStyle/>
          <a:p>
            <a:r>
              <a:t>基于二维材料的场发射器件的制备与表征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二维材料场发射器件的结构与性能表征技术</a:t>
            </a:r>
          </a:p>
        </p:txBody>
      </p:sp>
      <p:sp>
        <p:nvSpPr>
          <p:cNvPr id="3" name="Text Placeholder 2"/>
          <p:cNvSpPr>
            <a:spLocks noGrp="1"/>
          </p:cNvSpPr>
          <p:nvPr>
            <p:ph type="body" idx="1"/>
          </p:nvPr>
        </p:nvSpPr>
        <p:spPr/>
        <p:txBody>
          <a:bodyPr/>
          <a:lstStyle/>
          <a:p>
            <a:r>
              <a:t>场发射机制</a:t>
            </a:r>
          </a:p>
        </p:txBody>
      </p:sp>
      <p:sp>
        <p:nvSpPr>
          <p:cNvPr id="4" name="Content Placeholder 3"/>
          <p:cNvSpPr>
            <a:spLocks noGrp="1"/>
          </p:cNvSpPr>
          <p:nvPr>
            <p:ph sz="half" idx="2"/>
          </p:nvPr>
        </p:nvSpPr>
        <p:spPr/>
        <p:txBody>
          <a:bodyPr/>
          <a:lstStyle/>
          <a:p>
            <a:r>
              <a:t>1. 场致电子发射的概念，包括隧穿发射、热场发射、肖特基发射三种主要发射机制。</a:t>
            </a:r>
          </a:p>
          <a:p>
            <a:r>
              <a:t>2. 二维材料场发射器件的场发射机制一般为隧穿发射，其发射电流密度与电场强度呈指数关系。</a:t>
            </a:r>
          </a:p>
          <a:p>
            <a:r>
              <a:t>3. 影响场发射性能的关键因素包括二维材料的电子结构、表面态密度、缺陷等。</a:t>
            </a:r>
          </a:p>
        </p:txBody>
      </p:sp>
      <p:sp>
        <p:nvSpPr>
          <p:cNvPr id="5" name="Text Placeholder 4"/>
          <p:cNvSpPr>
            <a:spLocks noGrp="1"/>
          </p:cNvSpPr>
          <p:nvPr>
            <p:ph type="body" idx="3"/>
          </p:nvPr>
        </p:nvSpPr>
        <p:spPr/>
        <p:txBody>
          <a:bodyPr/>
          <a:lstStyle/>
          <a:p>
            <a:r>
              <a:t>器件结构与设计</a:t>
            </a:r>
          </a:p>
        </p:txBody>
      </p:sp>
      <p:sp>
        <p:nvSpPr>
          <p:cNvPr id="6" name="Content Placeholder 5"/>
          <p:cNvSpPr>
            <a:spLocks noGrp="1"/>
          </p:cNvSpPr>
          <p:nvPr>
            <p:ph sz="half" idx="4"/>
          </p:nvPr>
        </p:nvSpPr>
        <p:spPr/>
        <p:txBody>
          <a:bodyPr/>
          <a:lstStyle/>
          <a:p>
            <a:r>
              <a:t>1. 二维材料场发射器件的结构通常采用金属-绝缘体-二维材料-金属结构，其中二维材料为发射极。</a:t>
            </a:r>
          </a:p>
          <a:p>
            <a:r>
              <a:t>2. 为了提高器件的性能，通常采用各种方法来优化器件结构，如引入纳米结构、掺杂、表面改性等。</a:t>
            </a:r>
          </a:p>
          <a:p>
            <a:r>
              <a:t>3. 二维材料场发射器件的几何形状和尺寸对器件的性能也有着重要的影响。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二维材料场发射器件的结构与性能表征技术</a:t>
            </a:r>
          </a:p>
        </p:txBody>
      </p:sp>
      <p:sp>
        <p:nvSpPr>
          <p:cNvPr id="3" name="Text Placeholder 2"/>
          <p:cNvSpPr>
            <a:spLocks noGrp="1"/>
          </p:cNvSpPr>
          <p:nvPr>
            <p:ph type="body" idx="1"/>
          </p:nvPr>
        </p:nvSpPr>
        <p:spPr/>
        <p:txBody>
          <a:bodyPr/>
          <a:lstStyle/>
          <a:p>
            <a:r>
              <a:t>材料表征技术</a:t>
            </a:r>
          </a:p>
        </p:txBody>
      </p:sp>
      <p:sp>
        <p:nvSpPr>
          <p:cNvPr id="4" name="Content Placeholder 3"/>
          <p:cNvSpPr>
            <a:spLocks noGrp="1"/>
          </p:cNvSpPr>
          <p:nvPr>
            <p:ph sz="half" idx="2"/>
          </p:nvPr>
        </p:nvSpPr>
        <p:spPr/>
        <p:txBody>
          <a:bodyPr/>
          <a:lstStyle/>
          <a:p>
            <a:r>
              <a:t>1. 原子力显微镜（AFM）: 用于表征二维材料的表面形貌、厚度和缺陷等。</a:t>
            </a:r>
          </a:p>
          <a:p>
            <a:r>
              <a:t>2. 拉曼光谱：用于表征二维材料的电子结构、缺陷和应力等。</a:t>
            </a:r>
          </a:p>
          <a:p>
            <a:r>
              <a:t>3. X射线衍射（XRD）：用于表征二维材料的晶体结构和取向等。</a:t>
            </a:r>
          </a:p>
          <a:p>
            <a:r>
              <a:t>4. 紫外光电子能谱（UPS）：用于表征二维材料的功函数和电子态密度等。</a:t>
            </a:r>
          </a:p>
        </p:txBody>
      </p:sp>
      <p:sp>
        <p:nvSpPr>
          <p:cNvPr id="5" name="Text Placeholder 4"/>
          <p:cNvSpPr>
            <a:spLocks noGrp="1"/>
          </p:cNvSpPr>
          <p:nvPr>
            <p:ph type="body" idx="3"/>
          </p:nvPr>
        </p:nvSpPr>
        <p:spPr/>
        <p:txBody>
          <a:bodyPr/>
          <a:lstStyle/>
          <a:p>
            <a:r>
              <a:t>器件性能表征技术</a:t>
            </a:r>
          </a:p>
        </p:txBody>
      </p:sp>
      <p:sp>
        <p:nvSpPr>
          <p:cNvPr id="6" name="Content Placeholder 5"/>
          <p:cNvSpPr>
            <a:spLocks noGrp="1"/>
          </p:cNvSpPr>
          <p:nvPr>
            <p:ph sz="half" idx="4"/>
          </p:nvPr>
        </p:nvSpPr>
        <p:spPr/>
        <p:txBody>
          <a:bodyPr/>
          <a:lstStyle/>
          <a:p>
            <a:r>
              <a:t>1. 场发射电流密度-电场强度（J-E）特性：用于表征二维材料场发射器件的场发射性能，包括发射电流密度、阈值电场等。</a:t>
            </a:r>
          </a:p>
          <a:p>
            <a:r>
              <a:t>2. 稳定性测试：用于表征二维材料场发射器件的稳定性，包括发射电流密度的变化、寿命等。</a:t>
            </a:r>
          </a:p>
          <a:p>
            <a:r>
              <a:t>3. катодные температура：用于表征二维材料场发射器件的 катодные температура，包括发射电流密度的变化、寿命等。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二维材料场发射器件的结构与性能表征技术</a:t>
            </a:r>
          </a:p>
        </p:txBody>
      </p:sp>
      <p:sp>
        <p:nvSpPr>
          <p:cNvPr id="3" name="Text Placeholder 2"/>
          <p:cNvSpPr>
            <a:spLocks noGrp="1"/>
          </p:cNvSpPr>
          <p:nvPr>
            <p:ph type="body" idx="1"/>
          </p:nvPr>
        </p:nvSpPr>
        <p:spPr/>
        <p:txBody>
          <a:bodyPr/>
          <a:lstStyle/>
          <a:p>
            <a:r>
              <a:t>应用与发展前景</a:t>
            </a:r>
          </a:p>
        </p:txBody>
      </p:sp>
      <p:sp>
        <p:nvSpPr>
          <p:cNvPr id="4" name="Content Placeholder 3"/>
          <p:cNvSpPr>
            <a:spLocks noGrp="1"/>
          </p:cNvSpPr>
          <p:nvPr>
            <p:ph sz="half" idx="2"/>
          </p:nvPr>
        </p:nvSpPr>
        <p:spPr/>
        <p:txBody>
          <a:bodyPr/>
          <a:lstStyle/>
          <a:p>
            <a:r>
              <a:t>1. 二维材料场发射器件具有广阔的应用前景，包括平板显示器、真空电子器件、传感器等。</a:t>
            </a:r>
          </a:p>
          <a:p>
            <a:r>
              <a:t>2. 目前二维材料场发射器件的研究还存在一些挑战，如器件的稳定性和一致性等。</a:t>
            </a:r>
          </a:p>
          <a:p>
            <a:r>
              <a:t>3. 未来，二维材料场发射器件的研究将朝着高性能、高稳定性、低成本的方向发展。</a:t>
            </a:r>
          </a:p>
        </p:txBody>
      </p:sp>
      <p:sp>
        <p:nvSpPr>
          <p:cNvPr id="5" name="Text Placeholder 4"/>
          <p:cNvSpPr>
            <a:spLocks noGrp="1"/>
          </p:cNvSpPr>
          <p:nvPr>
            <p:ph type="body" idx="3"/>
          </p:nvPr>
        </p:nvSpPr>
        <p:spPr/>
        <p:txBody>
          <a:bodyPr/>
          <a:lstStyle/>
          <a:p>
            <a:r>
              <a:t>挑战与展望</a:t>
            </a:r>
          </a:p>
        </p:txBody>
      </p:sp>
      <p:sp>
        <p:nvSpPr>
          <p:cNvPr id="6" name="Content Placeholder 5"/>
          <p:cNvSpPr>
            <a:spLocks noGrp="1"/>
          </p:cNvSpPr>
          <p:nvPr>
            <p:ph sz="half" idx="4"/>
          </p:nvPr>
        </p:nvSpPr>
        <p:spPr/>
        <p:txBody>
          <a:bodyPr/>
          <a:lstStyle/>
          <a:p>
            <a:r>
              <a:t>1. 提高二维材料场发射器件的稳定性，包括减少缺陷、改进材料的质量等。</a:t>
            </a:r>
          </a:p>
          <a:p>
            <a:r>
              <a:t>2. 提高二维材料场发射器件的性能，包括提高发射电流密度、降低阈值电场等。</a:t>
            </a:r>
          </a:p>
          <a:p>
            <a:r>
              <a:t>3. 探索二维材料场发射器件的新应用，包括新型显示器、传感器和真空电子器件等。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二维材料场发射器件的性能优化策略</a:t>
            </a:r>
          </a:p>
        </p:txBody>
      </p:sp>
      <p:sp>
        <p:nvSpPr>
          <p:cNvPr id="3" name="Subtitle 2"/>
          <p:cNvSpPr>
            <a:spLocks noGrp="1"/>
          </p:cNvSpPr>
          <p:nvPr>
            <p:ph type="subTitle" idx="1"/>
          </p:nvPr>
        </p:nvSpPr>
        <p:spPr/>
        <p:txBody>
          <a:bodyPr/>
          <a:lstStyle/>
          <a:p>
            <a:r>
              <a:t>基于二维材料的场发射器件的制备与表征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二维材料场发射器件的性能优化策略</a:t>
            </a:r>
          </a:p>
        </p:txBody>
      </p:sp>
      <p:sp>
        <p:nvSpPr>
          <p:cNvPr id="3" name="Text Placeholder 2"/>
          <p:cNvSpPr>
            <a:spLocks noGrp="1"/>
          </p:cNvSpPr>
          <p:nvPr>
            <p:ph type="body" idx="1"/>
          </p:nvPr>
        </p:nvSpPr>
        <p:spPr/>
        <p:txBody>
          <a:bodyPr/>
          <a:lstStyle/>
          <a:p>
            <a:r>
              <a:t>材料设计与选择</a:t>
            </a:r>
          </a:p>
        </p:txBody>
      </p:sp>
      <p:sp>
        <p:nvSpPr>
          <p:cNvPr id="4" name="Content Placeholder 3"/>
          <p:cNvSpPr>
            <a:spLocks noGrp="1"/>
          </p:cNvSpPr>
          <p:nvPr>
            <p:ph sz="half" idx="2"/>
          </p:nvPr>
        </p:nvSpPr>
        <p:spPr/>
        <p:txBody>
          <a:bodyPr/>
          <a:lstStyle/>
          <a:p>
            <a:r>
              <a:t>1. 选择具有低功函数或高电子逸出功的二维材料作为场发射器件的电极材料，以便降低场发射阈值电压和提高发射电流密度。</a:t>
            </a:r>
          </a:p>
          <a:p>
            <a:r>
              <a:t>2. 通过掺杂、合金化或表面改性等方法优化材料的电子结构和表面性质，提高材料的场发射性能。</a:t>
            </a:r>
          </a:p>
          <a:p>
            <a:r>
              <a:t>3. 研究二维材料与其他材料（如金属、半导体或绝缘体）的异质结构，探索界面效应对场发射性能的影响。</a:t>
            </a:r>
          </a:p>
        </p:txBody>
      </p:sp>
      <p:sp>
        <p:nvSpPr>
          <p:cNvPr id="5" name="Text Placeholder 4"/>
          <p:cNvSpPr>
            <a:spLocks noGrp="1"/>
          </p:cNvSpPr>
          <p:nvPr>
            <p:ph type="body" idx="3"/>
          </p:nvPr>
        </p:nvSpPr>
        <p:spPr/>
        <p:txBody>
          <a:bodyPr/>
          <a:lstStyle/>
          <a:p>
            <a:r>
              <a:t>器件结构设计</a:t>
            </a:r>
          </a:p>
        </p:txBody>
      </p:sp>
      <p:sp>
        <p:nvSpPr>
          <p:cNvPr id="6" name="Content Placeholder 5"/>
          <p:cNvSpPr>
            <a:spLocks noGrp="1"/>
          </p:cNvSpPr>
          <p:nvPr>
            <p:ph sz="half" idx="4"/>
          </p:nvPr>
        </p:nvSpPr>
        <p:spPr/>
        <p:txBody>
          <a:bodyPr/>
          <a:lstStyle/>
          <a:p>
            <a:r>
              <a:t>1. 设计合理的器件结构，优化电极几何形状和尺寸，提高电极之间的场发射强度。</a:t>
            </a:r>
          </a:p>
          <a:p>
            <a:r>
              <a:t>2. 研究不同器件结构（如平面型、垂直型、场致发射型等）的场发射特性，探索结构设计对器件性能的影响。</a:t>
            </a:r>
          </a:p>
          <a:p>
            <a:r>
              <a:t>3. 考虑器件的集成性和可制造性，设计具有实用价值和潜在应用前景的二维材料场发射器件结构。</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二维材料场发射器件的性能优化策略</a:t>
            </a:r>
          </a:p>
        </p:txBody>
      </p:sp>
      <p:sp>
        <p:nvSpPr>
          <p:cNvPr id="3" name="Text Placeholder 2"/>
          <p:cNvSpPr>
            <a:spLocks noGrp="1"/>
          </p:cNvSpPr>
          <p:nvPr>
            <p:ph type="body" idx="1"/>
          </p:nvPr>
        </p:nvSpPr>
        <p:spPr/>
        <p:txBody>
          <a:bodyPr/>
          <a:lstStyle/>
          <a:p>
            <a:r>
              <a:t>场发射机制研究</a:t>
            </a:r>
          </a:p>
        </p:txBody>
      </p:sp>
      <p:sp>
        <p:nvSpPr>
          <p:cNvPr id="4" name="Content Placeholder 3"/>
          <p:cNvSpPr>
            <a:spLocks noGrp="1"/>
          </p:cNvSpPr>
          <p:nvPr>
            <p:ph sz="half" idx="2"/>
          </p:nvPr>
        </p:nvSpPr>
        <p:spPr/>
        <p:txBody>
          <a:bodyPr/>
          <a:lstStyle/>
          <a:p>
            <a:r>
              <a:t>1. 研究二维材料场发射器件的场发射机制，揭示界面处电子发射的物理过程。</a:t>
            </a:r>
          </a:p>
          <a:p>
            <a:r>
              <a:t>2. 探究电极材料、器件结构、外加电压等因素对场发射机制的影响，建立理论模型来解释和预测场发射行为。</a:t>
            </a:r>
          </a:p>
          <a:p>
            <a:r>
              <a:t>3. 探索二维材料场发射器件的非线性特性，分析其在高场强下的场发射稳定性和可靠性。</a:t>
            </a:r>
          </a:p>
        </p:txBody>
      </p:sp>
      <p:sp>
        <p:nvSpPr>
          <p:cNvPr id="5" name="Text Placeholder 4"/>
          <p:cNvSpPr>
            <a:spLocks noGrp="1"/>
          </p:cNvSpPr>
          <p:nvPr>
            <p:ph type="body" idx="3"/>
          </p:nvPr>
        </p:nvSpPr>
        <p:spPr/>
        <p:txBody>
          <a:bodyPr/>
          <a:lstStyle/>
          <a:p>
            <a:r>
              <a:t>器件性能测试与表征</a:t>
            </a:r>
          </a:p>
        </p:txBody>
      </p:sp>
      <p:sp>
        <p:nvSpPr>
          <p:cNvPr id="6" name="Content Placeholder 5"/>
          <p:cNvSpPr>
            <a:spLocks noGrp="1"/>
          </p:cNvSpPr>
          <p:nvPr>
            <p:ph sz="half" idx="4"/>
          </p:nvPr>
        </p:nvSpPr>
        <p:spPr/>
        <p:txBody>
          <a:bodyPr/>
          <a:lstStyle/>
          <a:p>
            <a:r>
              <a:t>1. 建立完善的器件性能测试平台，对二维材料场发射器件的场发射阈值电压、发射电流密度、场发射稳定性等关键参数进行准确测量。</a:t>
            </a:r>
          </a:p>
          <a:p>
            <a:r>
              <a:t>2. 开展器件表征分析，包括材料结构、表面形貌、化学成分、电学性能等，以了解器件的微观结构和性能影响因素。</a:t>
            </a:r>
          </a:p>
          <a:p>
            <a:r>
              <a:t>3. 分析器件的失效机制，探究器件性能退化的原因和改善措施，提高器件的可靠性和寿命。</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二维材料场发射器件的性能优化策略</a:t>
            </a:r>
          </a:p>
        </p:txBody>
      </p:sp>
      <p:sp>
        <p:nvSpPr>
          <p:cNvPr id="3" name="Text Placeholder 2"/>
          <p:cNvSpPr>
            <a:spLocks noGrp="1"/>
          </p:cNvSpPr>
          <p:nvPr>
            <p:ph type="body" idx="1"/>
          </p:nvPr>
        </p:nvSpPr>
        <p:spPr/>
        <p:txBody>
          <a:bodyPr/>
          <a:lstStyle/>
          <a:p>
            <a:r>
              <a:t>应用探索与前景</a:t>
            </a:r>
          </a:p>
        </p:txBody>
      </p:sp>
      <p:sp>
        <p:nvSpPr>
          <p:cNvPr id="4" name="Content Placeholder 3"/>
          <p:cNvSpPr>
            <a:spLocks noGrp="1"/>
          </p:cNvSpPr>
          <p:nvPr>
            <p:ph sz="half" idx="2"/>
          </p:nvPr>
        </p:nvSpPr>
        <p:spPr/>
        <p:txBody>
          <a:bodyPr/>
          <a:lstStyle/>
          <a:p>
            <a:r>
              <a:t>1. 探索二维材料场发射器件在电子束显示、X射线成像、微电子器件、真空电子器件等领域的应用潜力。</a:t>
            </a:r>
          </a:p>
          <a:p>
            <a:r>
              <a:t>2. 研究二维材料场发射器件与其他器件或系统（如纳米电子器件、传感器、执行器等）的集成，探索其在下一代电子器件和系统中的应用前景。</a:t>
            </a:r>
          </a:p>
          <a:p>
            <a:r>
              <a:t>3. 展望二维材料场发射器件未来的发展方向，包括材料设计、器件结构、性能优化策略、应用拓展等方面的研究热点和趋势。</a:t>
            </a:r>
          </a:p>
        </p:txBody>
      </p:sp>
      <p:sp>
        <p:nvSpPr>
          <p:cNvPr id="5" name="Text Placeholder 4"/>
          <p:cNvSpPr>
            <a:spLocks noGrp="1"/>
          </p:cNvSpPr>
          <p:nvPr>
            <p:ph type="body" idx="3"/>
          </p:nvPr>
        </p:nvSpPr>
        <p:spPr/>
        <p:txBody>
          <a:bodyPr/>
          <a:lstStyle/>
          <a:p>
            <a:r>
              <a:t>材料与器件模型模拟</a:t>
            </a:r>
          </a:p>
        </p:txBody>
      </p:sp>
      <p:sp>
        <p:nvSpPr>
          <p:cNvPr id="6" name="Content Placeholder 5"/>
          <p:cNvSpPr>
            <a:spLocks noGrp="1"/>
          </p:cNvSpPr>
          <p:nvPr>
            <p:ph sz="half" idx="4"/>
          </p:nvPr>
        </p:nvSpPr>
        <p:spPr/>
        <p:txBody>
          <a:bodyPr/>
          <a:lstStyle/>
          <a:p>
            <a:r>
              <a:t>1. 建立二维材料场发射器件的理论模型和数值模拟方法，模拟器件的场发射特性，为器件设计和优化提供指导。</a:t>
            </a:r>
          </a:p>
          <a:p>
            <a:r>
              <a:t>2. 研究材料性质、器件结构、外加电压等因素对器件场发射性能的影响，揭示器件性能的内在机制。</a:t>
            </a:r>
          </a:p>
          <a:p>
            <a:r>
              <a:t>3. 开展多尺度模拟，将材料微观结构与器件宏观性能联系起来，为器件的理性设计和性能预测提供理论基础。</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https://d.book118.com/087004135050006043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二维材料的种类及其作为场发射器件材料的优势</vt:lpstr>
      <vt:lpstr> 二维材料的种类及其作为场发射器件材料的优势</vt:lpstr>
      <vt:lpstr> 二维材料的种类及其作为场发射器件材料的优势</vt:lpstr>
      <vt:lpstr> 二维材料场发射器件的制备方法与工艺流程</vt:lpstr>
      <vt:lpstr> 二维材料场发射器件的制备方法与工艺流程</vt:lpstr>
      <vt:lpstr> 二维材料场发射器件的制备方法与工艺流程</vt:lpstr>
      <vt:lpstr> 二维材料场发射器件的制备方法与工艺流程</vt:lpstr>
      <vt:lpstr> 二维材料场发射器件的结构与性能表征技术</vt:lpstr>
      <vt:lpstr> 二维材料场发射器件的结构与性能表征技术</vt:lpstr>
      <vt:lpstr> 二维材料场发射器件的结构与性能表征技术</vt:lpstr>
      <vt:lpstr> 二维材料场发射器件的结构与性能表征技术</vt:lpstr>
      <vt:lpstr> 二维材料场发射器件的性能优化策略</vt:lpstr>
      <vt:lpstr> 二维材料场发射器件的性能优化策略</vt:lpstr>
      <vt:lpstr> 二维材料场发射器件的性能优化策略</vt:lpstr>
      <vt:lpstr> 二维材料场发射器件的性能优化策略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2024-09-17T01:22:54.833</cp:lastPrinted>
  <dcterms:created xsi:type="dcterms:W3CDTF">2024-09-16T17:22:54Z</dcterms:created>
  <dcterms:modified xsi:type="dcterms:W3CDTF">2024-09-16T17:22:56Z</dcterms:modified>
</cp:coreProperties>
</file>