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5715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57C8F-137C-4BCF-828A-1005E8D28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A5E3B-8C8F-4071-A7BF-6A1A4F5A0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5FF21-604A-43A8-8F94-1B14C4D93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3FC9B-1487-4038-8EE2-D70D04796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E9D177-2E96-4D3A-ACCD-7C03D9E1F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E5BE35-8F86-4F61-85A1-D423780D3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C12750-8D11-4CF6-B60F-E9C695C4E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CB74C-6508-46FF-9A56-0FAF3E45D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FD7F7-F726-4663-937C-406FC5A8E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43D3F-7A1F-488C-AC1D-6E412C229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96DFF-83C4-49BC-ADF5-81C41E6CA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21728" y="1025207"/>
            <a:ext cx="3581400" cy="330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rgbClr val="FFFF66"/>
                </a:solidFill>
                <a:latin typeface="等线"/>
                <a:cs typeface="等线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200400"/>
            <a:ext cx="6400800" cy="1428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rgbClr val="FFFF66"/>
                </a:solidFill>
                <a:latin typeface="等线"/>
                <a:cs typeface="等线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rgbClr val="FFFF66"/>
                </a:solidFill>
                <a:latin typeface="等线"/>
                <a:cs typeface="等线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314450"/>
            <a:ext cx="3977640" cy="3771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314450"/>
            <a:ext cx="3977640" cy="3771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861555" cy="553847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rgbClr val="FFFF66"/>
                </a:solidFill>
                <a:latin typeface="等线"/>
                <a:cs typeface="等线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715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355340" y="521175"/>
            <a:ext cx="5511800" cy="2997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rgbClr val="FFFF66"/>
                </a:solidFill>
                <a:latin typeface="等线"/>
                <a:cs typeface="等线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27006" y="1272375"/>
            <a:ext cx="8547735" cy="37230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5314950"/>
            <a:ext cx="2926080" cy="285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5314950"/>
            <a:ext cx="2103120" cy="285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5314950"/>
            <a:ext cx="2103120" cy="285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0.jpeg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16.jpeg" /><Relationship Id="rId7" Type="http://schemas.openxmlformats.org/officeDocument/2006/relationships/image" Target="../media/image17.jpeg" /><Relationship Id="rId8" Type="http://schemas.openxmlformats.org/officeDocument/2006/relationships/image" Target="../media/image18.jpeg" /><Relationship Id="rId9" Type="http://schemas.openxmlformats.org/officeDocument/2006/relationships/image" Target="../media/image1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5.jpeg" /><Relationship Id="rId7" Type="http://schemas.openxmlformats.org/officeDocument/2006/relationships/image" Target="../media/image26.jpeg" /><Relationship Id="rId8" Type="http://schemas.openxmlformats.org/officeDocument/2006/relationships/image" Target="../media/image2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06140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1874" y="1834120"/>
            <a:ext cx="6114415" cy="1854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>
              <a:lnSpc>
                <a:spcPct val="100000"/>
              </a:lnSpc>
              <a:spcBef>
                <a:spcPts val="100"/>
              </a:spcBef>
            </a:pPr>
            <a:r>
              <a:rPr sz="6000" spc="-10">
                <a:solidFill>
                  <a:srgbClr val="CC0099"/>
                </a:solidFill>
                <a:latin typeface="Arial Black"/>
                <a:cs typeface="Arial Black"/>
              </a:rPr>
              <a:t>Originality Advertisement</a:t>
            </a:r>
            <a:endParaRPr sz="6000">
              <a:latin typeface="Arial Black"/>
              <a:cs typeface="Arial Black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05789" y="1137125"/>
            <a:ext cx="8058150" cy="36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</a:pPr>
            <a:r>
              <a:rPr sz="3300" b="0" spc="7" baseline="22727">
                <a:solidFill>
                  <a:srgbClr val="CC0099"/>
                </a:solidFill>
                <a:latin typeface="微软雅黑"/>
                <a:cs typeface="微软雅黑"/>
              </a:rPr>
              <a:t>谨呈：万家灯火集团</a:t>
            </a:r>
            <a:r>
              <a:rPr sz="1800" spc="-5">
                <a:solidFill>
                  <a:srgbClr val="CC0099"/>
                </a:solidFill>
              </a:rPr>
              <a:t>------有关万家灯火商圈户外广告投放思索与服务设想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84212" y="4011612"/>
            <a:ext cx="7775575" cy="1006475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69215" rIns="0" bIns="0" rtlCol="0">
            <a:spAutoFit/>
          </a:bodyPr>
          <a:lstStyle/>
          <a:p>
            <a:pPr marL="472440">
              <a:lnSpc>
                <a:spcPct val="100000"/>
              </a:lnSpc>
              <a:spcBef>
                <a:spcPts val="545"/>
              </a:spcBef>
              <a:tabLst>
                <a:tab pos="4281805"/>
              </a:tabLst>
            </a:pPr>
            <a:r>
              <a:rPr sz="6000">
                <a:solidFill>
                  <a:srgbClr val="FFFFFF"/>
                </a:solidFill>
                <a:latin typeface="黑体"/>
                <a:cs typeface="黑体"/>
              </a:rPr>
              <a:t>迅速造</a:t>
            </a:r>
            <a:r>
              <a:rPr sz="6000" spc="-50">
                <a:solidFill>
                  <a:srgbClr val="FFFFFF"/>
                </a:solidFill>
                <a:latin typeface="黑体"/>
                <a:cs typeface="黑体"/>
              </a:rPr>
              <a:t>势</a:t>
            </a:r>
            <a:r>
              <a:rPr sz="6000">
                <a:solidFill>
                  <a:srgbClr val="FFFFFF"/>
                </a:solidFill>
                <a:latin typeface="黑体"/>
                <a:cs typeface="黑体"/>
              </a:rPr>
              <a:t>	全城联</a:t>
            </a:r>
            <a:r>
              <a:rPr sz="6000" spc="-50">
                <a:solidFill>
                  <a:srgbClr val="FFFFFF"/>
                </a:solidFill>
                <a:latin typeface="黑体"/>
                <a:cs typeface="黑体"/>
              </a:rPr>
              <a:t>动</a:t>
            </a:r>
            <a:endParaRPr sz="6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28786" y="2786061"/>
            <a:ext cx="5970588" cy="601661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754186" y="1182687"/>
            <a:ext cx="5970588" cy="60959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579051" y="1355407"/>
            <a:ext cx="281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黑体"/>
                <a:cs typeface="黑体"/>
              </a:rPr>
              <a:t>户外广告资源旳利弊分析</a:t>
            </a:r>
            <a:endParaRPr sz="2000">
              <a:latin typeface="黑体"/>
              <a:cs typeface="黑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1754186" y="1978024"/>
            <a:ext cx="5970588" cy="59213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1728786" y="3555999"/>
            <a:ext cx="5970588" cy="582612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/>
          <a:stretch>
            <a:fillRect/>
          </a:stretch>
        </p:blipFill>
        <p:spPr>
          <a:xfrm>
            <a:off x="1754186" y="4344986"/>
            <a:ext cx="5970588" cy="582612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2579051" y="2125345"/>
            <a:ext cx="2057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0">
                <a:latin typeface="黑体"/>
                <a:cs typeface="黑体"/>
              </a:rPr>
              <a:t>万家灯火商圈现状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79051" y="2914332"/>
            <a:ext cx="3581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黑体"/>
                <a:cs typeface="黑体"/>
              </a:rPr>
              <a:t>万家灯火商圈既有户外广告资源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579051" y="3708082"/>
            <a:ext cx="3327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黑体"/>
                <a:cs typeface="黑体"/>
              </a:rPr>
              <a:t>本项目户外广告资源服务设想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79051" y="4497069"/>
            <a:ext cx="281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黑体"/>
                <a:cs typeface="黑体"/>
              </a:rPr>
              <a:t>本项目户外广告体现形式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020266" y="1269200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i="1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24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026617" y="2043900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i="1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24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015504" y="2874162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i="1">
                <a:solidFill>
                  <a:srgbClr val="FFFFFF"/>
                </a:solidFill>
                <a:latin typeface="Arial"/>
                <a:cs typeface="Arial"/>
              </a:rPr>
              <a:t>3</a:t>
            </a:r>
            <a:endParaRPr sz="24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007566" y="3637750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i="1">
                <a:solidFill>
                  <a:srgbClr val="FFFFFF"/>
                </a:solidFill>
                <a:latin typeface="Arial"/>
                <a:cs typeface="Arial"/>
              </a:rPr>
              <a:t>4</a:t>
            </a:r>
            <a:endParaRPr sz="24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005979" y="4434675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i="1">
                <a:solidFill>
                  <a:srgbClr val="FFFFFF"/>
                </a:solidFill>
                <a:latin typeface="Arial"/>
                <a:cs typeface="Arial"/>
              </a:rPr>
              <a:t>5</a:t>
            </a:r>
            <a:endParaRPr sz="24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355340" y="521175"/>
            <a:ext cx="5511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solidFill>
                  <a:srgbClr val="FFFF66"/>
                </a:solidFill>
                <a:latin typeface="等线"/>
                <a:cs typeface="等线"/>
              </a:rPr>
              <a:t>------有关万家灯火商圈户外广告投放思索与服务设想</a:t>
            </a:r>
            <a:endParaRPr sz="1800">
              <a:latin typeface="等线"/>
              <a:cs typeface="等线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9863" y="971549"/>
            <a:ext cx="3906838" cy="60959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94727" y="1098232"/>
            <a:ext cx="281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黑体"/>
                <a:cs typeface="黑体"/>
              </a:rPr>
              <a:t>户外广告资源旳利弊分析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94679" y="1056475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i="1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24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355340" y="594201"/>
            <a:ext cx="5511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solidFill>
                  <a:srgbClr val="FFFF66"/>
                </a:solidFill>
                <a:latin typeface="等线"/>
                <a:cs typeface="等线"/>
              </a:rPr>
              <a:t>------有关万家灯火商圈户外广告投放思索与服务设想</a:t>
            </a:r>
            <a:endParaRPr sz="1800">
              <a:latin typeface="等线"/>
              <a:cs typeface="等线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58128" y="1664175"/>
            <a:ext cx="8255000" cy="3852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latin typeface="宋体"/>
                <a:cs typeface="宋体"/>
              </a:rPr>
              <a:t>利好方面：</a:t>
            </a:r>
            <a:endParaRPr sz="1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500">
              <a:latin typeface="宋体"/>
              <a:cs typeface="宋体"/>
            </a:endParaRPr>
          </a:p>
          <a:p>
            <a:pPr marL="12700" marR="5080">
              <a:lnSpc>
                <a:spcPct val="104900"/>
              </a:lnSpc>
            </a:pPr>
            <a:r>
              <a:rPr sz="1800">
                <a:latin typeface="Arial"/>
                <a:cs typeface="Arial"/>
              </a:rPr>
              <a:t>——</a:t>
            </a:r>
            <a:r>
              <a:rPr sz="1800" spc="-5">
                <a:latin typeface="宋体"/>
                <a:cs typeface="宋体"/>
              </a:rPr>
              <a:t>便捷性：户外广告一天二十四小时从不间断地负载讯息，受众不可能像看待录</a:t>
            </a:r>
            <a:r>
              <a:rPr sz="1800" spc="-50">
                <a:latin typeface="宋体"/>
                <a:cs typeface="宋体"/>
              </a:rPr>
              <a:t>像</a:t>
            </a:r>
            <a:endParaRPr sz="1800">
              <a:latin typeface="宋体"/>
              <a:cs typeface="宋体"/>
            </a:endParaRPr>
          </a:p>
          <a:p>
            <a:pPr marL="12700" marR="233679">
              <a:lnSpc>
                <a:spcPts val="2050"/>
              </a:lnSpc>
              <a:spcBef>
                <a:spcPts val="160"/>
              </a:spcBef>
            </a:pPr>
            <a:r>
              <a:rPr sz="1800" spc="-5">
                <a:latin typeface="宋体"/>
                <a:cs typeface="宋体"/>
              </a:rPr>
              <a:t>那样快进、跳跃，也不可能像看待电视那样把它关掉，或者像看待书报那样置之</a:t>
            </a:r>
            <a:r>
              <a:rPr sz="1800" spc="-20">
                <a:latin typeface="宋体"/>
                <a:cs typeface="宋体"/>
              </a:rPr>
              <a:t>一旁。</a:t>
            </a:r>
            <a:endParaRPr sz="18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1650">
              <a:latin typeface="宋体"/>
              <a:cs typeface="宋体"/>
            </a:endParaRPr>
          </a:p>
          <a:p>
            <a:pPr marL="12700" marR="5080" algn="just">
              <a:lnSpc>
                <a:spcPct val="100000"/>
              </a:lnSpc>
            </a:pPr>
            <a:r>
              <a:rPr sz="1800">
                <a:latin typeface="Arial"/>
                <a:cs typeface="Arial"/>
              </a:rPr>
              <a:t>——</a:t>
            </a:r>
            <a:r>
              <a:rPr sz="1800">
                <a:latin typeface="宋体"/>
                <a:cs typeface="宋体"/>
              </a:rPr>
              <a:t>到达率：按一样旳金额计算，在同一城市针对同一目旳受众时，与点播广告</a:t>
            </a:r>
            <a:r>
              <a:rPr sz="1800" spc="-50">
                <a:latin typeface="宋体"/>
                <a:cs typeface="宋体"/>
              </a:rPr>
              <a:t>（ </a:t>
            </a:r>
            <a:r>
              <a:rPr sz="1800" spc="-10">
                <a:latin typeface="Arial"/>
                <a:cs typeface="Arial"/>
              </a:rPr>
              <a:t>76.5%</a:t>
            </a:r>
            <a:r>
              <a:rPr sz="1800" spc="-10">
                <a:latin typeface="宋体"/>
                <a:cs typeface="宋体"/>
              </a:rPr>
              <a:t>）</a:t>
            </a:r>
            <a:r>
              <a:rPr sz="1800">
                <a:latin typeface="宋体"/>
                <a:cs typeface="宋体"/>
              </a:rPr>
              <a:t>、广播广告</a:t>
            </a:r>
            <a:r>
              <a:rPr sz="1800" spc="-10">
                <a:latin typeface="宋体"/>
                <a:cs typeface="宋体"/>
              </a:rPr>
              <a:t>（</a:t>
            </a:r>
            <a:r>
              <a:rPr sz="1800" spc="-10">
                <a:latin typeface="Arial"/>
                <a:cs typeface="Arial"/>
              </a:rPr>
              <a:t>72.3)</a:t>
            </a:r>
            <a:r>
              <a:rPr sz="1800">
                <a:latin typeface="宋体"/>
                <a:cs typeface="宋体"/>
              </a:rPr>
              <a:t>、报纸</a:t>
            </a:r>
            <a:r>
              <a:rPr sz="1800" spc="-10">
                <a:latin typeface="宋体"/>
                <a:cs typeface="宋体"/>
              </a:rPr>
              <a:t>（</a:t>
            </a:r>
            <a:r>
              <a:rPr sz="1800" spc="-10">
                <a:latin typeface="Arial"/>
                <a:cs typeface="Arial"/>
              </a:rPr>
              <a:t>72.2%</a:t>
            </a:r>
            <a:r>
              <a:rPr sz="1800" spc="-10">
                <a:latin typeface="宋体"/>
                <a:cs typeface="宋体"/>
              </a:rPr>
              <a:t>）</a:t>
            </a:r>
            <a:r>
              <a:rPr sz="1800">
                <a:latin typeface="宋体"/>
                <a:cs typeface="宋体"/>
              </a:rPr>
              <a:t>相比，户外广告旳到达率为</a:t>
            </a:r>
            <a:r>
              <a:rPr sz="1800" spc="-10">
                <a:latin typeface="Arial"/>
                <a:cs typeface="Arial"/>
              </a:rPr>
              <a:t>86.4%</a:t>
            </a:r>
            <a:r>
              <a:rPr sz="1800" spc="-10">
                <a:latin typeface="宋体"/>
                <a:cs typeface="宋体"/>
              </a:rPr>
              <a:t>，</a:t>
            </a:r>
            <a:r>
              <a:rPr sz="1800" spc="-5">
                <a:latin typeface="宋体"/>
                <a:cs typeface="宋体"/>
              </a:rPr>
              <a:t>受众绝大多数年轻、有文化、富裕而且有车。对全国性广告主来说，也是很有诱惑</a:t>
            </a:r>
            <a:r>
              <a:rPr sz="1800" spc="-10">
                <a:latin typeface="宋体"/>
                <a:cs typeface="宋体"/>
              </a:rPr>
              <a:t>力旳一种目旳。</a:t>
            </a:r>
            <a:endParaRPr sz="1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650">
              <a:latin typeface="宋体"/>
              <a:cs typeface="宋体"/>
            </a:endParaRPr>
          </a:p>
          <a:p>
            <a:pPr marL="12700" marR="130810">
              <a:lnSpc>
                <a:spcPct val="100000"/>
              </a:lnSpc>
            </a:pPr>
            <a:r>
              <a:rPr sz="1800">
                <a:latin typeface="Arial"/>
                <a:cs typeface="Arial"/>
              </a:rPr>
              <a:t>——</a:t>
            </a:r>
            <a:r>
              <a:rPr sz="1800">
                <a:latin typeface="宋体"/>
                <a:cs typeface="宋体"/>
              </a:rPr>
              <a:t>频次：在毛评点</a:t>
            </a:r>
            <a:r>
              <a:rPr sz="1800" spc="-10">
                <a:latin typeface="Arial"/>
                <a:cs typeface="Arial"/>
              </a:rPr>
              <a:t>100</a:t>
            </a:r>
            <a:r>
              <a:rPr sz="1800" spc="-5">
                <a:latin typeface="宋体"/>
                <a:cs typeface="宋体"/>
              </a:rPr>
              <a:t>旳节目所到达旳观众中，</a:t>
            </a:r>
            <a:r>
              <a:rPr sz="1800" spc="-10">
                <a:latin typeface="Arial"/>
                <a:cs typeface="Arial"/>
              </a:rPr>
              <a:t>10</a:t>
            </a:r>
            <a:r>
              <a:rPr sz="1800">
                <a:latin typeface="宋体"/>
                <a:cs typeface="宋体"/>
              </a:rPr>
              <a:t>个有</a:t>
            </a:r>
            <a:r>
              <a:rPr sz="1800">
                <a:latin typeface="Arial"/>
                <a:cs typeface="Arial"/>
              </a:rPr>
              <a:t>9</a:t>
            </a:r>
            <a:r>
              <a:rPr sz="1800">
                <a:latin typeface="宋体"/>
                <a:cs typeface="宋体"/>
              </a:rPr>
              <a:t>个在</a:t>
            </a:r>
            <a:r>
              <a:rPr sz="1800" spc="-10">
                <a:latin typeface="Arial"/>
                <a:cs typeface="Arial"/>
              </a:rPr>
              <a:t>30</a:t>
            </a:r>
            <a:r>
              <a:rPr sz="1800" spc="-10">
                <a:latin typeface="宋体"/>
                <a:cs typeface="宋体"/>
              </a:rPr>
              <a:t>天时间内平均每</a:t>
            </a:r>
            <a:r>
              <a:rPr sz="1800">
                <a:latin typeface="宋体"/>
                <a:cs typeface="宋体"/>
              </a:rPr>
              <a:t>人会看到</a:t>
            </a:r>
            <a:r>
              <a:rPr sz="1800" spc="-10">
                <a:latin typeface="Arial"/>
                <a:cs typeface="Arial"/>
              </a:rPr>
              <a:t>29</a:t>
            </a:r>
            <a:r>
              <a:rPr sz="1800" spc="-10">
                <a:latin typeface="宋体"/>
                <a:cs typeface="宋体"/>
              </a:rPr>
              <a:t>次户外广告。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9863" y="971549"/>
            <a:ext cx="3906838" cy="60959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94727" y="1098232"/>
            <a:ext cx="281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黑体"/>
                <a:cs typeface="黑体"/>
              </a:rPr>
              <a:t>户外广告资源旳利弊分析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94679" y="1056475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i="1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24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355340" y="665638"/>
            <a:ext cx="5511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solidFill>
                  <a:srgbClr val="FFFF66"/>
                </a:solidFill>
                <a:latin typeface="等线"/>
                <a:cs typeface="等线"/>
              </a:rPr>
              <a:t>------有关万家灯火商圈户外广告投放思索与服务设想</a:t>
            </a:r>
            <a:endParaRPr sz="1800">
              <a:latin typeface="等线"/>
              <a:cs typeface="等线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58128" y="1673702"/>
            <a:ext cx="8483600" cy="33039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0000"/>
                </a:solidFill>
                <a:latin typeface="等线"/>
                <a:cs typeface="等线"/>
              </a:rPr>
              <a:t>利好方面：</a:t>
            </a:r>
            <a:endParaRPr sz="1800">
              <a:latin typeface="等线"/>
              <a:cs typeface="等线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350">
              <a:latin typeface="等线"/>
              <a:cs typeface="等线"/>
            </a:endParaRPr>
          </a:p>
          <a:p>
            <a:pPr marL="12700">
              <a:lnSpc>
                <a:spcPct val="100000"/>
              </a:lnSpc>
            </a:pPr>
            <a:r>
              <a:rPr sz="1800" b="1">
                <a:latin typeface="Arial"/>
                <a:cs typeface="Arial"/>
              </a:rPr>
              <a:t>——</a:t>
            </a:r>
            <a:r>
              <a:rPr sz="1800" b="1" spc="-5">
                <a:latin typeface="Microsoft JhengHei"/>
                <a:cs typeface="Microsoft JhengHei"/>
              </a:rPr>
              <a:t>地理灵活性。户外广告主能够在全信阳市多种市场任选投放范围和位置。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15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1800" b="1">
                <a:latin typeface="Arial"/>
                <a:cs typeface="Arial"/>
              </a:rPr>
              <a:t>——</a:t>
            </a:r>
            <a:r>
              <a:rPr sz="1800" b="1" spc="-5">
                <a:latin typeface="Microsoft JhengHei"/>
                <a:cs typeface="Microsoft JhengHei"/>
              </a:rPr>
              <a:t>人口灵活性。能够侧重于按人口分布特点投放信息，如年轻人经常光顾、来往</a:t>
            </a:r>
            <a:r>
              <a:rPr sz="1800" b="1" spc="500">
                <a:latin typeface="Microsoft JhengHei"/>
                <a:cs typeface="Microsoft JhengHei"/>
              </a:rPr>
              <a:t> </a:t>
            </a:r>
            <a:r>
              <a:rPr sz="1800" b="1" spc="-5">
                <a:latin typeface="Microsoft JhengHei"/>
                <a:cs typeface="Microsoft JhengHei"/>
              </a:rPr>
              <a:t>旳地域、高收入人群经常光顾来往旳地域或某个民族聚居旳地域。伴随电脑旳产生，</a:t>
            </a:r>
            <a:r>
              <a:rPr sz="1800" b="1">
                <a:latin typeface="Microsoft JhengHei"/>
                <a:cs typeface="Microsoft JhengHei"/>
              </a:rPr>
              <a:t>户外广告受众旳特点选用（年龄、性别、收入以及生活方式等）</a:t>
            </a:r>
            <a:r>
              <a:rPr sz="1800" b="1" spc="-10">
                <a:latin typeface="Microsoft JhengHei"/>
                <a:cs typeface="Microsoft JhengHei"/>
              </a:rPr>
              <a:t>已可进一步到街区</a:t>
            </a:r>
            <a:r>
              <a:rPr sz="1800" b="1" spc="500">
                <a:latin typeface="Microsoft JhengHei"/>
                <a:cs typeface="Microsoft JhengHei"/>
              </a:rPr>
              <a:t> </a:t>
            </a:r>
            <a:r>
              <a:rPr sz="1800" b="1" spc="-10">
                <a:latin typeface="Microsoft JhengHei"/>
                <a:cs typeface="Microsoft JhengHei"/>
              </a:rPr>
              <a:t>这个层次。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150">
              <a:latin typeface="Microsoft JhengHei"/>
              <a:cs typeface="Microsoft JhengHei"/>
            </a:endParaRPr>
          </a:p>
          <a:p>
            <a:pPr marL="12700" marR="233679" algn="just">
              <a:lnSpc>
                <a:spcPct val="100000"/>
              </a:lnSpc>
            </a:pPr>
            <a:r>
              <a:rPr sz="1800" b="1">
                <a:latin typeface="Arial"/>
                <a:cs typeface="Arial"/>
              </a:rPr>
              <a:t>——</a:t>
            </a:r>
            <a:r>
              <a:rPr sz="1800" b="1" spc="-5">
                <a:latin typeface="Microsoft JhengHei"/>
                <a:cs typeface="Microsoft JhengHei"/>
              </a:rPr>
              <a:t>成本。在全部主流广告媒介中，户外广告旳单位暴露成本最低。当然，市场旳大小不同、密度不同，收费原则也不同，但毛评点体系使广告主能够对各个市场旳</a:t>
            </a:r>
            <a:r>
              <a:rPr sz="1800" b="1" spc="-10">
                <a:latin typeface="Microsoft JhengHei"/>
                <a:cs typeface="Microsoft JhengHei"/>
              </a:rPr>
              <a:t>成本进行对比。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9863" y="971549"/>
            <a:ext cx="3906838" cy="60959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94727" y="1098232"/>
            <a:ext cx="281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黑体"/>
                <a:cs typeface="黑体"/>
              </a:rPr>
              <a:t>户外广告资源旳利弊分析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94679" y="1056475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i="1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24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355340" y="521175"/>
            <a:ext cx="5511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solidFill>
                  <a:srgbClr val="FFFF66"/>
                </a:solidFill>
                <a:latin typeface="等线"/>
                <a:cs typeface="等线"/>
              </a:rPr>
              <a:t>------有关万家灯火商圈户外广告投放思索与服务设想</a:t>
            </a:r>
            <a:endParaRPr sz="1800">
              <a:latin typeface="等线"/>
              <a:cs typeface="等线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58128" y="1673702"/>
            <a:ext cx="8255000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FF0000"/>
                </a:solidFill>
                <a:latin typeface="等线"/>
                <a:cs typeface="等线"/>
              </a:rPr>
              <a:t>利好方面：</a:t>
            </a:r>
            <a:endParaRPr sz="1800">
              <a:latin typeface="等线"/>
              <a:cs typeface="等线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350">
              <a:latin typeface="等线"/>
              <a:cs typeface="等线"/>
            </a:endParaRPr>
          </a:p>
          <a:p>
            <a:pPr marL="12700" marR="5080">
              <a:lnSpc>
                <a:spcPct val="100000"/>
              </a:lnSpc>
            </a:pPr>
            <a:r>
              <a:rPr sz="1800" b="1">
                <a:latin typeface="Arial"/>
                <a:cs typeface="Arial"/>
              </a:rPr>
              <a:t>——</a:t>
            </a:r>
            <a:r>
              <a:rPr sz="1800" b="1" spc="-5">
                <a:latin typeface="Microsoft JhengHei"/>
                <a:cs typeface="Microsoft JhengHei"/>
              </a:rPr>
              <a:t>冲击力。因为户外广告能够迅速地建立起毛评点，所以，对那些公布简朴、短小和命令式讯息旳广告主来说，它不失为一种理想旳媒介。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15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1800" b="1">
                <a:latin typeface="Arial"/>
                <a:cs typeface="Arial"/>
              </a:rPr>
              <a:t>——</a:t>
            </a:r>
            <a:r>
              <a:rPr sz="1800" b="1" spc="-5">
                <a:latin typeface="Microsoft JhengHei"/>
                <a:cs typeface="Microsoft JhengHei"/>
              </a:rPr>
              <a:t>创意灵活性。户外广告展示面巨大，百看板则具有灯光、动画和艳丽色彩等特点，光纤、大屏幕和背后照明陈列技术又给广告人提供了更广阔旳创意空间。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100">
              <a:latin typeface="Microsoft JhengHei"/>
              <a:cs typeface="Microsoft JhengHei"/>
            </a:endParaRPr>
          </a:p>
          <a:p>
            <a:pPr marL="12700" marR="5080">
              <a:lnSpc>
                <a:spcPct val="104900"/>
              </a:lnSpc>
            </a:pPr>
            <a:r>
              <a:rPr sz="1800" b="1">
                <a:latin typeface="Arial"/>
                <a:cs typeface="Arial"/>
              </a:rPr>
              <a:t>——</a:t>
            </a:r>
            <a:r>
              <a:rPr sz="1800" b="1" spc="-5">
                <a:latin typeface="Microsoft JhengHei"/>
                <a:cs typeface="Microsoft JhengHei"/>
              </a:rPr>
              <a:t>位置。户外广告能够按人们活动旳类型瞄准消费者，到达购物途中旳顾客、上班途中旳工商人士或赶赴外地旳旅客，在他们作出购置决策之前对他们施加影响。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9863" y="971549"/>
            <a:ext cx="3906838" cy="60959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994727" y="1098232"/>
            <a:ext cx="281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5">
                <a:latin typeface="黑体"/>
                <a:cs typeface="黑体"/>
              </a:rPr>
              <a:t>户外广告资源旳利弊分析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94679" y="1056475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i="1">
                <a:solidFill>
                  <a:srgbClr val="FFFFFF"/>
                </a:solidFill>
                <a:latin typeface="Arial"/>
                <a:cs typeface="Arial"/>
              </a:rPr>
              <a:t>1</a:t>
            </a:r>
            <a:endParaRPr sz="24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355340" y="521175"/>
            <a:ext cx="5511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solidFill>
                  <a:srgbClr val="FFFF66"/>
                </a:solidFill>
                <a:latin typeface="等线"/>
                <a:cs typeface="等线"/>
              </a:rPr>
              <a:t>------有关万家灯火商圈户外广告投放思索与服务设想</a:t>
            </a:r>
            <a:endParaRPr sz="1800">
              <a:latin typeface="等线"/>
              <a:cs typeface="等线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58128" y="1673702"/>
            <a:ext cx="8255000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05"/>
              </a:lnSpc>
              <a:spcBef>
                <a:spcPts val="100"/>
              </a:spcBef>
            </a:pPr>
            <a:r>
              <a:rPr sz="1800" b="1" spc="-10">
                <a:solidFill>
                  <a:srgbClr val="FF0000"/>
                </a:solidFill>
                <a:latin typeface="等线"/>
                <a:cs typeface="等线"/>
              </a:rPr>
              <a:t>利弊方面：</a:t>
            </a:r>
            <a:endParaRPr sz="1800">
              <a:latin typeface="等线"/>
              <a:cs typeface="等线"/>
            </a:endParaRPr>
          </a:p>
          <a:p>
            <a:pPr marL="12700" marR="5080">
              <a:lnSpc>
                <a:spcPts val="2160"/>
              </a:lnSpc>
              <a:spcBef>
                <a:spcPts val="20"/>
              </a:spcBef>
            </a:pPr>
            <a:r>
              <a:rPr sz="1800" b="1">
                <a:latin typeface="Arial"/>
                <a:cs typeface="Arial"/>
              </a:rPr>
              <a:t>——</a:t>
            </a:r>
            <a:r>
              <a:rPr sz="1800" b="1" spc="-5">
                <a:latin typeface="Microsoft JhengHei"/>
                <a:cs typeface="Microsoft JhengHei"/>
              </a:rPr>
              <a:t>讯息短促。顾客经过户外广告旳时间很短，广告必须强攻才会有效。设计和文案必须精练、干脆、一字千钧。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1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800" b="1">
                <a:latin typeface="Arial"/>
                <a:cs typeface="Arial"/>
              </a:rPr>
              <a:t>——</a:t>
            </a:r>
            <a:r>
              <a:rPr sz="1800" b="1" spc="-5">
                <a:latin typeface="Microsoft JhengHei"/>
                <a:cs typeface="Microsoft JhengHei"/>
              </a:rPr>
              <a:t>供不应求。使顾客外媒介旳广告主太多，以致广告位置供不应求。</a:t>
            </a:r>
            <a:endParaRPr sz="1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100">
              <a:latin typeface="Microsoft JhengHei"/>
              <a:cs typeface="Microsoft JhengHei"/>
            </a:endParaRPr>
          </a:p>
          <a:p>
            <a:pPr marL="12700" marR="5080">
              <a:lnSpc>
                <a:spcPct val="104900"/>
              </a:lnSpc>
            </a:pPr>
            <a:r>
              <a:rPr sz="1800" b="1">
                <a:latin typeface="Arial"/>
                <a:cs typeface="Arial"/>
              </a:rPr>
              <a:t>——</a:t>
            </a:r>
            <a:r>
              <a:rPr sz="1800" b="1" spc="-5">
                <a:latin typeface="Microsoft JhengHei"/>
                <a:cs typeface="Microsoft JhengHei"/>
              </a:rPr>
              <a:t>视觉污染。有人反对户外广告，以为这是一种视觉污染。他们会对使顾客外广告旳广告主作出不利反应。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355340" y="521175"/>
            <a:ext cx="5511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solidFill>
                  <a:srgbClr val="FFFF66"/>
                </a:solidFill>
                <a:latin typeface="等线"/>
                <a:cs typeface="等线"/>
              </a:rPr>
              <a:t>------有关万家灯火商圈户外广告投放思索与服务设想</a:t>
            </a:r>
            <a:endParaRPr sz="1800">
              <a:latin typeface="等线"/>
              <a:cs typeface="等线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965200"/>
            <a:ext cx="6838843" cy="453700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812088" y="1201738"/>
            <a:ext cx="574675" cy="4211955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52705" rIns="0" bIns="0" rtlCol="0">
            <a:spAutoFit/>
          </a:bodyPr>
          <a:lstStyle/>
          <a:p>
            <a:pPr marL="91440" marR="247650" algn="just">
              <a:lnSpc>
                <a:spcPct val="100000"/>
              </a:lnSpc>
              <a:spcBef>
                <a:spcPts val="415"/>
              </a:spcBef>
            </a:pPr>
            <a:r>
              <a:rPr sz="1800" b="1" spc="-50">
                <a:solidFill>
                  <a:srgbClr val="FFFF66"/>
                </a:solidFill>
                <a:latin typeface="等线"/>
                <a:cs typeface="等线"/>
              </a:rPr>
              <a:t>万家灯火</a:t>
            </a:r>
            <a:r>
              <a:rPr sz="1800" b="1" spc="500">
                <a:solidFill>
                  <a:srgbClr val="FFFF66"/>
                </a:solidFill>
                <a:latin typeface="等线"/>
                <a:cs typeface="等线"/>
              </a:rPr>
              <a:t> </a:t>
            </a:r>
            <a:r>
              <a:rPr sz="1800" b="1" spc="-50">
                <a:solidFill>
                  <a:srgbClr val="FFFF66"/>
                </a:solidFill>
                <a:latin typeface="等线"/>
                <a:cs typeface="等线"/>
              </a:rPr>
              <a:t>户外广告资源卫星示意图</a:t>
            </a:r>
            <a:endParaRPr sz="1800">
              <a:latin typeface="等线"/>
              <a:cs typeface="等线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95511" y="912812"/>
            <a:ext cx="4608830" cy="541655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9715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765"/>
              </a:spcBef>
            </a:pPr>
            <a:r>
              <a:rPr sz="2400" spc="-5"/>
              <a:t>万家灯火户外广告资源五大优势</a:t>
            </a:r>
            <a:endParaRPr sz="2400"/>
          </a:p>
        </p:txBody>
      </p:sp>
      <p:grpSp>
        <p:nvGrpSpPr>
          <p:cNvPr id="3" name="object 3"/>
          <p:cNvGrpSpPr/>
          <p:nvPr/>
        </p:nvGrpSpPr>
        <p:grpSpPr>
          <a:xfrm>
            <a:off x="-6350" y="2286000"/>
            <a:ext cx="9156700" cy="1247775"/>
            <a:chOff x="-6350" y="2286000"/>
            <a:chExt cx="9156700" cy="1247775"/>
          </a:xfrm>
        </p:grpSpPr>
        <p:sp>
          <p:nvSpPr>
            <p:cNvPr id="4" name="object 4"/>
            <p:cNvSpPr/>
            <p:nvPr/>
          </p:nvSpPr>
          <p:spPr>
            <a:xfrm>
              <a:off x="0" y="2641600"/>
              <a:ext cx="9144000" cy="500380"/>
            </a:xfrm>
            <a:custGeom>
              <a:rect l="l" t="t" r="r" b="b"/>
              <a:pathLst>
                <a:path w="9144000" h="500380">
                  <a:moveTo>
                    <a:pt x="8869256" y="500061"/>
                  </a:moveTo>
                  <a:lnTo>
                    <a:pt x="8869256" y="375046"/>
                  </a:lnTo>
                  <a:lnTo>
                    <a:pt x="0" y="375046"/>
                  </a:lnTo>
                  <a:lnTo>
                    <a:pt x="0" y="125015"/>
                  </a:lnTo>
                  <a:lnTo>
                    <a:pt x="8869256" y="125015"/>
                  </a:lnTo>
                  <a:lnTo>
                    <a:pt x="8869256" y="0"/>
                  </a:lnTo>
                  <a:lnTo>
                    <a:pt x="9144000" y="250031"/>
                  </a:lnTo>
                  <a:lnTo>
                    <a:pt x="8869256" y="500061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2641600"/>
              <a:ext cx="9144000" cy="500380"/>
            </a:xfrm>
            <a:custGeom>
              <a:rect l="l" t="t" r="r" b="b"/>
              <a:pathLst>
                <a:path w="9144000" h="500380">
                  <a:moveTo>
                    <a:pt x="0" y="125015"/>
                  </a:moveTo>
                  <a:lnTo>
                    <a:pt x="8869256" y="125015"/>
                  </a:lnTo>
                  <a:lnTo>
                    <a:pt x="8869256" y="0"/>
                  </a:lnTo>
                  <a:lnTo>
                    <a:pt x="9144000" y="250031"/>
                  </a:lnTo>
                  <a:lnTo>
                    <a:pt x="8869256" y="500061"/>
                  </a:lnTo>
                  <a:lnTo>
                    <a:pt x="8869256" y="375046"/>
                  </a:lnTo>
                  <a:lnTo>
                    <a:pt x="0" y="375046"/>
                  </a:lnTo>
                  <a:lnTo>
                    <a:pt x="0" y="125015"/>
                  </a:lnTo>
                  <a:close/>
                </a:path>
              </a:pathLst>
            </a:custGeom>
            <a:ln w="12700">
              <a:solidFill>
                <a:srgbClr val="DCDCDC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50824" y="2363944"/>
              <a:ext cx="1155700" cy="1141730"/>
            </a:xfrm>
            <a:custGeom>
              <a:rect l="l" t="t" r="r" b="b"/>
              <a:pathLst>
                <a:path w="1155700" h="1141729">
                  <a:moveTo>
                    <a:pt x="1155699" y="570628"/>
                  </a:moveTo>
                  <a:lnTo>
                    <a:pt x="0" y="570628"/>
                  </a:lnTo>
                  <a:lnTo>
                    <a:pt x="1916" y="523827"/>
                  </a:lnTo>
                  <a:lnTo>
                    <a:pt x="7563" y="478068"/>
                  </a:lnTo>
                  <a:lnTo>
                    <a:pt x="16794" y="433499"/>
                  </a:lnTo>
                  <a:lnTo>
                    <a:pt x="29459" y="390265"/>
                  </a:lnTo>
                  <a:lnTo>
                    <a:pt x="45411" y="348513"/>
                  </a:lnTo>
                  <a:lnTo>
                    <a:pt x="64499" y="308391"/>
                  </a:lnTo>
                  <a:lnTo>
                    <a:pt x="86576" y="270045"/>
                  </a:lnTo>
                  <a:lnTo>
                    <a:pt x="111492" y="233622"/>
                  </a:lnTo>
                  <a:lnTo>
                    <a:pt x="139099" y="199269"/>
                  </a:lnTo>
                  <a:lnTo>
                    <a:pt x="169249" y="167132"/>
                  </a:lnTo>
                  <a:lnTo>
                    <a:pt x="201792" y="137360"/>
                  </a:lnTo>
                  <a:lnTo>
                    <a:pt x="236580" y="110097"/>
                  </a:lnTo>
                  <a:lnTo>
                    <a:pt x="273464" y="85492"/>
                  </a:lnTo>
                  <a:lnTo>
                    <a:pt x="312296" y="63692"/>
                  </a:lnTo>
                  <a:lnTo>
                    <a:pt x="352926" y="44842"/>
                  </a:lnTo>
                  <a:lnTo>
                    <a:pt x="395206" y="29090"/>
                  </a:lnTo>
                  <a:lnTo>
                    <a:pt x="438988" y="16583"/>
                  </a:lnTo>
                  <a:lnTo>
                    <a:pt x="484122" y="7468"/>
                  </a:lnTo>
                  <a:lnTo>
                    <a:pt x="530464" y="1891"/>
                  </a:lnTo>
                  <a:lnTo>
                    <a:pt x="577850" y="0"/>
                  </a:lnTo>
                  <a:lnTo>
                    <a:pt x="625244" y="1891"/>
                  </a:lnTo>
                  <a:lnTo>
                    <a:pt x="671581" y="7468"/>
                  </a:lnTo>
                  <a:lnTo>
                    <a:pt x="716715" y="16584"/>
                  </a:lnTo>
                  <a:lnTo>
                    <a:pt x="760496" y="29091"/>
                  </a:lnTo>
                  <a:lnTo>
                    <a:pt x="802776" y="44843"/>
                  </a:lnTo>
                  <a:lnTo>
                    <a:pt x="843406" y="63692"/>
                  </a:lnTo>
                  <a:lnTo>
                    <a:pt x="882237" y="85493"/>
                  </a:lnTo>
                  <a:lnTo>
                    <a:pt x="919121" y="110098"/>
                  </a:lnTo>
                  <a:lnTo>
                    <a:pt x="953909" y="137360"/>
                  </a:lnTo>
                  <a:lnTo>
                    <a:pt x="986452" y="167133"/>
                  </a:lnTo>
                  <a:lnTo>
                    <a:pt x="1016601" y="199269"/>
                  </a:lnTo>
                  <a:lnTo>
                    <a:pt x="1044208" y="233623"/>
                  </a:lnTo>
                  <a:lnTo>
                    <a:pt x="1069125" y="270046"/>
                  </a:lnTo>
                  <a:lnTo>
                    <a:pt x="1091201" y="308392"/>
                  </a:lnTo>
                  <a:lnTo>
                    <a:pt x="1110289" y="348514"/>
                  </a:lnTo>
                  <a:lnTo>
                    <a:pt x="1126240" y="390265"/>
                  </a:lnTo>
                  <a:lnTo>
                    <a:pt x="1138906" y="433500"/>
                  </a:lnTo>
                  <a:lnTo>
                    <a:pt x="1148136" y="478069"/>
                  </a:lnTo>
                  <a:lnTo>
                    <a:pt x="1153784" y="523828"/>
                  </a:lnTo>
                  <a:lnTo>
                    <a:pt x="1155699" y="570628"/>
                  </a:lnTo>
                  <a:close/>
                </a:path>
                <a:path w="1155700" h="1141729">
                  <a:moveTo>
                    <a:pt x="577850" y="1141255"/>
                  </a:moveTo>
                  <a:lnTo>
                    <a:pt x="530457" y="1139363"/>
                  </a:lnTo>
                  <a:lnTo>
                    <a:pt x="484120" y="1133786"/>
                  </a:lnTo>
                  <a:lnTo>
                    <a:pt x="438986" y="1124671"/>
                  </a:lnTo>
                  <a:lnTo>
                    <a:pt x="395205" y="1112164"/>
                  </a:lnTo>
                  <a:lnTo>
                    <a:pt x="352924" y="1096412"/>
                  </a:lnTo>
                  <a:lnTo>
                    <a:pt x="312294" y="1077562"/>
                  </a:lnTo>
                  <a:lnTo>
                    <a:pt x="273463" y="1055762"/>
                  </a:lnTo>
                  <a:lnTo>
                    <a:pt x="236579" y="1031157"/>
                  </a:lnTo>
                  <a:lnTo>
                    <a:pt x="201791" y="1003895"/>
                  </a:lnTo>
                  <a:lnTo>
                    <a:pt x="169248" y="974122"/>
                  </a:lnTo>
                  <a:lnTo>
                    <a:pt x="139098" y="941986"/>
                  </a:lnTo>
                  <a:lnTo>
                    <a:pt x="111491" y="907633"/>
                  </a:lnTo>
                  <a:lnTo>
                    <a:pt x="86575" y="871210"/>
                  </a:lnTo>
                  <a:lnTo>
                    <a:pt x="64498" y="832864"/>
                  </a:lnTo>
                  <a:lnTo>
                    <a:pt x="45410" y="792741"/>
                  </a:lnTo>
                  <a:lnTo>
                    <a:pt x="29459" y="750990"/>
                  </a:lnTo>
                  <a:lnTo>
                    <a:pt x="16793" y="707756"/>
                  </a:lnTo>
                  <a:lnTo>
                    <a:pt x="7563" y="663186"/>
                  </a:lnTo>
                  <a:lnTo>
                    <a:pt x="1915" y="617428"/>
                  </a:lnTo>
                  <a:lnTo>
                    <a:pt x="0" y="570627"/>
                  </a:lnTo>
                  <a:lnTo>
                    <a:pt x="1155699" y="570628"/>
                  </a:lnTo>
                  <a:lnTo>
                    <a:pt x="1153784" y="617428"/>
                  </a:lnTo>
                  <a:lnTo>
                    <a:pt x="1148136" y="663186"/>
                  </a:lnTo>
                  <a:lnTo>
                    <a:pt x="1138905" y="707756"/>
                  </a:lnTo>
                  <a:lnTo>
                    <a:pt x="1126240" y="750990"/>
                  </a:lnTo>
                  <a:lnTo>
                    <a:pt x="1110289" y="792741"/>
                  </a:lnTo>
                  <a:lnTo>
                    <a:pt x="1091201" y="832864"/>
                  </a:lnTo>
                  <a:lnTo>
                    <a:pt x="1069124" y="871210"/>
                  </a:lnTo>
                  <a:lnTo>
                    <a:pt x="1044208" y="907633"/>
                  </a:lnTo>
                  <a:lnTo>
                    <a:pt x="1016601" y="941986"/>
                  </a:lnTo>
                  <a:lnTo>
                    <a:pt x="986451" y="974122"/>
                  </a:lnTo>
                  <a:lnTo>
                    <a:pt x="953908" y="1003895"/>
                  </a:lnTo>
                  <a:lnTo>
                    <a:pt x="919120" y="1031157"/>
                  </a:lnTo>
                  <a:lnTo>
                    <a:pt x="882236" y="1055762"/>
                  </a:lnTo>
                  <a:lnTo>
                    <a:pt x="843405" y="1077563"/>
                  </a:lnTo>
                  <a:lnTo>
                    <a:pt x="802775" y="1096412"/>
                  </a:lnTo>
                  <a:lnTo>
                    <a:pt x="760495" y="1112164"/>
                  </a:lnTo>
                  <a:lnTo>
                    <a:pt x="716714" y="1124671"/>
                  </a:lnTo>
                  <a:lnTo>
                    <a:pt x="671580" y="1133786"/>
                  </a:lnTo>
                  <a:lnTo>
                    <a:pt x="625242" y="1139363"/>
                  </a:lnTo>
                  <a:lnTo>
                    <a:pt x="577850" y="1141255"/>
                  </a:lnTo>
                  <a:close/>
                </a:path>
              </a:pathLst>
            </a:custGeom>
            <a:solidFill>
              <a:srgbClr val="6600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50824" y="2363944"/>
              <a:ext cx="1155700" cy="1141730"/>
            </a:xfrm>
            <a:custGeom>
              <a:rect l="l" t="t" r="r" b="b"/>
              <a:pathLst>
                <a:path w="1155700" h="1141729">
                  <a:moveTo>
                    <a:pt x="0" y="570628"/>
                  </a:moveTo>
                  <a:lnTo>
                    <a:pt x="1916" y="523828"/>
                  </a:lnTo>
                  <a:lnTo>
                    <a:pt x="7563" y="478069"/>
                  </a:lnTo>
                  <a:lnTo>
                    <a:pt x="16794" y="433500"/>
                  </a:lnTo>
                  <a:lnTo>
                    <a:pt x="29459" y="390265"/>
                  </a:lnTo>
                  <a:lnTo>
                    <a:pt x="45410" y="348514"/>
                  </a:lnTo>
                  <a:lnTo>
                    <a:pt x="64498" y="308392"/>
                  </a:lnTo>
                  <a:lnTo>
                    <a:pt x="86575" y="270046"/>
                  </a:lnTo>
                  <a:lnTo>
                    <a:pt x="111491" y="233623"/>
                  </a:lnTo>
                  <a:lnTo>
                    <a:pt x="139099" y="199269"/>
                  </a:lnTo>
                  <a:lnTo>
                    <a:pt x="169248" y="167133"/>
                  </a:lnTo>
                  <a:lnTo>
                    <a:pt x="201791" y="137360"/>
                  </a:lnTo>
                  <a:lnTo>
                    <a:pt x="236579" y="110098"/>
                  </a:lnTo>
                  <a:lnTo>
                    <a:pt x="273463" y="85493"/>
                  </a:lnTo>
                  <a:lnTo>
                    <a:pt x="312294" y="63692"/>
                  </a:lnTo>
                  <a:lnTo>
                    <a:pt x="352924" y="44843"/>
                  </a:lnTo>
                  <a:lnTo>
                    <a:pt x="395204" y="29091"/>
                  </a:lnTo>
                  <a:lnTo>
                    <a:pt x="438986" y="16584"/>
                  </a:lnTo>
                  <a:lnTo>
                    <a:pt x="484119" y="7468"/>
                  </a:lnTo>
                  <a:lnTo>
                    <a:pt x="530457" y="1891"/>
                  </a:lnTo>
                  <a:lnTo>
                    <a:pt x="577850" y="0"/>
                  </a:lnTo>
                  <a:lnTo>
                    <a:pt x="625242" y="1891"/>
                  </a:lnTo>
                  <a:lnTo>
                    <a:pt x="671579" y="7468"/>
                  </a:lnTo>
                  <a:lnTo>
                    <a:pt x="716713" y="16583"/>
                  </a:lnTo>
                  <a:lnTo>
                    <a:pt x="760494" y="29090"/>
                  </a:lnTo>
                  <a:lnTo>
                    <a:pt x="802774" y="44842"/>
                  </a:lnTo>
                  <a:lnTo>
                    <a:pt x="843404" y="63692"/>
                  </a:lnTo>
                  <a:lnTo>
                    <a:pt x="882236" y="85492"/>
                  </a:lnTo>
                  <a:lnTo>
                    <a:pt x="919120" y="110097"/>
                  </a:lnTo>
                  <a:lnTo>
                    <a:pt x="953908" y="137360"/>
                  </a:lnTo>
                  <a:lnTo>
                    <a:pt x="986451" y="167132"/>
                  </a:lnTo>
                  <a:lnTo>
                    <a:pt x="1016600" y="199269"/>
                  </a:lnTo>
                  <a:lnTo>
                    <a:pt x="1044208" y="233622"/>
                  </a:lnTo>
                  <a:lnTo>
                    <a:pt x="1069124" y="270045"/>
                  </a:lnTo>
                  <a:lnTo>
                    <a:pt x="1091201" y="308391"/>
                  </a:lnTo>
                  <a:lnTo>
                    <a:pt x="1110289" y="348513"/>
                  </a:lnTo>
                  <a:lnTo>
                    <a:pt x="1126240" y="390265"/>
                  </a:lnTo>
                  <a:lnTo>
                    <a:pt x="1138906" y="433499"/>
                  </a:lnTo>
                  <a:lnTo>
                    <a:pt x="1148136" y="478068"/>
                  </a:lnTo>
                  <a:lnTo>
                    <a:pt x="1153784" y="523827"/>
                  </a:lnTo>
                  <a:lnTo>
                    <a:pt x="1155700" y="570627"/>
                  </a:lnTo>
                  <a:lnTo>
                    <a:pt x="1153784" y="617428"/>
                  </a:lnTo>
                  <a:lnTo>
                    <a:pt x="1148136" y="663186"/>
                  </a:lnTo>
                  <a:lnTo>
                    <a:pt x="1138906" y="707756"/>
                  </a:lnTo>
                  <a:lnTo>
                    <a:pt x="1126240" y="750990"/>
                  </a:lnTo>
                  <a:lnTo>
                    <a:pt x="1110289" y="792741"/>
                  </a:lnTo>
                  <a:lnTo>
                    <a:pt x="1091201" y="832864"/>
                  </a:lnTo>
                  <a:lnTo>
                    <a:pt x="1069124" y="871210"/>
                  </a:lnTo>
                  <a:lnTo>
                    <a:pt x="1044208" y="907633"/>
                  </a:lnTo>
                  <a:lnTo>
                    <a:pt x="1016601" y="941986"/>
                  </a:lnTo>
                  <a:lnTo>
                    <a:pt x="986451" y="974122"/>
                  </a:lnTo>
                  <a:lnTo>
                    <a:pt x="953908" y="1003895"/>
                  </a:lnTo>
                  <a:lnTo>
                    <a:pt x="919120" y="1031157"/>
                  </a:lnTo>
                  <a:lnTo>
                    <a:pt x="882236" y="1055762"/>
                  </a:lnTo>
                  <a:lnTo>
                    <a:pt x="843405" y="1077563"/>
                  </a:lnTo>
                  <a:lnTo>
                    <a:pt x="802775" y="1096412"/>
                  </a:lnTo>
                  <a:lnTo>
                    <a:pt x="760495" y="1112164"/>
                  </a:lnTo>
                  <a:lnTo>
                    <a:pt x="716714" y="1124671"/>
                  </a:lnTo>
                  <a:lnTo>
                    <a:pt x="671580" y="1133786"/>
                  </a:lnTo>
                  <a:lnTo>
                    <a:pt x="625242" y="1139363"/>
                  </a:lnTo>
                  <a:lnTo>
                    <a:pt x="577850" y="1141255"/>
                  </a:lnTo>
                  <a:lnTo>
                    <a:pt x="530457" y="1139363"/>
                  </a:lnTo>
                  <a:lnTo>
                    <a:pt x="484120" y="1133786"/>
                  </a:lnTo>
                  <a:lnTo>
                    <a:pt x="438986" y="1124671"/>
                  </a:lnTo>
                  <a:lnTo>
                    <a:pt x="395205" y="1112164"/>
                  </a:lnTo>
                  <a:lnTo>
                    <a:pt x="352924" y="1096412"/>
                  </a:lnTo>
                  <a:lnTo>
                    <a:pt x="312294" y="1077562"/>
                  </a:lnTo>
                  <a:lnTo>
                    <a:pt x="273463" y="1055762"/>
                  </a:lnTo>
                  <a:lnTo>
                    <a:pt x="236579" y="1031157"/>
                  </a:lnTo>
                  <a:lnTo>
                    <a:pt x="201791" y="1003895"/>
                  </a:lnTo>
                  <a:lnTo>
                    <a:pt x="169248" y="974122"/>
                  </a:lnTo>
                  <a:lnTo>
                    <a:pt x="139099" y="941986"/>
                  </a:lnTo>
                  <a:lnTo>
                    <a:pt x="111491" y="907633"/>
                  </a:lnTo>
                  <a:lnTo>
                    <a:pt x="86575" y="871210"/>
                  </a:lnTo>
                  <a:lnTo>
                    <a:pt x="64498" y="832864"/>
                  </a:lnTo>
                  <a:lnTo>
                    <a:pt x="45410" y="792741"/>
                  </a:lnTo>
                  <a:lnTo>
                    <a:pt x="29459" y="750990"/>
                  </a:lnTo>
                  <a:lnTo>
                    <a:pt x="16793" y="707756"/>
                  </a:lnTo>
                  <a:lnTo>
                    <a:pt x="7563" y="663186"/>
                  </a:lnTo>
                  <a:lnTo>
                    <a:pt x="1915" y="617428"/>
                  </a:lnTo>
                  <a:lnTo>
                    <a:pt x="0" y="570627"/>
                  </a:lnTo>
                  <a:close/>
                </a:path>
              </a:pathLst>
            </a:custGeom>
            <a:ln w="57150">
              <a:solidFill>
                <a:srgbClr val="F8F8F8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2900" y="2324100"/>
              <a:ext cx="953594" cy="953418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979611" y="2321081"/>
              <a:ext cx="1155700" cy="1141730"/>
            </a:xfrm>
            <a:custGeom>
              <a:rect l="l" t="t" r="r" b="b"/>
              <a:pathLst>
                <a:path w="1155700" h="1141729">
                  <a:moveTo>
                    <a:pt x="1155699" y="570628"/>
                  </a:moveTo>
                  <a:lnTo>
                    <a:pt x="0" y="570628"/>
                  </a:lnTo>
                  <a:lnTo>
                    <a:pt x="1916" y="523827"/>
                  </a:lnTo>
                  <a:lnTo>
                    <a:pt x="7563" y="478068"/>
                  </a:lnTo>
                  <a:lnTo>
                    <a:pt x="16794" y="433499"/>
                  </a:lnTo>
                  <a:lnTo>
                    <a:pt x="29459" y="390265"/>
                  </a:lnTo>
                  <a:lnTo>
                    <a:pt x="45411" y="348513"/>
                  </a:lnTo>
                  <a:lnTo>
                    <a:pt x="64499" y="308391"/>
                  </a:lnTo>
                  <a:lnTo>
                    <a:pt x="86576" y="270045"/>
                  </a:lnTo>
                  <a:lnTo>
                    <a:pt x="111492" y="233622"/>
                  </a:lnTo>
                  <a:lnTo>
                    <a:pt x="139099" y="199269"/>
                  </a:lnTo>
                  <a:lnTo>
                    <a:pt x="169249" y="167132"/>
                  </a:lnTo>
                  <a:lnTo>
                    <a:pt x="201792" y="137360"/>
                  </a:lnTo>
                  <a:lnTo>
                    <a:pt x="236580" y="110097"/>
                  </a:lnTo>
                  <a:lnTo>
                    <a:pt x="273464" y="85492"/>
                  </a:lnTo>
                  <a:lnTo>
                    <a:pt x="312296" y="63692"/>
                  </a:lnTo>
                  <a:lnTo>
                    <a:pt x="352926" y="44842"/>
                  </a:lnTo>
                  <a:lnTo>
                    <a:pt x="395206" y="29090"/>
                  </a:lnTo>
                  <a:lnTo>
                    <a:pt x="438988" y="16583"/>
                  </a:lnTo>
                  <a:lnTo>
                    <a:pt x="484122" y="7468"/>
                  </a:lnTo>
                  <a:lnTo>
                    <a:pt x="530464" y="1891"/>
                  </a:lnTo>
                  <a:lnTo>
                    <a:pt x="577850" y="0"/>
                  </a:lnTo>
                  <a:lnTo>
                    <a:pt x="625244" y="1891"/>
                  </a:lnTo>
                  <a:lnTo>
                    <a:pt x="671581" y="7468"/>
                  </a:lnTo>
                  <a:lnTo>
                    <a:pt x="716715" y="16584"/>
                  </a:lnTo>
                  <a:lnTo>
                    <a:pt x="760496" y="29091"/>
                  </a:lnTo>
                  <a:lnTo>
                    <a:pt x="802776" y="44843"/>
                  </a:lnTo>
                  <a:lnTo>
                    <a:pt x="843406" y="63692"/>
                  </a:lnTo>
                  <a:lnTo>
                    <a:pt x="882237" y="85493"/>
                  </a:lnTo>
                  <a:lnTo>
                    <a:pt x="919121" y="110098"/>
                  </a:lnTo>
                  <a:lnTo>
                    <a:pt x="953909" y="137360"/>
                  </a:lnTo>
                  <a:lnTo>
                    <a:pt x="986452" y="167133"/>
                  </a:lnTo>
                  <a:lnTo>
                    <a:pt x="1016601" y="199269"/>
                  </a:lnTo>
                  <a:lnTo>
                    <a:pt x="1044208" y="233623"/>
                  </a:lnTo>
                  <a:lnTo>
                    <a:pt x="1069125" y="270046"/>
                  </a:lnTo>
                  <a:lnTo>
                    <a:pt x="1091201" y="308392"/>
                  </a:lnTo>
                  <a:lnTo>
                    <a:pt x="1110289" y="348514"/>
                  </a:lnTo>
                  <a:lnTo>
                    <a:pt x="1126240" y="390265"/>
                  </a:lnTo>
                  <a:lnTo>
                    <a:pt x="1138906" y="433500"/>
                  </a:lnTo>
                  <a:lnTo>
                    <a:pt x="1148136" y="478069"/>
                  </a:lnTo>
                  <a:lnTo>
                    <a:pt x="1153784" y="523828"/>
                  </a:lnTo>
                  <a:lnTo>
                    <a:pt x="1155699" y="570628"/>
                  </a:lnTo>
                  <a:close/>
                </a:path>
                <a:path w="1155700" h="1141729">
                  <a:moveTo>
                    <a:pt x="577850" y="1141255"/>
                  </a:moveTo>
                  <a:lnTo>
                    <a:pt x="530457" y="1139363"/>
                  </a:lnTo>
                  <a:lnTo>
                    <a:pt x="484119" y="1133786"/>
                  </a:lnTo>
                  <a:lnTo>
                    <a:pt x="438986" y="1124671"/>
                  </a:lnTo>
                  <a:lnTo>
                    <a:pt x="395204" y="1112164"/>
                  </a:lnTo>
                  <a:lnTo>
                    <a:pt x="352924" y="1096412"/>
                  </a:lnTo>
                  <a:lnTo>
                    <a:pt x="312294" y="1077562"/>
                  </a:lnTo>
                  <a:lnTo>
                    <a:pt x="273463" y="1055762"/>
                  </a:lnTo>
                  <a:lnTo>
                    <a:pt x="236579" y="1031157"/>
                  </a:lnTo>
                  <a:lnTo>
                    <a:pt x="201791" y="1003895"/>
                  </a:lnTo>
                  <a:lnTo>
                    <a:pt x="169248" y="974122"/>
                  </a:lnTo>
                  <a:lnTo>
                    <a:pt x="139098" y="941986"/>
                  </a:lnTo>
                  <a:lnTo>
                    <a:pt x="111491" y="907633"/>
                  </a:lnTo>
                  <a:lnTo>
                    <a:pt x="86575" y="871210"/>
                  </a:lnTo>
                  <a:lnTo>
                    <a:pt x="64498" y="832864"/>
                  </a:lnTo>
                  <a:lnTo>
                    <a:pt x="45410" y="792741"/>
                  </a:lnTo>
                  <a:lnTo>
                    <a:pt x="29459" y="750990"/>
                  </a:lnTo>
                  <a:lnTo>
                    <a:pt x="16793" y="707756"/>
                  </a:lnTo>
                  <a:lnTo>
                    <a:pt x="7563" y="663186"/>
                  </a:lnTo>
                  <a:lnTo>
                    <a:pt x="1915" y="617428"/>
                  </a:lnTo>
                  <a:lnTo>
                    <a:pt x="0" y="570627"/>
                  </a:lnTo>
                  <a:lnTo>
                    <a:pt x="1155699" y="570628"/>
                  </a:lnTo>
                  <a:lnTo>
                    <a:pt x="1153784" y="617428"/>
                  </a:lnTo>
                  <a:lnTo>
                    <a:pt x="1148136" y="663186"/>
                  </a:lnTo>
                  <a:lnTo>
                    <a:pt x="1138905" y="707756"/>
                  </a:lnTo>
                  <a:lnTo>
                    <a:pt x="1126240" y="750990"/>
                  </a:lnTo>
                  <a:lnTo>
                    <a:pt x="1110289" y="792741"/>
                  </a:lnTo>
                  <a:lnTo>
                    <a:pt x="1091201" y="832864"/>
                  </a:lnTo>
                  <a:lnTo>
                    <a:pt x="1069124" y="871210"/>
                  </a:lnTo>
                  <a:lnTo>
                    <a:pt x="1044208" y="907633"/>
                  </a:lnTo>
                  <a:lnTo>
                    <a:pt x="1016601" y="941986"/>
                  </a:lnTo>
                  <a:lnTo>
                    <a:pt x="986451" y="974122"/>
                  </a:lnTo>
                  <a:lnTo>
                    <a:pt x="953908" y="1003895"/>
                  </a:lnTo>
                  <a:lnTo>
                    <a:pt x="919120" y="1031157"/>
                  </a:lnTo>
                  <a:lnTo>
                    <a:pt x="882236" y="1055762"/>
                  </a:lnTo>
                  <a:lnTo>
                    <a:pt x="843405" y="1077563"/>
                  </a:lnTo>
                  <a:lnTo>
                    <a:pt x="802775" y="1096412"/>
                  </a:lnTo>
                  <a:lnTo>
                    <a:pt x="760495" y="1112164"/>
                  </a:lnTo>
                  <a:lnTo>
                    <a:pt x="716714" y="1124671"/>
                  </a:lnTo>
                  <a:lnTo>
                    <a:pt x="671580" y="1133786"/>
                  </a:lnTo>
                  <a:lnTo>
                    <a:pt x="625242" y="1139363"/>
                  </a:lnTo>
                  <a:lnTo>
                    <a:pt x="577850" y="1141255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979611" y="2321081"/>
              <a:ext cx="1155700" cy="1141730"/>
            </a:xfrm>
            <a:custGeom>
              <a:rect l="l" t="t" r="r" b="b"/>
              <a:pathLst>
                <a:path w="1155700" h="1141729">
                  <a:moveTo>
                    <a:pt x="0" y="570628"/>
                  </a:moveTo>
                  <a:lnTo>
                    <a:pt x="1916" y="523828"/>
                  </a:lnTo>
                  <a:lnTo>
                    <a:pt x="7563" y="478069"/>
                  </a:lnTo>
                  <a:lnTo>
                    <a:pt x="16794" y="433500"/>
                  </a:lnTo>
                  <a:lnTo>
                    <a:pt x="29459" y="390265"/>
                  </a:lnTo>
                  <a:lnTo>
                    <a:pt x="45410" y="348514"/>
                  </a:lnTo>
                  <a:lnTo>
                    <a:pt x="64498" y="308392"/>
                  </a:lnTo>
                  <a:lnTo>
                    <a:pt x="86575" y="270046"/>
                  </a:lnTo>
                  <a:lnTo>
                    <a:pt x="111491" y="233623"/>
                  </a:lnTo>
                  <a:lnTo>
                    <a:pt x="139099" y="199269"/>
                  </a:lnTo>
                  <a:lnTo>
                    <a:pt x="169248" y="167133"/>
                  </a:lnTo>
                  <a:lnTo>
                    <a:pt x="201791" y="137360"/>
                  </a:lnTo>
                  <a:lnTo>
                    <a:pt x="236579" y="110098"/>
                  </a:lnTo>
                  <a:lnTo>
                    <a:pt x="273463" y="85493"/>
                  </a:lnTo>
                  <a:lnTo>
                    <a:pt x="312294" y="63692"/>
                  </a:lnTo>
                  <a:lnTo>
                    <a:pt x="352924" y="44843"/>
                  </a:lnTo>
                  <a:lnTo>
                    <a:pt x="395204" y="29091"/>
                  </a:lnTo>
                  <a:lnTo>
                    <a:pt x="438986" y="16584"/>
                  </a:lnTo>
                  <a:lnTo>
                    <a:pt x="484119" y="7468"/>
                  </a:lnTo>
                  <a:lnTo>
                    <a:pt x="530457" y="1891"/>
                  </a:lnTo>
                  <a:lnTo>
                    <a:pt x="577850" y="0"/>
                  </a:lnTo>
                  <a:lnTo>
                    <a:pt x="625242" y="1891"/>
                  </a:lnTo>
                  <a:lnTo>
                    <a:pt x="671579" y="7468"/>
                  </a:lnTo>
                  <a:lnTo>
                    <a:pt x="716713" y="16583"/>
                  </a:lnTo>
                  <a:lnTo>
                    <a:pt x="760494" y="29090"/>
                  </a:lnTo>
                  <a:lnTo>
                    <a:pt x="802774" y="44842"/>
                  </a:lnTo>
                  <a:lnTo>
                    <a:pt x="843404" y="63692"/>
                  </a:lnTo>
                  <a:lnTo>
                    <a:pt x="882236" y="85492"/>
                  </a:lnTo>
                  <a:lnTo>
                    <a:pt x="919120" y="110097"/>
                  </a:lnTo>
                  <a:lnTo>
                    <a:pt x="953908" y="137360"/>
                  </a:lnTo>
                  <a:lnTo>
                    <a:pt x="986451" y="167132"/>
                  </a:lnTo>
                  <a:lnTo>
                    <a:pt x="1016600" y="199269"/>
                  </a:lnTo>
                  <a:lnTo>
                    <a:pt x="1044208" y="233622"/>
                  </a:lnTo>
                  <a:lnTo>
                    <a:pt x="1069124" y="270045"/>
                  </a:lnTo>
                  <a:lnTo>
                    <a:pt x="1091201" y="308391"/>
                  </a:lnTo>
                  <a:lnTo>
                    <a:pt x="1110289" y="348513"/>
                  </a:lnTo>
                  <a:lnTo>
                    <a:pt x="1126240" y="390265"/>
                  </a:lnTo>
                  <a:lnTo>
                    <a:pt x="1138906" y="433499"/>
                  </a:lnTo>
                  <a:lnTo>
                    <a:pt x="1148136" y="478068"/>
                  </a:lnTo>
                  <a:lnTo>
                    <a:pt x="1153784" y="523827"/>
                  </a:lnTo>
                  <a:lnTo>
                    <a:pt x="1155700" y="570627"/>
                  </a:lnTo>
                  <a:lnTo>
                    <a:pt x="1153784" y="617428"/>
                  </a:lnTo>
                  <a:lnTo>
                    <a:pt x="1148136" y="663186"/>
                  </a:lnTo>
                  <a:lnTo>
                    <a:pt x="1138905" y="707756"/>
                  </a:lnTo>
                  <a:lnTo>
                    <a:pt x="1126240" y="750990"/>
                  </a:lnTo>
                  <a:lnTo>
                    <a:pt x="1110289" y="792741"/>
                  </a:lnTo>
                  <a:lnTo>
                    <a:pt x="1091201" y="832864"/>
                  </a:lnTo>
                  <a:lnTo>
                    <a:pt x="1069124" y="871210"/>
                  </a:lnTo>
                  <a:lnTo>
                    <a:pt x="1044208" y="907633"/>
                  </a:lnTo>
                  <a:lnTo>
                    <a:pt x="1016601" y="941986"/>
                  </a:lnTo>
                  <a:lnTo>
                    <a:pt x="986451" y="974122"/>
                  </a:lnTo>
                  <a:lnTo>
                    <a:pt x="953908" y="1003895"/>
                  </a:lnTo>
                  <a:lnTo>
                    <a:pt x="919120" y="1031157"/>
                  </a:lnTo>
                  <a:lnTo>
                    <a:pt x="882236" y="1055762"/>
                  </a:lnTo>
                  <a:lnTo>
                    <a:pt x="843405" y="1077563"/>
                  </a:lnTo>
                  <a:lnTo>
                    <a:pt x="802775" y="1096412"/>
                  </a:lnTo>
                  <a:lnTo>
                    <a:pt x="760495" y="1112164"/>
                  </a:lnTo>
                  <a:lnTo>
                    <a:pt x="716714" y="1124671"/>
                  </a:lnTo>
                  <a:lnTo>
                    <a:pt x="671580" y="1133786"/>
                  </a:lnTo>
                  <a:lnTo>
                    <a:pt x="625242" y="1139363"/>
                  </a:lnTo>
                  <a:lnTo>
                    <a:pt x="577850" y="1141255"/>
                  </a:lnTo>
                  <a:lnTo>
                    <a:pt x="530457" y="1139363"/>
                  </a:lnTo>
                  <a:lnTo>
                    <a:pt x="484119" y="1133786"/>
                  </a:lnTo>
                  <a:lnTo>
                    <a:pt x="438986" y="1124671"/>
                  </a:lnTo>
                  <a:lnTo>
                    <a:pt x="395204" y="1112164"/>
                  </a:lnTo>
                  <a:lnTo>
                    <a:pt x="352924" y="1096412"/>
                  </a:lnTo>
                  <a:lnTo>
                    <a:pt x="312294" y="1077562"/>
                  </a:lnTo>
                  <a:lnTo>
                    <a:pt x="273463" y="1055762"/>
                  </a:lnTo>
                  <a:lnTo>
                    <a:pt x="236579" y="1031157"/>
                  </a:lnTo>
                  <a:lnTo>
                    <a:pt x="201791" y="1003895"/>
                  </a:lnTo>
                  <a:lnTo>
                    <a:pt x="169248" y="974122"/>
                  </a:lnTo>
                  <a:lnTo>
                    <a:pt x="139098" y="941986"/>
                  </a:lnTo>
                  <a:lnTo>
                    <a:pt x="111491" y="907633"/>
                  </a:lnTo>
                  <a:lnTo>
                    <a:pt x="86575" y="871210"/>
                  </a:lnTo>
                  <a:lnTo>
                    <a:pt x="64498" y="832864"/>
                  </a:lnTo>
                  <a:lnTo>
                    <a:pt x="45410" y="792741"/>
                  </a:lnTo>
                  <a:lnTo>
                    <a:pt x="29459" y="750990"/>
                  </a:lnTo>
                  <a:lnTo>
                    <a:pt x="16793" y="707756"/>
                  </a:lnTo>
                  <a:lnTo>
                    <a:pt x="7563" y="663186"/>
                  </a:lnTo>
                  <a:lnTo>
                    <a:pt x="1915" y="617428"/>
                  </a:lnTo>
                  <a:lnTo>
                    <a:pt x="0" y="570627"/>
                  </a:lnTo>
                  <a:close/>
                </a:path>
              </a:pathLst>
            </a:custGeom>
            <a:ln w="57150">
              <a:solidFill>
                <a:srgbClr val="F8F8F8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082800" y="2286000"/>
              <a:ext cx="953594" cy="953418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3779837" y="2363944"/>
              <a:ext cx="1154430" cy="1141730"/>
            </a:xfrm>
            <a:custGeom>
              <a:rect l="l" t="t" r="r" b="b"/>
              <a:pathLst>
                <a:path w="1154429" h="1141729">
                  <a:moveTo>
                    <a:pt x="1154112" y="570628"/>
                  </a:moveTo>
                  <a:lnTo>
                    <a:pt x="0" y="570628"/>
                  </a:lnTo>
                  <a:lnTo>
                    <a:pt x="1913" y="523827"/>
                  </a:lnTo>
                  <a:lnTo>
                    <a:pt x="7553" y="478068"/>
                  </a:lnTo>
                  <a:lnTo>
                    <a:pt x="16771" y="433499"/>
                  </a:lnTo>
                  <a:lnTo>
                    <a:pt x="29419" y="390265"/>
                  </a:lnTo>
                  <a:lnTo>
                    <a:pt x="45348" y="348513"/>
                  </a:lnTo>
                  <a:lnTo>
                    <a:pt x="64410" y="308391"/>
                  </a:lnTo>
                  <a:lnTo>
                    <a:pt x="86457" y="270045"/>
                  </a:lnTo>
                  <a:lnTo>
                    <a:pt x="111339" y="233622"/>
                  </a:lnTo>
                  <a:lnTo>
                    <a:pt x="138908" y="199269"/>
                  </a:lnTo>
                  <a:lnTo>
                    <a:pt x="169017" y="167132"/>
                  </a:lnTo>
                  <a:lnTo>
                    <a:pt x="201515" y="137360"/>
                  </a:lnTo>
                  <a:lnTo>
                    <a:pt x="236255" y="110097"/>
                  </a:lnTo>
                  <a:lnTo>
                    <a:pt x="273089" y="85492"/>
                  </a:lnTo>
                  <a:lnTo>
                    <a:pt x="311867" y="63692"/>
                  </a:lnTo>
                  <a:lnTo>
                    <a:pt x="352441" y="44842"/>
                  </a:lnTo>
                  <a:lnTo>
                    <a:pt x="394663" y="29090"/>
                  </a:lnTo>
                  <a:lnTo>
                    <a:pt x="438385" y="16583"/>
                  </a:lnTo>
                  <a:lnTo>
                    <a:pt x="483457" y="7468"/>
                  </a:lnTo>
                  <a:lnTo>
                    <a:pt x="529735" y="1891"/>
                  </a:lnTo>
                  <a:lnTo>
                    <a:pt x="577056" y="0"/>
                  </a:lnTo>
                  <a:lnTo>
                    <a:pt x="624385" y="1891"/>
                  </a:lnTo>
                  <a:lnTo>
                    <a:pt x="670658" y="7468"/>
                  </a:lnTo>
                  <a:lnTo>
                    <a:pt x="715730" y="16584"/>
                  </a:lnTo>
                  <a:lnTo>
                    <a:pt x="759451" y="29091"/>
                  </a:lnTo>
                  <a:lnTo>
                    <a:pt x="801672" y="44843"/>
                  </a:lnTo>
                  <a:lnTo>
                    <a:pt x="842247" y="63692"/>
                  </a:lnTo>
                  <a:lnTo>
                    <a:pt x="881024" y="85493"/>
                  </a:lnTo>
                  <a:lnTo>
                    <a:pt x="917858" y="110098"/>
                  </a:lnTo>
                  <a:lnTo>
                    <a:pt x="952598" y="137360"/>
                  </a:lnTo>
                  <a:lnTo>
                    <a:pt x="985096" y="167133"/>
                  </a:lnTo>
                  <a:lnTo>
                    <a:pt x="1015204" y="199269"/>
                  </a:lnTo>
                  <a:lnTo>
                    <a:pt x="1042773" y="233623"/>
                  </a:lnTo>
                  <a:lnTo>
                    <a:pt x="1067655" y="270046"/>
                  </a:lnTo>
                  <a:lnTo>
                    <a:pt x="1089702" y="308392"/>
                  </a:lnTo>
                  <a:lnTo>
                    <a:pt x="1108764" y="348514"/>
                  </a:lnTo>
                  <a:lnTo>
                    <a:pt x="1124693" y="390265"/>
                  </a:lnTo>
                  <a:lnTo>
                    <a:pt x="1137341" y="433500"/>
                  </a:lnTo>
                  <a:lnTo>
                    <a:pt x="1146559" y="478069"/>
                  </a:lnTo>
                  <a:lnTo>
                    <a:pt x="1152199" y="523828"/>
                  </a:lnTo>
                  <a:lnTo>
                    <a:pt x="1154112" y="570628"/>
                  </a:lnTo>
                  <a:close/>
                </a:path>
                <a:path w="1154429" h="1141729">
                  <a:moveTo>
                    <a:pt x="577056" y="1141255"/>
                  </a:moveTo>
                  <a:lnTo>
                    <a:pt x="529728" y="1139363"/>
                  </a:lnTo>
                  <a:lnTo>
                    <a:pt x="483454" y="1133786"/>
                  </a:lnTo>
                  <a:lnTo>
                    <a:pt x="438383" y="1124671"/>
                  </a:lnTo>
                  <a:lnTo>
                    <a:pt x="394661" y="1112164"/>
                  </a:lnTo>
                  <a:lnTo>
                    <a:pt x="352440" y="1096412"/>
                  </a:lnTo>
                  <a:lnTo>
                    <a:pt x="311865" y="1077562"/>
                  </a:lnTo>
                  <a:lnTo>
                    <a:pt x="273087" y="1055762"/>
                  </a:lnTo>
                  <a:lnTo>
                    <a:pt x="236254" y="1031157"/>
                  </a:lnTo>
                  <a:lnTo>
                    <a:pt x="201514" y="1003895"/>
                  </a:lnTo>
                  <a:lnTo>
                    <a:pt x="169016" y="974122"/>
                  </a:lnTo>
                  <a:lnTo>
                    <a:pt x="138907" y="941986"/>
                  </a:lnTo>
                  <a:lnTo>
                    <a:pt x="111338" y="907633"/>
                  </a:lnTo>
                  <a:lnTo>
                    <a:pt x="86456" y="871210"/>
                  </a:lnTo>
                  <a:lnTo>
                    <a:pt x="64410" y="832864"/>
                  </a:lnTo>
                  <a:lnTo>
                    <a:pt x="45348" y="792741"/>
                  </a:lnTo>
                  <a:lnTo>
                    <a:pt x="29418" y="750990"/>
                  </a:lnTo>
                  <a:lnTo>
                    <a:pt x="16770" y="707756"/>
                  </a:lnTo>
                  <a:lnTo>
                    <a:pt x="7552" y="663186"/>
                  </a:lnTo>
                  <a:lnTo>
                    <a:pt x="1912" y="617428"/>
                  </a:lnTo>
                  <a:lnTo>
                    <a:pt x="0" y="570627"/>
                  </a:lnTo>
                  <a:lnTo>
                    <a:pt x="1154112" y="570628"/>
                  </a:lnTo>
                  <a:lnTo>
                    <a:pt x="1152199" y="617428"/>
                  </a:lnTo>
                  <a:lnTo>
                    <a:pt x="1146559" y="663186"/>
                  </a:lnTo>
                  <a:lnTo>
                    <a:pt x="1137341" y="707756"/>
                  </a:lnTo>
                  <a:lnTo>
                    <a:pt x="1124693" y="750990"/>
                  </a:lnTo>
                  <a:lnTo>
                    <a:pt x="1108764" y="792741"/>
                  </a:lnTo>
                  <a:lnTo>
                    <a:pt x="1089702" y="832864"/>
                  </a:lnTo>
                  <a:lnTo>
                    <a:pt x="1067655" y="871210"/>
                  </a:lnTo>
                  <a:lnTo>
                    <a:pt x="1042773" y="907633"/>
                  </a:lnTo>
                  <a:lnTo>
                    <a:pt x="1015204" y="941986"/>
                  </a:lnTo>
                  <a:lnTo>
                    <a:pt x="985096" y="974122"/>
                  </a:lnTo>
                  <a:lnTo>
                    <a:pt x="952598" y="1003895"/>
                  </a:lnTo>
                  <a:lnTo>
                    <a:pt x="917857" y="1031157"/>
                  </a:lnTo>
                  <a:lnTo>
                    <a:pt x="881024" y="1055762"/>
                  </a:lnTo>
                  <a:lnTo>
                    <a:pt x="842246" y="1077563"/>
                  </a:lnTo>
                  <a:lnTo>
                    <a:pt x="801672" y="1096412"/>
                  </a:lnTo>
                  <a:lnTo>
                    <a:pt x="759450" y="1112164"/>
                  </a:lnTo>
                  <a:lnTo>
                    <a:pt x="715729" y="1124671"/>
                  </a:lnTo>
                  <a:lnTo>
                    <a:pt x="670657" y="1133786"/>
                  </a:lnTo>
                  <a:lnTo>
                    <a:pt x="624383" y="1139363"/>
                  </a:lnTo>
                  <a:lnTo>
                    <a:pt x="577056" y="1141255"/>
                  </a:lnTo>
                  <a:close/>
                </a:path>
              </a:pathLst>
            </a:custGeom>
            <a:solidFill>
              <a:srgbClr val="CC00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779837" y="2363944"/>
              <a:ext cx="1154430" cy="1141730"/>
            </a:xfrm>
            <a:custGeom>
              <a:rect l="l" t="t" r="r" b="b"/>
              <a:pathLst>
                <a:path w="1154429" h="1141729">
                  <a:moveTo>
                    <a:pt x="0" y="570628"/>
                  </a:moveTo>
                  <a:lnTo>
                    <a:pt x="1913" y="523828"/>
                  </a:lnTo>
                  <a:lnTo>
                    <a:pt x="7553" y="478069"/>
                  </a:lnTo>
                  <a:lnTo>
                    <a:pt x="16771" y="433500"/>
                  </a:lnTo>
                  <a:lnTo>
                    <a:pt x="29419" y="390265"/>
                  </a:lnTo>
                  <a:lnTo>
                    <a:pt x="45348" y="348514"/>
                  </a:lnTo>
                  <a:lnTo>
                    <a:pt x="64410" y="308392"/>
                  </a:lnTo>
                  <a:lnTo>
                    <a:pt x="86456" y="270046"/>
                  </a:lnTo>
                  <a:lnTo>
                    <a:pt x="111338" y="233623"/>
                  </a:lnTo>
                  <a:lnTo>
                    <a:pt x="138908" y="199269"/>
                  </a:lnTo>
                  <a:lnTo>
                    <a:pt x="169016" y="167133"/>
                  </a:lnTo>
                  <a:lnTo>
                    <a:pt x="201514" y="137360"/>
                  </a:lnTo>
                  <a:lnTo>
                    <a:pt x="236254" y="110098"/>
                  </a:lnTo>
                  <a:lnTo>
                    <a:pt x="273087" y="85493"/>
                  </a:lnTo>
                  <a:lnTo>
                    <a:pt x="311865" y="63692"/>
                  </a:lnTo>
                  <a:lnTo>
                    <a:pt x="352440" y="44843"/>
                  </a:lnTo>
                  <a:lnTo>
                    <a:pt x="394661" y="29091"/>
                  </a:lnTo>
                  <a:lnTo>
                    <a:pt x="438383" y="16584"/>
                  </a:lnTo>
                  <a:lnTo>
                    <a:pt x="483454" y="7468"/>
                  </a:lnTo>
                  <a:lnTo>
                    <a:pt x="529728" y="1891"/>
                  </a:lnTo>
                  <a:lnTo>
                    <a:pt x="577056" y="0"/>
                  </a:lnTo>
                  <a:lnTo>
                    <a:pt x="624383" y="1891"/>
                  </a:lnTo>
                  <a:lnTo>
                    <a:pt x="670656" y="7468"/>
                  </a:lnTo>
                  <a:lnTo>
                    <a:pt x="715728" y="16583"/>
                  </a:lnTo>
                  <a:lnTo>
                    <a:pt x="759449" y="29090"/>
                  </a:lnTo>
                  <a:lnTo>
                    <a:pt x="801671" y="44842"/>
                  </a:lnTo>
                  <a:lnTo>
                    <a:pt x="842245" y="63692"/>
                  </a:lnTo>
                  <a:lnTo>
                    <a:pt x="881024" y="85492"/>
                  </a:lnTo>
                  <a:lnTo>
                    <a:pt x="917857" y="110097"/>
                  </a:lnTo>
                  <a:lnTo>
                    <a:pt x="952597" y="137360"/>
                  </a:lnTo>
                  <a:lnTo>
                    <a:pt x="985095" y="167132"/>
                  </a:lnTo>
                  <a:lnTo>
                    <a:pt x="1015203" y="199269"/>
                  </a:lnTo>
                  <a:lnTo>
                    <a:pt x="1042773" y="233622"/>
                  </a:lnTo>
                  <a:lnTo>
                    <a:pt x="1067655" y="270045"/>
                  </a:lnTo>
                  <a:lnTo>
                    <a:pt x="1089701" y="308391"/>
                  </a:lnTo>
                  <a:lnTo>
                    <a:pt x="1108763" y="348513"/>
                  </a:lnTo>
                  <a:lnTo>
                    <a:pt x="1124693" y="390265"/>
                  </a:lnTo>
                  <a:lnTo>
                    <a:pt x="1137341" y="433499"/>
                  </a:lnTo>
                  <a:lnTo>
                    <a:pt x="1146559" y="478068"/>
                  </a:lnTo>
                  <a:lnTo>
                    <a:pt x="1152199" y="523827"/>
                  </a:lnTo>
                  <a:lnTo>
                    <a:pt x="1154112" y="570627"/>
                  </a:lnTo>
                  <a:lnTo>
                    <a:pt x="1152199" y="617428"/>
                  </a:lnTo>
                  <a:lnTo>
                    <a:pt x="1146559" y="663186"/>
                  </a:lnTo>
                  <a:lnTo>
                    <a:pt x="1137341" y="707756"/>
                  </a:lnTo>
                  <a:lnTo>
                    <a:pt x="1124693" y="750990"/>
                  </a:lnTo>
                  <a:lnTo>
                    <a:pt x="1108764" y="792741"/>
                  </a:lnTo>
                  <a:lnTo>
                    <a:pt x="1089702" y="832864"/>
                  </a:lnTo>
                  <a:lnTo>
                    <a:pt x="1067655" y="871210"/>
                  </a:lnTo>
                  <a:lnTo>
                    <a:pt x="1042773" y="907633"/>
                  </a:lnTo>
                  <a:lnTo>
                    <a:pt x="1015204" y="941986"/>
                  </a:lnTo>
                  <a:lnTo>
                    <a:pt x="985096" y="974122"/>
                  </a:lnTo>
                  <a:lnTo>
                    <a:pt x="952598" y="1003895"/>
                  </a:lnTo>
                  <a:lnTo>
                    <a:pt x="917857" y="1031157"/>
                  </a:lnTo>
                  <a:lnTo>
                    <a:pt x="881024" y="1055762"/>
                  </a:lnTo>
                  <a:lnTo>
                    <a:pt x="842246" y="1077563"/>
                  </a:lnTo>
                  <a:lnTo>
                    <a:pt x="801672" y="1096412"/>
                  </a:lnTo>
                  <a:lnTo>
                    <a:pt x="759450" y="1112164"/>
                  </a:lnTo>
                  <a:lnTo>
                    <a:pt x="715729" y="1124671"/>
                  </a:lnTo>
                  <a:lnTo>
                    <a:pt x="670657" y="1133786"/>
                  </a:lnTo>
                  <a:lnTo>
                    <a:pt x="624383" y="1139363"/>
                  </a:lnTo>
                  <a:lnTo>
                    <a:pt x="577056" y="1141255"/>
                  </a:lnTo>
                  <a:lnTo>
                    <a:pt x="529728" y="1139363"/>
                  </a:lnTo>
                  <a:lnTo>
                    <a:pt x="483454" y="1133786"/>
                  </a:lnTo>
                  <a:lnTo>
                    <a:pt x="438383" y="1124671"/>
                  </a:lnTo>
                  <a:lnTo>
                    <a:pt x="394661" y="1112164"/>
                  </a:lnTo>
                  <a:lnTo>
                    <a:pt x="352440" y="1096412"/>
                  </a:lnTo>
                  <a:lnTo>
                    <a:pt x="311865" y="1077562"/>
                  </a:lnTo>
                  <a:lnTo>
                    <a:pt x="273087" y="1055762"/>
                  </a:lnTo>
                  <a:lnTo>
                    <a:pt x="236254" y="1031157"/>
                  </a:lnTo>
                  <a:lnTo>
                    <a:pt x="201514" y="1003895"/>
                  </a:lnTo>
                  <a:lnTo>
                    <a:pt x="169016" y="974122"/>
                  </a:lnTo>
                  <a:lnTo>
                    <a:pt x="138907" y="941986"/>
                  </a:lnTo>
                  <a:lnTo>
                    <a:pt x="111338" y="907633"/>
                  </a:lnTo>
                  <a:lnTo>
                    <a:pt x="86456" y="871210"/>
                  </a:lnTo>
                  <a:lnTo>
                    <a:pt x="64410" y="832864"/>
                  </a:lnTo>
                  <a:lnTo>
                    <a:pt x="45348" y="792741"/>
                  </a:lnTo>
                  <a:lnTo>
                    <a:pt x="29418" y="750990"/>
                  </a:lnTo>
                  <a:lnTo>
                    <a:pt x="16770" y="707756"/>
                  </a:lnTo>
                  <a:lnTo>
                    <a:pt x="7552" y="663186"/>
                  </a:lnTo>
                  <a:lnTo>
                    <a:pt x="1912" y="617428"/>
                  </a:lnTo>
                  <a:lnTo>
                    <a:pt x="0" y="570627"/>
                  </a:lnTo>
                  <a:close/>
                </a:path>
              </a:pathLst>
            </a:custGeom>
            <a:ln w="57150">
              <a:solidFill>
                <a:srgbClr val="F8F8F8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873500" y="2324100"/>
              <a:ext cx="952284" cy="953418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5435598" y="2363944"/>
              <a:ext cx="1155700" cy="1141730"/>
            </a:xfrm>
            <a:custGeom>
              <a:rect l="l" t="t" r="r" b="b"/>
              <a:pathLst>
                <a:path w="1155700" h="1141729">
                  <a:moveTo>
                    <a:pt x="1155699" y="570628"/>
                  </a:moveTo>
                  <a:lnTo>
                    <a:pt x="1" y="570628"/>
                  </a:lnTo>
                  <a:lnTo>
                    <a:pt x="1916" y="523827"/>
                  </a:lnTo>
                  <a:lnTo>
                    <a:pt x="7564" y="478068"/>
                  </a:lnTo>
                  <a:lnTo>
                    <a:pt x="16795" y="433499"/>
                  </a:lnTo>
                  <a:lnTo>
                    <a:pt x="29460" y="390265"/>
                  </a:lnTo>
                  <a:lnTo>
                    <a:pt x="45411" y="348513"/>
                  </a:lnTo>
                  <a:lnTo>
                    <a:pt x="64500" y="308391"/>
                  </a:lnTo>
                  <a:lnTo>
                    <a:pt x="86576" y="270045"/>
                  </a:lnTo>
                  <a:lnTo>
                    <a:pt x="111493" y="233622"/>
                  </a:lnTo>
                  <a:lnTo>
                    <a:pt x="139100" y="199269"/>
                  </a:lnTo>
                  <a:lnTo>
                    <a:pt x="169250" y="167132"/>
                  </a:lnTo>
                  <a:lnTo>
                    <a:pt x="201793" y="137360"/>
                  </a:lnTo>
                  <a:lnTo>
                    <a:pt x="236581" y="110097"/>
                  </a:lnTo>
                  <a:lnTo>
                    <a:pt x="273465" y="85492"/>
                  </a:lnTo>
                  <a:lnTo>
                    <a:pt x="312296" y="63692"/>
                  </a:lnTo>
                  <a:lnTo>
                    <a:pt x="352927" y="44842"/>
                  </a:lnTo>
                  <a:lnTo>
                    <a:pt x="395207" y="29090"/>
                  </a:lnTo>
                  <a:lnTo>
                    <a:pt x="438988" y="16583"/>
                  </a:lnTo>
                  <a:lnTo>
                    <a:pt x="484123" y="7468"/>
                  </a:lnTo>
                  <a:lnTo>
                    <a:pt x="530465" y="1891"/>
                  </a:lnTo>
                  <a:lnTo>
                    <a:pt x="577850" y="0"/>
                  </a:lnTo>
                  <a:lnTo>
                    <a:pt x="625245" y="1891"/>
                  </a:lnTo>
                  <a:lnTo>
                    <a:pt x="671582" y="7468"/>
                  </a:lnTo>
                  <a:lnTo>
                    <a:pt x="716715" y="16584"/>
                  </a:lnTo>
                  <a:lnTo>
                    <a:pt x="760496" y="29091"/>
                  </a:lnTo>
                  <a:lnTo>
                    <a:pt x="802776" y="44843"/>
                  </a:lnTo>
                  <a:lnTo>
                    <a:pt x="843406" y="63692"/>
                  </a:lnTo>
                  <a:lnTo>
                    <a:pt x="882237" y="85493"/>
                  </a:lnTo>
                  <a:lnTo>
                    <a:pt x="919121" y="110098"/>
                  </a:lnTo>
                  <a:lnTo>
                    <a:pt x="953909" y="137360"/>
                  </a:lnTo>
                  <a:lnTo>
                    <a:pt x="986452" y="167133"/>
                  </a:lnTo>
                  <a:lnTo>
                    <a:pt x="1016601" y="199269"/>
                  </a:lnTo>
                  <a:lnTo>
                    <a:pt x="1044209" y="233623"/>
                  </a:lnTo>
                  <a:lnTo>
                    <a:pt x="1069125" y="270046"/>
                  </a:lnTo>
                  <a:lnTo>
                    <a:pt x="1091201" y="308392"/>
                  </a:lnTo>
                  <a:lnTo>
                    <a:pt x="1110290" y="348514"/>
                  </a:lnTo>
                  <a:lnTo>
                    <a:pt x="1126241" y="390265"/>
                  </a:lnTo>
                  <a:lnTo>
                    <a:pt x="1138906" y="433500"/>
                  </a:lnTo>
                  <a:lnTo>
                    <a:pt x="1148137" y="478069"/>
                  </a:lnTo>
                  <a:lnTo>
                    <a:pt x="1153784" y="523828"/>
                  </a:lnTo>
                  <a:lnTo>
                    <a:pt x="1155699" y="570628"/>
                  </a:lnTo>
                  <a:close/>
                </a:path>
                <a:path w="1155700" h="1141729">
                  <a:moveTo>
                    <a:pt x="577850" y="1141255"/>
                  </a:moveTo>
                  <a:lnTo>
                    <a:pt x="530457" y="1139363"/>
                  </a:lnTo>
                  <a:lnTo>
                    <a:pt x="484119" y="1133786"/>
                  </a:lnTo>
                  <a:lnTo>
                    <a:pt x="438986" y="1124671"/>
                  </a:lnTo>
                  <a:lnTo>
                    <a:pt x="395204" y="1112164"/>
                  </a:lnTo>
                  <a:lnTo>
                    <a:pt x="352924" y="1096412"/>
                  </a:lnTo>
                  <a:lnTo>
                    <a:pt x="312294" y="1077562"/>
                  </a:lnTo>
                  <a:lnTo>
                    <a:pt x="273463" y="1055762"/>
                  </a:lnTo>
                  <a:lnTo>
                    <a:pt x="236579" y="1031157"/>
                  </a:lnTo>
                  <a:lnTo>
                    <a:pt x="201791" y="1003895"/>
                  </a:lnTo>
                  <a:lnTo>
                    <a:pt x="169248" y="974122"/>
                  </a:lnTo>
                  <a:lnTo>
                    <a:pt x="139098" y="941986"/>
                  </a:lnTo>
                  <a:lnTo>
                    <a:pt x="111491" y="907633"/>
                  </a:lnTo>
                  <a:lnTo>
                    <a:pt x="86575" y="871210"/>
                  </a:lnTo>
                  <a:lnTo>
                    <a:pt x="64498" y="832864"/>
                  </a:lnTo>
                  <a:lnTo>
                    <a:pt x="45410" y="792741"/>
                  </a:lnTo>
                  <a:lnTo>
                    <a:pt x="29459" y="750990"/>
                  </a:lnTo>
                  <a:lnTo>
                    <a:pt x="16793" y="707756"/>
                  </a:lnTo>
                  <a:lnTo>
                    <a:pt x="7563" y="663186"/>
                  </a:lnTo>
                  <a:lnTo>
                    <a:pt x="1915" y="617428"/>
                  </a:lnTo>
                  <a:lnTo>
                    <a:pt x="0" y="570627"/>
                  </a:lnTo>
                  <a:lnTo>
                    <a:pt x="1155699" y="570628"/>
                  </a:lnTo>
                  <a:lnTo>
                    <a:pt x="1153783" y="617428"/>
                  </a:lnTo>
                  <a:lnTo>
                    <a:pt x="1148136" y="663186"/>
                  </a:lnTo>
                  <a:lnTo>
                    <a:pt x="1138905" y="707756"/>
                  </a:lnTo>
                  <a:lnTo>
                    <a:pt x="1126240" y="750990"/>
                  </a:lnTo>
                  <a:lnTo>
                    <a:pt x="1110288" y="792741"/>
                  </a:lnTo>
                  <a:lnTo>
                    <a:pt x="1091200" y="832864"/>
                  </a:lnTo>
                  <a:lnTo>
                    <a:pt x="1069124" y="871210"/>
                  </a:lnTo>
                  <a:lnTo>
                    <a:pt x="1044207" y="907633"/>
                  </a:lnTo>
                  <a:lnTo>
                    <a:pt x="1016600" y="941986"/>
                  </a:lnTo>
                  <a:lnTo>
                    <a:pt x="986451" y="974122"/>
                  </a:lnTo>
                  <a:lnTo>
                    <a:pt x="953908" y="1003895"/>
                  </a:lnTo>
                  <a:lnTo>
                    <a:pt x="919120" y="1031157"/>
                  </a:lnTo>
                  <a:lnTo>
                    <a:pt x="882236" y="1055762"/>
                  </a:lnTo>
                  <a:lnTo>
                    <a:pt x="843405" y="1077563"/>
                  </a:lnTo>
                  <a:lnTo>
                    <a:pt x="802775" y="1096412"/>
                  </a:lnTo>
                  <a:lnTo>
                    <a:pt x="760495" y="1112164"/>
                  </a:lnTo>
                  <a:lnTo>
                    <a:pt x="716713" y="1124671"/>
                  </a:lnTo>
                  <a:lnTo>
                    <a:pt x="671580" y="1133786"/>
                  </a:lnTo>
                  <a:lnTo>
                    <a:pt x="625242" y="1139363"/>
                  </a:lnTo>
                  <a:lnTo>
                    <a:pt x="577850" y="1141255"/>
                  </a:lnTo>
                  <a:close/>
                </a:path>
              </a:pathLst>
            </a:custGeom>
            <a:solidFill>
              <a:srgbClr val="00C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5435598" y="2363944"/>
              <a:ext cx="1155700" cy="1141730"/>
            </a:xfrm>
            <a:custGeom>
              <a:rect l="l" t="t" r="r" b="b"/>
              <a:pathLst>
                <a:path w="1155700" h="1141729">
                  <a:moveTo>
                    <a:pt x="1" y="570628"/>
                  </a:moveTo>
                  <a:lnTo>
                    <a:pt x="1916" y="523828"/>
                  </a:lnTo>
                  <a:lnTo>
                    <a:pt x="7564" y="478069"/>
                  </a:lnTo>
                  <a:lnTo>
                    <a:pt x="16795" y="433500"/>
                  </a:lnTo>
                  <a:lnTo>
                    <a:pt x="29460" y="390265"/>
                  </a:lnTo>
                  <a:lnTo>
                    <a:pt x="45411" y="348514"/>
                  </a:lnTo>
                  <a:lnTo>
                    <a:pt x="64499" y="308392"/>
                  </a:lnTo>
                  <a:lnTo>
                    <a:pt x="86576" y="270046"/>
                  </a:lnTo>
                  <a:lnTo>
                    <a:pt x="111492" y="233623"/>
                  </a:lnTo>
                  <a:lnTo>
                    <a:pt x="139099" y="199269"/>
                  </a:lnTo>
                  <a:lnTo>
                    <a:pt x="169249" y="167133"/>
                  </a:lnTo>
                  <a:lnTo>
                    <a:pt x="201792" y="137360"/>
                  </a:lnTo>
                  <a:lnTo>
                    <a:pt x="236580" y="110098"/>
                  </a:lnTo>
                  <a:lnTo>
                    <a:pt x="273464" y="85493"/>
                  </a:lnTo>
                  <a:lnTo>
                    <a:pt x="312295" y="63692"/>
                  </a:lnTo>
                  <a:lnTo>
                    <a:pt x="352925" y="44843"/>
                  </a:lnTo>
                  <a:lnTo>
                    <a:pt x="395205" y="29091"/>
                  </a:lnTo>
                  <a:lnTo>
                    <a:pt x="438986" y="16584"/>
                  </a:lnTo>
                  <a:lnTo>
                    <a:pt x="484120" y="7468"/>
                  </a:lnTo>
                  <a:lnTo>
                    <a:pt x="530458" y="1891"/>
                  </a:lnTo>
                  <a:lnTo>
                    <a:pt x="577850" y="0"/>
                  </a:lnTo>
                  <a:lnTo>
                    <a:pt x="625242" y="1891"/>
                  </a:lnTo>
                  <a:lnTo>
                    <a:pt x="671580" y="7468"/>
                  </a:lnTo>
                  <a:lnTo>
                    <a:pt x="716714" y="16583"/>
                  </a:lnTo>
                  <a:lnTo>
                    <a:pt x="760495" y="29090"/>
                  </a:lnTo>
                  <a:lnTo>
                    <a:pt x="802775" y="44842"/>
                  </a:lnTo>
                  <a:lnTo>
                    <a:pt x="843405" y="63692"/>
                  </a:lnTo>
                  <a:lnTo>
                    <a:pt x="882236" y="85492"/>
                  </a:lnTo>
                  <a:lnTo>
                    <a:pt x="919120" y="110097"/>
                  </a:lnTo>
                  <a:lnTo>
                    <a:pt x="953908" y="137360"/>
                  </a:lnTo>
                  <a:lnTo>
                    <a:pt x="986451" y="167132"/>
                  </a:lnTo>
                  <a:lnTo>
                    <a:pt x="1016601" y="199269"/>
                  </a:lnTo>
                  <a:lnTo>
                    <a:pt x="1044208" y="233622"/>
                  </a:lnTo>
                  <a:lnTo>
                    <a:pt x="1069124" y="270045"/>
                  </a:lnTo>
                  <a:lnTo>
                    <a:pt x="1091201" y="308391"/>
                  </a:lnTo>
                  <a:lnTo>
                    <a:pt x="1110289" y="348513"/>
                  </a:lnTo>
                  <a:lnTo>
                    <a:pt x="1126240" y="390265"/>
                  </a:lnTo>
                  <a:lnTo>
                    <a:pt x="1138906" y="433499"/>
                  </a:lnTo>
                  <a:lnTo>
                    <a:pt x="1148136" y="478068"/>
                  </a:lnTo>
                  <a:lnTo>
                    <a:pt x="1153784" y="523827"/>
                  </a:lnTo>
                  <a:lnTo>
                    <a:pt x="1155700" y="570627"/>
                  </a:lnTo>
                  <a:lnTo>
                    <a:pt x="1153783" y="617428"/>
                  </a:lnTo>
                  <a:lnTo>
                    <a:pt x="1148136" y="663186"/>
                  </a:lnTo>
                  <a:lnTo>
                    <a:pt x="1138905" y="707756"/>
                  </a:lnTo>
                  <a:lnTo>
                    <a:pt x="1126240" y="750990"/>
                  </a:lnTo>
                  <a:lnTo>
                    <a:pt x="1110288" y="792741"/>
                  </a:lnTo>
                  <a:lnTo>
                    <a:pt x="1091200" y="832864"/>
                  </a:lnTo>
                  <a:lnTo>
                    <a:pt x="1069124" y="871210"/>
                  </a:lnTo>
                  <a:lnTo>
                    <a:pt x="1044207" y="907633"/>
                  </a:lnTo>
                  <a:lnTo>
                    <a:pt x="1016600" y="941986"/>
                  </a:lnTo>
                  <a:lnTo>
                    <a:pt x="986451" y="974122"/>
                  </a:lnTo>
                  <a:lnTo>
                    <a:pt x="953908" y="1003895"/>
                  </a:lnTo>
                  <a:lnTo>
                    <a:pt x="919120" y="1031157"/>
                  </a:lnTo>
                  <a:lnTo>
                    <a:pt x="882236" y="1055762"/>
                  </a:lnTo>
                  <a:lnTo>
                    <a:pt x="843405" y="1077563"/>
                  </a:lnTo>
                  <a:lnTo>
                    <a:pt x="802775" y="1096412"/>
                  </a:lnTo>
                  <a:lnTo>
                    <a:pt x="760495" y="1112164"/>
                  </a:lnTo>
                  <a:lnTo>
                    <a:pt x="716713" y="1124671"/>
                  </a:lnTo>
                  <a:lnTo>
                    <a:pt x="671580" y="1133786"/>
                  </a:lnTo>
                  <a:lnTo>
                    <a:pt x="625242" y="1139363"/>
                  </a:lnTo>
                  <a:lnTo>
                    <a:pt x="577850" y="1141255"/>
                  </a:lnTo>
                  <a:lnTo>
                    <a:pt x="530457" y="1139363"/>
                  </a:lnTo>
                  <a:lnTo>
                    <a:pt x="484119" y="1133786"/>
                  </a:lnTo>
                  <a:lnTo>
                    <a:pt x="438986" y="1124671"/>
                  </a:lnTo>
                  <a:lnTo>
                    <a:pt x="395204" y="1112164"/>
                  </a:lnTo>
                  <a:lnTo>
                    <a:pt x="352924" y="1096412"/>
                  </a:lnTo>
                  <a:lnTo>
                    <a:pt x="312294" y="1077562"/>
                  </a:lnTo>
                  <a:lnTo>
                    <a:pt x="273463" y="1055762"/>
                  </a:lnTo>
                  <a:lnTo>
                    <a:pt x="236579" y="1031157"/>
                  </a:lnTo>
                  <a:lnTo>
                    <a:pt x="201791" y="1003895"/>
                  </a:lnTo>
                  <a:lnTo>
                    <a:pt x="169248" y="974122"/>
                  </a:lnTo>
                  <a:lnTo>
                    <a:pt x="139098" y="941986"/>
                  </a:lnTo>
                  <a:lnTo>
                    <a:pt x="111491" y="907633"/>
                  </a:lnTo>
                  <a:lnTo>
                    <a:pt x="86575" y="871210"/>
                  </a:lnTo>
                  <a:lnTo>
                    <a:pt x="64498" y="832864"/>
                  </a:lnTo>
                  <a:lnTo>
                    <a:pt x="45410" y="792741"/>
                  </a:lnTo>
                  <a:lnTo>
                    <a:pt x="29459" y="750990"/>
                  </a:lnTo>
                  <a:lnTo>
                    <a:pt x="16793" y="707756"/>
                  </a:lnTo>
                  <a:lnTo>
                    <a:pt x="7563" y="663186"/>
                  </a:lnTo>
                  <a:lnTo>
                    <a:pt x="1915" y="617428"/>
                  </a:lnTo>
                  <a:lnTo>
                    <a:pt x="0" y="570627"/>
                  </a:lnTo>
                  <a:close/>
                </a:path>
              </a:pathLst>
            </a:custGeom>
            <a:ln w="57150">
              <a:solidFill>
                <a:srgbClr val="F8F8F8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537200" y="2324100"/>
              <a:ext cx="953594" cy="953418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185737" y="3975576"/>
            <a:ext cx="15367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黑体"/>
                <a:cs typeface="黑体"/>
              </a:rPr>
              <a:t>1</a:t>
            </a:r>
            <a:r>
              <a:rPr sz="1400" spc="-10">
                <a:latin typeface="黑体"/>
                <a:cs typeface="黑体"/>
              </a:rPr>
              <a:t>、地段资源特殊性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44512" y="2680176"/>
            <a:ext cx="558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889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solidFill>
                  <a:srgbClr val="FFFFFF"/>
                </a:solidFill>
                <a:latin typeface="黑体"/>
                <a:cs typeface="黑体"/>
              </a:rPr>
              <a:t>不可</a:t>
            </a:r>
            <a:r>
              <a:rPr sz="1400" spc="-20">
                <a:solidFill>
                  <a:srgbClr val="FFFFFF"/>
                </a:solidFill>
                <a:latin typeface="黑体"/>
                <a:cs typeface="黑体"/>
              </a:rPr>
              <a:t>替代性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271712" y="2703988"/>
            <a:ext cx="558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0">
                <a:solidFill>
                  <a:srgbClr val="FFFFFF"/>
                </a:solidFill>
                <a:latin typeface="黑体"/>
                <a:cs typeface="黑体"/>
              </a:rPr>
              <a:t>唯一性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071937" y="2703988"/>
            <a:ext cx="558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0">
                <a:solidFill>
                  <a:srgbClr val="FFFFFF"/>
                </a:solidFill>
                <a:latin typeface="黑体"/>
                <a:cs typeface="黑体"/>
              </a:rPr>
              <a:t>规模性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737224" y="2703988"/>
            <a:ext cx="558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0">
                <a:solidFill>
                  <a:srgbClr val="FFFFFF"/>
                </a:solidFill>
                <a:latin typeface="黑体"/>
                <a:cs typeface="黑体"/>
              </a:rPr>
              <a:t>地段性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251200" y="3975576"/>
            <a:ext cx="24257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黑体"/>
                <a:cs typeface="黑体"/>
              </a:rPr>
              <a:t>3</a:t>
            </a:r>
            <a:r>
              <a:rPr sz="1400" spc="-5">
                <a:latin typeface="黑体"/>
                <a:cs typeface="黑体"/>
              </a:rPr>
              <a:t>、信阳最大吃住娱行一体商圈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180806" y="1456214"/>
            <a:ext cx="17145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4315" marR="5080" indent="-22225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黑体"/>
                <a:cs typeface="黑体"/>
              </a:rPr>
              <a:t>4</a:t>
            </a:r>
            <a:r>
              <a:rPr sz="1400" spc="-10">
                <a:latin typeface="黑体"/>
                <a:cs typeface="黑体"/>
              </a:rPr>
              <a:t>、商圈影响到达率高新老城区交界点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564481" y="1654651"/>
            <a:ext cx="18923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黑体"/>
                <a:cs typeface="黑体"/>
              </a:rPr>
              <a:t>2</a:t>
            </a:r>
            <a:r>
              <a:rPr sz="1400" spc="-5">
                <a:latin typeface="黑体"/>
                <a:cs typeface="黑体"/>
              </a:rPr>
              <a:t>、围绕火车站唯一商圈</a:t>
            </a:r>
            <a:endParaRPr sz="1400">
              <a:latin typeface="黑体"/>
              <a:cs typeface="黑体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25400" y="1911350"/>
            <a:ext cx="8247380" cy="1941830"/>
            <a:chOff x="25400" y="1911350"/>
            <a:chExt cx="8247380" cy="1941830"/>
          </a:xfrm>
        </p:grpSpPr>
        <p:sp>
          <p:nvSpPr>
            <p:cNvPr id="27" name="object 27"/>
            <p:cNvSpPr/>
            <p:nvPr/>
          </p:nvSpPr>
          <p:spPr>
            <a:xfrm>
              <a:off x="7088186" y="2392519"/>
              <a:ext cx="1155700" cy="1141730"/>
            </a:xfrm>
            <a:custGeom>
              <a:rect l="l" t="t" r="r" b="b"/>
              <a:pathLst>
                <a:path w="1155700" h="1141729">
                  <a:moveTo>
                    <a:pt x="1155699" y="570628"/>
                  </a:moveTo>
                  <a:lnTo>
                    <a:pt x="0" y="570628"/>
                  </a:lnTo>
                  <a:lnTo>
                    <a:pt x="1916" y="523827"/>
                  </a:lnTo>
                  <a:lnTo>
                    <a:pt x="7564" y="478068"/>
                  </a:lnTo>
                  <a:lnTo>
                    <a:pt x="16794" y="433499"/>
                  </a:lnTo>
                  <a:lnTo>
                    <a:pt x="29460" y="390265"/>
                  </a:lnTo>
                  <a:lnTo>
                    <a:pt x="45411" y="348513"/>
                  </a:lnTo>
                  <a:lnTo>
                    <a:pt x="64499" y="308391"/>
                  </a:lnTo>
                  <a:lnTo>
                    <a:pt x="86576" y="270045"/>
                  </a:lnTo>
                  <a:lnTo>
                    <a:pt x="111492" y="233622"/>
                  </a:lnTo>
                  <a:lnTo>
                    <a:pt x="139100" y="199269"/>
                  </a:lnTo>
                  <a:lnTo>
                    <a:pt x="169249" y="167132"/>
                  </a:lnTo>
                  <a:lnTo>
                    <a:pt x="201793" y="137360"/>
                  </a:lnTo>
                  <a:lnTo>
                    <a:pt x="236581" y="110097"/>
                  </a:lnTo>
                  <a:lnTo>
                    <a:pt x="273465" y="85492"/>
                  </a:lnTo>
                  <a:lnTo>
                    <a:pt x="312296" y="63692"/>
                  </a:lnTo>
                  <a:lnTo>
                    <a:pt x="352926" y="44842"/>
                  </a:lnTo>
                  <a:lnTo>
                    <a:pt x="395207" y="29090"/>
                  </a:lnTo>
                  <a:lnTo>
                    <a:pt x="438988" y="16583"/>
                  </a:lnTo>
                  <a:lnTo>
                    <a:pt x="484123" y="7468"/>
                  </a:lnTo>
                  <a:lnTo>
                    <a:pt x="530465" y="1891"/>
                  </a:lnTo>
                  <a:lnTo>
                    <a:pt x="577850" y="0"/>
                  </a:lnTo>
                  <a:lnTo>
                    <a:pt x="625245" y="1891"/>
                  </a:lnTo>
                  <a:lnTo>
                    <a:pt x="671582" y="7468"/>
                  </a:lnTo>
                  <a:lnTo>
                    <a:pt x="716715" y="16584"/>
                  </a:lnTo>
                  <a:lnTo>
                    <a:pt x="760496" y="29091"/>
                  </a:lnTo>
                  <a:lnTo>
                    <a:pt x="802776" y="44843"/>
                  </a:lnTo>
                  <a:lnTo>
                    <a:pt x="843406" y="63692"/>
                  </a:lnTo>
                  <a:lnTo>
                    <a:pt x="882237" y="85493"/>
                  </a:lnTo>
                  <a:lnTo>
                    <a:pt x="919121" y="110098"/>
                  </a:lnTo>
                  <a:lnTo>
                    <a:pt x="953909" y="137360"/>
                  </a:lnTo>
                  <a:lnTo>
                    <a:pt x="986452" y="167133"/>
                  </a:lnTo>
                  <a:lnTo>
                    <a:pt x="1016601" y="199269"/>
                  </a:lnTo>
                  <a:lnTo>
                    <a:pt x="1044209" y="233623"/>
                  </a:lnTo>
                  <a:lnTo>
                    <a:pt x="1069125" y="270046"/>
                  </a:lnTo>
                  <a:lnTo>
                    <a:pt x="1091201" y="308392"/>
                  </a:lnTo>
                  <a:lnTo>
                    <a:pt x="1110290" y="348514"/>
                  </a:lnTo>
                  <a:lnTo>
                    <a:pt x="1126241" y="390265"/>
                  </a:lnTo>
                  <a:lnTo>
                    <a:pt x="1138906" y="433500"/>
                  </a:lnTo>
                  <a:lnTo>
                    <a:pt x="1148137" y="478069"/>
                  </a:lnTo>
                  <a:lnTo>
                    <a:pt x="1153784" y="523828"/>
                  </a:lnTo>
                  <a:lnTo>
                    <a:pt x="1155699" y="570628"/>
                  </a:lnTo>
                  <a:close/>
                </a:path>
                <a:path w="1155700" h="1141729">
                  <a:moveTo>
                    <a:pt x="577850" y="1141255"/>
                  </a:moveTo>
                  <a:lnTo>
                    <a:pt x="530457" y="1139363"/>
                  </a:lnTo>
                  <a:lnTo>
                    <a:pt x="484119" y="1133786"/>
                  </a:lnTo>
                  <a:lnTo>
                    <a:pt x="438985" y="1124671"/>
                  </a:lnTo>
                  <a:lnTo>
                    <a:pt x="395204" y="1112164"/>
                  </a:lnTo>
                  <a:lnTo>
                    <a:pt x="352924" y="1096412"/>
                  </a:lnTo>
                  <a:lnTo>
                    <a:pt x="312294" y="1077562"/>
                  </a:lnTo>
                  <a:lnTo>
                    <a:pt x="273463" y="1055762"/>
                  </a:lnTo>
                  <a:lnTo>
                    <a:pt x="236579" y="1031157"/>
                  </a:lnTo>
                  <a:lnTo>
                    <a:pt x="201791" y="1003895"/>
                  </a:lnTo>
                  <a:lnTo>
                    <a:pt x="169248" y="974122"/>
                  </a:lnTo>
                  <a:lnTo>
                    <a:pt x="139098" y="941986"/>
                  </a:lnTo>
                  <a:lnTo>
                    <a:pt x="111491" y="907633"/>
                  </a:lnTo>
                  <a:lnTo>
                    <a:pt x="86575" y="871210"/>
                  </a:lnTo>
                  <a:lnTo>
                    <a:pt x="64498" y="832863"/>
                  </a:lnTo>
                  <a:lnTo>
                    <a:pt x="45410" y="792741"/>
                  </a:lnTo>
                  <a:lnTo>
                    <a:pt x="29459" y="750990"/>
                  </a:lnTo>
                  <a:lnTo>
                    <a:pt x="16793" y="707756"/>
                  </a:lnTo>
                  <a:lnTo>
                    <a:pt x="7563" y="663186"/>
                  </a:lnTo>
                  <a:lnTo>
                    <a:pt x="1915" y="617428"/>
                  </a:lnTo>
                  <a:lnTo>
                    <a:pt x="0" y="570627"/>
                  </a:lnTo>
                  <a:lnTo>
                    <a:pt x="1155699" y="570628"/>
                  </a:lnTo>
                  <a:lnTo>
                    <a:pt x="1153783" y="617428"/>
                  </a:lnTo>
                  <a:lnTo>
                    <a:pt x="1148136" y="663186"/>
                  </a:lnTo>
                  <a:lnTo>
                    <a:pt x="1138905" y="707756"/>
                  </a:lnTo>
                  <a:lnTo>
                    <a:pt x="1126240" y="750990"/>
                  </a:lnTo>
                  <a:lnTo>
                    <a:pt x="1110288" y="792741"/>
                  </a:lnTo>
                  <a:lnTo>
                    <a:pt x="1091200" y="832864"/>
                  </a:lnTo>
                  <a:lnTo>
                    <a:pt x="1069123" y="871210"/>
                  </a:lnTo>
                  <a:lnTo>
                    <a:pt x="1044207" y="907633"/>
                  </a:lnTo>
                  <a:lnTo>
                    <a:pt x="1016600" y="941986"/>
                  </a:lnTo>
                  <a:lnTo>
                    <a:pt x="986450" y="974122"/>
                  </a:lnTo>
                  <a:lnTo>
                    <a:pt x="953907" y="1003895"/>
                  </a:lnTo>
                  <a:lnTo>
                    <a:pt x="919120" y="1031157"/>
                  </a:lnTo>
                  <a:lnTo>
                    <a:pt x="882236" y="1055762"/>
                  </a:lnTo>
                  <a:lnTo>
                    <a:pt x="843404" y="1077563"/>
                  </a:lnTo>
                  <a:lnTo>
                    <a:pt x="802774" y="1096412"/>
                  </a:lnTo>
                  <a:lnTo>
                    <a:pt x="760494" y="1112164"/>
                  </a:lnTo>
                  <a:lnTo>
                    <a:pt x="716713" y="1124671"/>
                  </a:lnTo>
                  <a:lnTo>
                    <a:pt x="671580" y="1133786"/>
                  </a:lnTo>
                  <a:lnTo>
                    <a:pt x="625242" y="1139363"/>
                  </a:lnTo>
                  <a:lnTo>
                    <a:pt x="577850" y="1141255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7088186" y="2392519"/>
              <a:ext cx="1155700" cy="1141730"/>
            </a:xfrm>
            <a:custGeom>
              <a:rect l="l" t="t" r="r" b="b"/>
              <a:pathLst>
                <a:path w="1155700" h="1141729">
                  <a:moveTo>
                    <a:pt x="0" y="570628"/>
                  </a:moveTo>
                  <a:lnTo>
                    <a:pt x="1916" y="523828"/>
                  </a:lnTo>
                  <a:lnTo>
                    <a:pt x="7563" y="478069"/>
                  </a:lnTo>
                  <a:lnTo>
                    <a:pt x="16794" y="433500"/>
                  </a:lnTo>
                  <a:lnTo>
                    <a:pt x="29459" y="390265"/>
                  </a:lnTo>
                  <a:lnTo>
                    <a:pt x="45411" y="348514"/>
                  </a:lnTo>
                  <a:lnTo>
                    <a:pt x="64499" y="308392"/>
                  </a:lnTo>
                  <a:lnTo>
                    <a:pt x="86575" y="270046"/>
                  </a:lnTo>
                  <a:lnTo>
                    <a:pt x="111492" y="233623"/>
                  </a:lnTo>
                  <a:lnTo>
                    <a:pt x="139099" y="199269"/>
                  </a:lnTo>
                  <a:lnTo>
                    <a:pt x="169249" y="167133"/>
                  </a:lnTo>
                  <a:lnTo>
                    <a:pt x="201792" y="137360"/>
                  </a:lnTo>
                  <a:lnTo>
                    <a:pt x="236580" y="110098"/>
                  </a:lnTo>
                  <a:lnTo>
                    <a:pt x="273463" y="85493"/>
                  </a:lnTo>
                  <a:lnTo>
                    <a:pt x="312295" y="63692"/>
                  </a:lnTo>
                  <a:lnTo>
                    <a:pt x="352925" y="44843"/>
                  </a:lnTo>
                  <a:lnTo>
                    <a:pt x="395205" y="29091"/>
                  </a:lnTo>
                  <a:lnTo>
                    <a:pt x="438986" y="16584"/>
                  </a:lnTo>
                  <a:lnTo>
                    <a:pt x="484120" y="7468"/>
                  </a:lnTo>
                  <a:lnTo>
                    <a:pt x="530458" y="1891"/>
                  </a:lnTo>
                  <a:lnTo>
                    <a:pt x="577850" y="0"/>
                  </a:lnTo>
                  <a:lnTo>
                    <a:pt x="625242" y="1891"/>
                  </a:lnTo>
                  <a:lnTo>
                    <a:pt x="671580" y="7468"/>
                  </a:lnTo>
                  <a:lnTo>
                    <a:pt x="716714" y="16583"/>
                  </a:lnTo>
                  <a:lnTo>
                    <a:pt x="760495" y="29090"/>
                  </a:lnTo>
                  <a:lnTo>
                    <a:pt x="802775" y="44842"/>
                  </a:lnTo>
                  <a:lnTo>
                    <a:pt x="843405" y="63692"/>
                  </a:lnTo>
                  <a:lnTo>
                    <a:pt x="882236" y="85492"/>
                  </a:lnTo>
                  <a:lnTo>
                    <a:pt x="919120" y="110097"/>
                  </a:lnTo>
                  <a:lnTo>
                    <a:pt x="953908" y="137360"/>
                  </a:lnTo>
                  <a:lnTo>
                    <a:pt x="986451" y="167132"/>
                  </a:lnTo>
                  <a:lnTo>
                    <a:pt x="1016601" y="199269"/>
                  </a:lnTo>
                  <a:lnTo>
                    <a:pt x="1044208" y="233622"/>
                  </a:lnTo>
                  <a:lnTo>
                    <a:pt x="1069124" y="270045"/>
                  </a:lnTo>
                  <a:lnTo>
                    <a:pt x="1091201" y="308391"/>
                  </a:lnTo>
                  <a:lnTo>
                    <a:pt x="1110289" y="348513"/>
                  </a:lnTo>
                  <a:lnTo>
                    <a:pt x="1126240" y="390265"/>
                  </a:lnTo>
                  <a:lnTo>
                    <a:pt x="1138906" y="433499"/>
                  </a:lnTo>
                  <a:lnTo>
                    <a:pt x="1148136" y="478068"/>
                  </a:lnTo>
                  <a:lnTo>
                    <a:pt x="1153784" y="523827"/>
                  </a:lnTo>
                  <a:lnTo>
                    <a:pt x="1155700" y="570627"/>
                  </a:lnTo>
                  <a:lnTo>
                    <a:pt x="1153783" y="617428"/>
                  </a:lnTo>
                  <a:lnTo>
                    <a:pt x="1148136" y="663186"/>
                  </a:lnTo>
                  <a:lnTo>
                    <a:pt x="1138905" y="707756"/>
                  </a:lnTo>
                  <a:lnTo>
                    <a:pt x="1126240" y="750990"/>
                  </a:lnTo>
                  <a:lnTo>
                    <a:pt x="1110288" y="792741"/>
                  </a:lnTo>
                  <a:lnTo>
                    <a:pt x="1091200" y="832863"/>
                  </a:lnTo>
                  <a:lnTo>
                    <a:pt x="1069124" y="871210"/>
                  </a:lnTo>
                  <a:lnTo>
                    <a:pt x="1044207" y="907633"/>
                  </a:lnTo>
                  <a:lnTo>
                    <a:pt x="1016600" y="941986"/>
                  </a:lnTo>
                  <a:lnTo>
                    <a:pt x="986451" y="974122"/>
                  </a:lnTo>
                  <a:lnTo>
                    <a:pt x="953907" y="1003895"/>
                  </a:lnTo>
                  <a:lnTo>
                    <a:pt x="919120" y="1031157"/>
                  </a:lnTo>
                  <a:lnTo>
                    <a:pt x="882236" y="1055762"/>
                  </a:lnTo>
                  <a:lnTo>
                    <a:pt x="843404" y="1077563"/>
                  </a:lnTo>
                  <a:lnTo>
                    <a:pt x="802774" y="1096412"/>
                  </a:lnTo>
                  <a:lnTo>
                    <a:pt x="760494" y="1112164"/>
                  </a:lnTo>
                  <a:lnTo>
                    <a:pt x="716713" y="1124671"/>
                  </a:lnTo>
                  <a:lnTo>
                    <a:pt x="671580" y="1133786"/>
                  </a:lnTo>
                  <a:lnTo>
                    <a:pt x="625242" y="1139363"/>
                  </a:lnTo>
                  <a:lnTo>
                    <a:pt x="577850" y="1141255"/>
                  </a:lnTo>
                  <a:lnTo>
                    <a:pt x="530457" y="1139363"/>
                  </a:lnTo>
                  <a:lnTo>
                    <a:pt x="484119" y="1133786"/>
                  </a:lnTo>
                  <a:lnTo>
                    <a:pt x="438985" y="1124671"/>
                  </a:lnTo>
                  <a:lnTo>
                    <a:pt x="395204" y="1112164"/>
                  </a:lnTo>
                  <a:lnTo>
                    <a:pt x="352924" y="1096412"/>
                  </a:lnTo>
                  <a:lnTo>
                    <a:pt x="312294" y="1077562"/>
                  </a:lnTo>
                  <a:lnTo>
                    <a:pt x="273463" y="1055762"/>
                  </a:lnTo>
                  <a:lnTo>
                    <a:pt x="236579" y="1031157"/>
                  </a:lnTo>
                  <a:lnTo>
                    <a:pt x="201791" y="1003895"/>
                  </a:lnTo>
                  <a:lnTo>
                    <a:pt x="169248" y="974122"/>
                  </a:lnTo>
                  <a:lnTo>
                    <a:pt x="139098" y="941986"/>
                  </a:lnTo>
                  <a:lnTo>
                    <a:pt x="111491" y="907633"/>
                  </a:lnTo>
                  <a:lnTo>
                    <a:pt x="86575" y="871210"/>
                  </a:lnTo>
                  <a:lnTo>
                    <a:pt x="64498" y="832864"/>
                  </a:lnTo>
                  <a:lnTo>
                    <a:pt x="45410" y="792741"/>
                  </a:lnTo>
                  <a:lnTo>
                    <a:pt x="29459" y="750990"/>
                  </a:lnTo>
                  <a:lnTo>
                    <a:pt x="16793" y="707756"/>
                  </a:lnTo>
                  <a:lnTo>
                    <a:pt x="7563" y="663186"/>
                  </a:lnTo>
                  <a:lnTo>
                    <a:pt x="1915" y="617428"/>
                  </a:lnTo>
                  <a:lnTo>
                    <a:pt x="0" y="570627"/>
                  </a:lnTo>
                  <a:close/>
                </a:path>
              </a:pathLst>
            </a:custGeom>
            <a:ln w="57150">
              <a:solidFill>
                <a:srgbClr val="F8F8F8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9" name="object 2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188200" y="2349500"/>
              <a:ext cx="953595" cy="953418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 flipH="1">
              <a:off x="820737" y="3505200"/>
              <a:ext cx="0" cy="335280"/>
            </a:xfrm>
            <a:custGeom>
              <a:rect l="l" t="t" r="r" b="b"/>
              <a:pathLst>
                <a:path h="335279">
                  <a:moveTo>
                    <a:pt x="0" y="0"/>
                  </a:moveTo>
                  <a:lnTo>
                    <a:pt x="0" y="334962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34925" y="3843337"/>
              <a:ext cx="1495425" cy="0"/>
            </a:xfrm>
            <a:custGeom>
              <a:rect l="l" t="t" r="r" b="b"/>
              <a:pathLst>
                <a:path w="1495425">
                  <a:moveTo>
                    <a:pt x="1495425" y="0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 flipH="1">
              <a:off x="2501900" y="1936750"/>
              <a:ext cx="0" cy="335280"/>
            </a:xfrm>
            <a:custGeom>
              <a:rect l="l" t="t" r="r" b="b"/>
              <a:pathLst>
                <a:path h="335280">
                  <a:moveTo>
                    <a:pt x="0" y="0"/>
                  </a:moveTo>
                  <a:lnTo>
                    <a:pt x="0" y="334961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1547812" y="1920875"/>
              <a:ext cx="1771650" cy="0"/>
            </a:xfrm>
            <a:custGeom>
              <a:rect l="l" t="t" r="r" b="b"/>
              <a:pathLst>
                <a:path w="1771650">
                  <a:moveTo>
                    <a:pt x="1771650" y="0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 flipH="1">
              <a:off x="4356100" y="3505200"/>
              <a:ext cx="0" cy="335280"/>
            </a:xfrm>
            <a:custGeom>
              <a:rect l="l" t="t" r="r" b="b"/>
              <a:pathLst>
                <a:path h="335279">
                  <a:moveTo>
                    <a:pt x="0" y="0"/>
                  </a:moveTo>
                  <a:lnTo>
                    <a:pt x="0" y="334962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3563937" y="3829050"/>
              <a:ext cx="1587500" cy="0"/>
            </a:xfrm>
            <a:custGeom>
              <a:rect l="l" t="t" r="r" b="b"/>
              <a:pathLst>
                <a:path w="1587500">
                  <a:moveTo>
                    <a:pt x="1587500" y="0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 flipH="1">
              <a:off x="6021387" y="1993900"/>
              <a:ext cx="0" cy="335280"/>
            </a:xfrm>
            <a:custGeom>
              <a:rect l="l" t="t" r="r" b="b"/>
              <a:pathLst>
                <a:path h="335280">
                  <a:moveTo>
                    <a:pt x="0" y="0"/>
                  </a:moveTo>
                  <a:lnTo>
                    <a:pt x="0" y="334961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5148262" y="1981200"/>
              <a:ext cx="1631950" cy="0"/>
            </a:xfrm>
            <a:custGeom>
              <a:rect l="l" t="t" r="r" b="b"/>
              <a:pathLst>
                <a:path w="1631950">
                  <a:moveTo>
                    <a:pt x="1631949" y="0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8" name="object 38"/>
          <p:cNvSpPr txBox="1"/>
          <p:nvPr/>
        </p:nvSpPr>
        <p:spPr>
          <a:xfrm>
            <a:off x="7385050" y="2751614"/>
            <a:ext cx="5588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0">
                <a:solidFill>
                  <a:srgbClr val="FFFFFF"/>
                </a:solidFill>
                <a:latin typeface="黑体"/>
                <a:cs typeface="黑体"/>
              </a:rPr>
              <a:t>组合性</a:t>
            </a:r>
            <a:endParaRPr sz="1400">
              <a:latin typeface="黑体"/>
              <a:cs typeface="黑体"/>
            </a:endParaRPr>
          </a:p>
        </p:txBody>
      </p:sp>
      <p:grpSp>
        <p:nvGrpSpPr>
          <p:cNvPr id="39" name="object 39"/>
          <p:cNvGrpSpPr/>
          <p:nvPr/>
        </p:nvGrpSpPr>
        <p:grpSpPr>
          <a:xfrm>
            <a:off x="6875461" y="3578225"/>
            <a:ext cx="1587500" cy="335280"/>
            <a:chOff x="6875461" y="3578225"/>
            <a:chExt cx="1587500" cy="335280"/>
          </a:xfrm>
        </p:grpSpPr>
        <p:sp>
          <p:nvSpPr>
            <p:cNvPr id="40" name="object 40"/>
            <p:cNvSpPr/>
            <p:nvPr/>
          </p:nvSpPr>
          <p:spPr>
            <a:xfrm flipH="1">
              <a:off x="7667625" y="3578225"/>
              <a:ext cx="0" cy="335280"/>
            </a:xfrm>
            <a:custGeom>
              <a:rect l="l" t="t" r="r" b="b"/>
              <a:pathLst>
                <a:path h="335279">
                  <a:moveTo>
                    <a:pt x="0" y="0"/>
                  </a:moveTo>
                  <a:lnTo>
                    <a:pt x="0" y="334962"/>
                  </a:lnTo>
                </a:path>
              </a:pathLst>
            </a:custGeom>
            <a:ln w="190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6875461" y="3902075"/>
              <a:ext cx="1587500" cy="0"/>
            </a:xfrm>
            <a:custGeom>
              <a:rect l="l" t="t" r="r" b="b"/>
              <a:pathLst>
                <a:path w="1587500">
                  <a:moveTo>
                    <a:pt x="1587500" y="0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00000"/>
              </a:solidFill>
              <a:prstDash val="sysDot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2" name="object 42"/>
          <p:cNvSpPr txBox="1"/>
          <p:nvPr/>
        </p:nvSpPr>
        <p:spPr>
          <a:xfrm>
            <a:off x="6420643" y="3975576"/>
            <a:ext cx="26035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latin typeface="黑体"/>
                <a:cs typeface="黑体"/>
              </a:rPr>
              <a:t>5</a:t>
            </a:r>
            <a:r>
              <a:rPr sz="1400" spc="-5">
                <a:latin typeface="黑体"/>
                <a:cs typeface="黑体"/>
              </a:rPr>
              <a:t>、是信阳其他媒介主要构成部分</a:t>
            </a:r>
            <a:endParaRPr sz="1400">
              <a:latin typeface="黑体"/>
              <a:cs typeface="黑体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3355340" y="521175"/>
            <a:ext cx="5511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">
                <a:solidFill>
                  <a:srgbClr val="FFFF66"/>
                </a:solidFill>
                <a:latin typeface="等线"/>
                <a:cs typeface="等线"/>
              </a:rPr>
              <a:t>------有关万家灯火商圈户外广告投放思索与服务设想</a:t>
            </a:r>
            <a:endParaRPr sz="1800">
              <a:latin typeface="等线"/>
              <a:cs typeface="等线"/>
            </a:endParaRPr>
          </a:p>
        </p:txBody>
      </p:sp>
      <p:pic>
        <p:nvPicPr>
          <p:cNvPr id="44" name="object 44"/>
          <p:cNvPicPr/>
          <p:nvPr/>
        </p:nvPicPr>
        <p:blipFill>
          <a:blip r:embed="rId3"/>
          <a:stretch>
            <a:fillRect/>
          </a:stretch>
        </p:blipFill>
        <p:spPr>
          <a:xfrm>
            <a:off x="2833686" y="4638674"/>
            <a:ext cx="3043238" cy="592137"/>
          </a:xfrm>
          <a:prstGeom prst="rect">
            <a:avLst/>
          </a:prstGeom>
        </p:spPr>
      </p:pic>
      <p:sp>
        <p:nvSpPr>
          <p:cNvPr id="45" name="object 45"/>
          <p:cNvSpPr txBox="1"/>
          <p:nvPr/>
        </p:nvSpPr>
        <p:spPr>
          <a:xfrm>
            <a:off x="3715701" y="4770119"/>
            <a:ext cx="2057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0">
                <a:latin typeface="黑体"/>
                <a:cs typeface="黑体"/>
              </a:rPr>
              <a:t>万家灯火商圈现状</a:t>
            </a:r>
            <a:endParaRPr sz="2000">
              <a:latin typeface="黑体"/>
              <a:cs typeface="黑体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3134691" y="4729950"/>
            <a:ext cx="194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i="1">
                <a:solidFill>
                  <a:srgbClr val="FFFFFF"/>
                </a:solidFill>
                <a:latin typeface="Arial"/>
                <a:cs typeface="Arial"/>
              </a:rPr>
              <a:t>2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9863" y="1038224"/>
            <a:ext cx="4772024" cy="601662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70892" y="1180300"/>
            <a:ext cx="4104004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80"/>
              </a:lnSpc>
              <a:tabLst>
                <a:tab pos="534670"/>
              </a:tabLst>
            </a:pPr>
            <a:r>
              <a:rPr sz="2400" i="1" spc="-5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400" i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3000" spc="-7" baseline="2777">
                <a:latin typeface="黑体"/>
                <a:cs typeface="黑体"/>
              </a:rPr>
              <a:t>万家灯火商圈既有户外广告资源</a:t>
            </a:r>
            <a:endParaRPr sz="3000" baseline="2777">
              <a:latin typeface="黑体"/>
              <a:cs typeface="黑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------有关万家灯火商圈户外广告投放思索与服务设想</a:t>
            </a: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254000" y="1701800"/>
            <a:ext cx="1886045" cy="141530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2273300" y="1701800"/>
            <a:ext cx="1861143" cy="139623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4279900" y="1689100"/>
            <a:ext cx="1897434" cy="142307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32790" y="3246672"/>
            <a:ext cx="7353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8#2</a:t>
            </a:r>
            <a:r>
              <a:rPr sz="1200" spc="-20">
                <a:latin typeface="宋体"/>
                <a:cs typeface="宋体"/>
              </a:rPr>
              <a:t>层位置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779078" y="3246672"/>
            <a:ext cx="8032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8#</a:t>
            </a:r>
            <a:r>
              <a:rPr sz="1200" spc="-15">
                <a:latin typeface="宋体"/>
                <a:cs typeface="宋体"/>
              </a:rPr>
              <a:t>顶层位置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795202" y="3246672"/>
            <a:ext cx="11925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12#</a:t>
            </a:r>
            <a:r>
              <a:rPr sz="1200" spc="-10">
                <a:latin typeface="宋体"/>
                <a:cs typeface="宋体"/>
              </a:rPr>
              <a:t>商业顶层位置</a:t>
            </a:r>
            <a:endParaRPr sz="12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6299200" y="1689100"/>
            <a:ext cx="1866500" cy="1399875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6738301" y="3246672"/>
            <a:ext cx="11925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23#</a:t>
            </a:r>
            <a:r>
              <a:rPr sz="1200" spc="-10">
                <a:latin typeface="宋体"/>
                <a:cs typeface="宋体"/>
              </a:rPr>
              <a:t>商业墙体位置</a:t>
            </a:r>
            <a:endParaRPr sz="12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7"/>
          <a:stretch>
            <a:fillRect/>
          </a:stretch>
        </p:blipFill>
        <p:spPr>
          <a:xfrm>
            <a:off x="254000" y="3505200"/>
            <a:ext cx="1898007" cy="1423890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474027" y="4988160"/>
            <a:ext cx="14973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10#</a:t>
            </a:r>
            <a:r>
              <a:rPr sz="1200" spc="-10">
                <a:latin typeface="宋体"/>
                <a:cs typeface="宋体"/>
              </a:rPr>
              <a:t>商业上方整体位置</a:t>
            </a:r>
            <a:endParaRPr sz="120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8"/>
          <a:stretch>
            <a:fillRect/>
          </a:stretch>
        </p:blipFill>
        <p:spPr>
          <a:xfrm>
            <a:off x="2273300" y="3505200"/>
            <a:ext cx="1900352" cy="1425263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2490151" y="4988160"/>
            <a:ext cx="14973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latin typeface="Arial"/>
                <a:cs typeface="Arial"/>
              </a:rPr>
              <a:t>23#</a:t>
            </a:r>
            <a:r>
              <a:rPr sz="1200" spc="-10">
                <a:latin typeface="宋体"/>
                <a:cs typeface="宋体"/>
              </a:rPr>
              <a:t>国美上方整体位置</a:t>
            </a:r>
            <a:endParaRPr sz="1200">
              <a:latin typeface="宋体"/>
              <a:cs typeface="宋体"/>
            </a:endParaRPr>
          </a:p>
        </p:txBody>
      </p:sp>
      <p:pic>
        <p:nvPicPr>
          <p:cNvPr id="17" name="object 17"/>
          <p:cNvPicPr/>
          <p:nvPr/>
        </p:nvPicPr>
        <p:blipFill>
          <a:blip r:embed="rId9"/>
          <a:stretch>
            <a:fillRect/>
          </a:stretch>
        </p:blipFill>
        <p:spPr>
          <a:xfrm>
            <a:off x="4279900" y="3492500"/>
            <a:ext cx="1848141" cy="1386104"/>
          </a:xfrm>
          <a:prstGeom prst="rect">
            <a:avLst/>
          </a:prstGeom>
        </p:spPr>
      </p:pic>
      <p:sp>
        <p:nvSpPr>
          <p:cNvPr id="18" name="object 18"/>
          <p:cNvSpPr txBox="1"/>
          <p:nvPr/>
        </p:nvSpPr>
        <p:spPr>
          <a:xfrm>
            <a:off x="4506278" y="4976494"/>
            <a:ext cx="15494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宋体"/>
                <a:cs typeface="宋体"/>
              </a:rPr>
              <a:t>地王大厦上方整体位置</a:t>
            </a:r>
            <a:endParaRPr sz="1200">
              <a:latin typeface="宋体"/>
              <a:cs typeface="宋体"/>
            </a:endParaRPr>
          </a:p>
        </p:txBody>
      </p:sp>
      <p:pic>
        <p:nvPicPr>
          <p:cNvPr id="19" name="object 19"/>
          <p:cNvPicPr/>
          <p:nvPr/>
        </p:nvPicPr>
        <p:blipFill>
          <a:blip r:embed="rId10"/>
          <a:stretch>
            <a:fillRect/>
          </a:stretch>
        </p:blipFill>
        <p:spPr>
          <a:xfrm>
            <a:off x="6299200" y="3429000"/>
            <a:ext cx="1872290" cy="1485288"/>
          </a:xfrm>
          <a:prstGeom prst="rect">
            <a:avLst/>
          </a:prstGeom>
        </p:spPr>
      </p:pic>
      <p:sp>
        <p:nvSpPr>
          <p:cNvPr id="20" name="object 20"/>
          <p:cNvSpPr txBox="1"/>
          <p:nvPr/>
        </p:nvSpPr>
        <p:spPr>
          <a:xfrm>
            <a:off x="6332537" y="4982844"/>
            <a:ext cx="1854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latin typeface="宋体"/>
                <a:cs typeface="宋体"/>
              </a:rPr>
              <a:t>各单元客梯内框架广告位置</a:t>
            </a:r>
            <a:endParaRPr sz="1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69863" y="822324"/>
            <a:ext cx="4772024" cy="601662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70892" y="964400"/>
            <a:ext cx="4104004" cy="330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580"/>
              </a:lnSpc>
              <a:tabLst>
                <a:tab pos="534670"/>
              </a:tabLst>
            </a:pPr>
            <a:r>
              <a:rPr sz="2400" i="1" spc="-50">
                <a:solidFill>
                  <a:srgbClr val="FFFFFF"/>
                </a:solidFill>
                <a:latin typeface="Arial"/>
                <a:cs typeface="Arial"/>
              </a:rPr>
              <a:t>3</a:t>
            </a:r>
            <a:r>
              <a:rPr sz="2400" i="1">
                <a:solidFill>
                  <a:srgbClr val="FFFFFF"/>
                </a:solidFill>
                <a:latin typeface="Arial"/>
                <a:cs typeface="Arial"/>
              </a:rPr>
              <a:t>	</a:t>
            </a:r>
            <a:r>
              <a:rPr sz="3000" spc="-7" baseline="2777">
                <a:latin typeface="黑体"/>
                <a:cs typeface="黑体"/>
              </a:rPr>
              <a:t>万家灯火商圈既有户外广告资源</a:t>
            </a:r>
            <a:endParaRPr sz="3000" baseline="2777">
              <a:latin typeface="黑体"/>
              <a:cs typeface="黑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762000" y="1854200"/>
            <a:ext cx="2234888" cy="169309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3136900" y="1854200"/>
            <a:ext cx="2213350" cy="167678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5511800" y="1854200"/>
            <a:ext cx="2049575" cy="170797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/>
          <a:stretch>
            <a:fillRect/>
          </a:stretch>
        </p:blipFill>
        <p:spPr>
          <a:xfrm>
            <a:off x="749300" y="3797300"/>
            <a:ext cx="2227051" cy="168715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/>
          <a:stretch>
            <a:fillRect/>
          </a:stretch>
        </p:blipFill>
        <p:spPr>
          <a:xfrm>
            <a:off x="3136900" y="3797300"/>
            <a:ext cx="2237180" cy="169483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/>
          <a:stretch>
            <a:fillRect/>
          </a:stretch>
        </p:blipFill>
        <p:spPr>
          <a:xfrm>
            <a:off x="5511800" y="3797300"/>
            <a:ext cx="2026476" cy="1678200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474028" y="1451451"/>
            <a:ext cx="1397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latin typeface="Microsoft JhengHei"/>
                <a:cs typeface="Microsoft JhengHei"/>
              </a:rPr>
              <a:t>地下室停车场</a:t>
            </a:r>
            <a:endParaRPr sz="1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4445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https://d.book118.com/087006140025006030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等线</vt:lpstr>
      <vt:lpstr>黑体</vt:lpstr>
      <vt:lpstr>Arial Black</vt:lpstr>
      <vt:lpstr>微软雅黑</vt:lpstr>
      <vt:lpstr>宋体</vt:lpstr>
      <vt:lpstr>Microsoft JhengHei</vt:lpstr>
      <vt:lpstr>Office Theme</vt:lpstr>
      <vt:lpstr>谨呈：万家灯火集团------有关万家灯火商圈户外广告投放思索与服务设想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万家灯火户外广告资源五大优势</vt:lpstr>
      <vt:lpstr>------有关万家灯火商圈户外广告投放思索与服务设想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2024-09-01T15:55:00.335</cp:lastPrinted>
  <dcterms:created xsi:type="dcterms:W3CDTF">2024-09-01T07:55:00Z</dcterms:created>
  <dcterms:modified xsi:type="dcterms:W3CDTF">2024-09-01T07:55:01Z</dcterms:modified>
</cp:coreProperties>
</file>