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5FFAA3E-F047-44D2-8BFD-1F7A17515B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9B18CE4-B770-41FF-9145-BFBED706DC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4EF5048-F1A8-4BB7-9FF7-90437C82D6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C571F11-5B8C-4B9A-88FD-B0807A8544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F091802-7AB4-4E6C-B566-377C0E438D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1CE97A4-D872-459C-AA7E-D629B5CE54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B353768-E4C8-4E7B-96A3-553A0BFFCE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C7DE0FC-76E5-435F-A0ED-96387E4FEF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8429433-7CB0-477E-95D1-C51E5DDBD9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51F17AB-F274-4B50-A6A9-153294A88F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B49F1AB-DFE6-4B04-81D5-6AE46927C4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14.jpeg" /><Relationship Id="rId6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18.jpeg" /><Relationship Id="rId6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87025110041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公司管理制度对工作流程的规定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17451" y="5208092"/>
            <a:ext cx="3196742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17451" y="5689900"/>
            <a:ext cx="3489350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2024-01-02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工作流程概述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公司管理制度对工作流程的具体规定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工作流程中各部门的职责与协作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工作流程中的常见问题及解决方案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公司管理制度对工作流程的保障措施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通过明确的工作流程和规范，使员工能够快速准确地完成工作任务，提高工作效率。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提高工作效率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确保工作质量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促进团队协作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规定工作流程可以确保每个步骤都得到充分执行和监控，从而提高工作质量。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规范的工作流程有助于团队成员之间的协作和沟通，确保工作的顺利进行。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本制度适用于公司所有部门的全体员工，包括正式员工、实习生等。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公司全体员工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本制度所涉及的工作流程包括但不限于项目立项、采购、报销、请假等日常办公流程。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各类工作流程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针对公司特定的业务场景，如项目管理、客户服务等，本制度也有相应的规定和流程要求。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特定业务场景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适用范围和对象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工作流程概述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流程定义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工作流程是指一系列相互关联、有逻辑顺序的工作任务，通过明确的步骤和规则，实现特定业务目标的过程。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流程分类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根据业务性质和复杂程度，工作流程可分为简单流程、标准流程和复杂流程。简单流程适用于单一、明确的任务；标准流程适用于常规性、重复性的业务；复杂流程适用于涉及多个部门、多种资源的协同工作。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流程定义与分类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484" r="484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流程管理的重要性和意义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通过优化流程，减少不必要的环节和等待时间，提高工作效率和生产力。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通过标准化和自动化流程，减少人力和物力资源的浪费，降低运营成本。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通过规范服务流程和提供优质服务，提高客户满意度和忠诚度。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通过不断改进和优化流程，推动企业创新和持续发展。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提高工作效率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降低运营成本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提升客户满意度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促进企业创新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公司管理制度对工作流程的具体规定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简洁高效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标准化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灵活性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持续优化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流程设计和优化原则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12587" b="12587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流程设计应简洁明了，避免繁琐和不必要的环节，提高工作效率。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制定标准化的操作规范和流程制度，确保各项工作的一致性和可重复性。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流程应具有一定的灵活性，以适应不同情况和需求的变化。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定期评估流程的有效性和效率，持续改进和优化流程，提高工作效率和质量。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3535" r="13535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明确各个流程环节的责任人和职责，确保工作的顺利进行。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明确责任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所有员工必须严格遵守公司制定的流程规范，不得随意更改或省略流程。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严格执行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建立有效的监控机制，及时发现和解决问题，确保流程的执行效果。同时，鼓励员工提出改进建议，不断完善流程。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监控与反馈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对流程执行过程中的重要信息进行记录，定期向上级汇报工作进展和结果。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记录与报告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流程执行和监控要求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96324" y="1798767"/>
            <a:ext cx="2754316" cy="64698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642414" y="1934125"/>
            <a:ext cx="2708226" cy="377919"/>
          </a:xfrm>
          <a:prstGeom prst="rect">
            <a:avLst/>
          </a:prstGeom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定期评估</a:t>
            </a:r>
            <a:endParaRPr lang="en-US" sz="1100"/>
          </a:p>
        </p:txBody>
      </p:sp>
      <p:sp>
        <p:nvSpPr>
          <p:cNvPr id="4" name="Freeform 4"/>
          <p:cNvSpPr/>
          <p:nvPr/>
        </p:nvSpPr>
        <p:spPr>
          <a:xfrm>
            <a:off x="1810403" y="1798767"/>
            <a:ext cx="559947" cy="562395"/>
          </a:xfrm>
          <a:custGeom>
            <a:rect l="l" t="t" r="r" b="b"/>
            <a:pathLst>
              <a:path w="85" h="85">
                <a:moveTo>
                  <a:pt x="80" y="53"/>
                </a:moveTo>
                <a:cubicBezTo>
                  <a:pt x="80" y="80"/>
                  <a:pt x="80" y="80"/>
                  <a:pt x="80" y="80"/>
                </a:cubicBezTo>
                <a:cubicBezTo>
                  <a:pt x="80" y="83"/>
                  <a:pt x="78" y="85"/>
                  <a:pt x="74" y="85"/>
                </a:cubicBezTo>
                <a:cubicBezTo>
                  <a:pt x="10" y="85"/>
                  <a:pt x="10" y="85"/>
                  <a:pt x="10" y="85"/>
                </a:cubicBezTo>
                <a:cubicBezTo>
                  <a:pt x="7" y="85"/>
                  <a:pt x="5" y="83"/>
                  <a:pt x="5" y="80"/>
                </a:cubicBezTo>
                <a:cubicBezTo>
                  <a:pt x="5" y="53"/>
                  <a:pt x="5" y="53"/>
                  <a:pt x="5" y="53"/>
                </a:cubicBezTo>
                <a:cubicBezTo>
                  <a:pt x="9" y="54"/>
                  <a:pt x="13" y="55"/>
                  <a:pt x="17" y="56"/>
                </a:cubicBezTo>
                <a:cubicBezTo>
                  <a:pt x="17" y="60"/>
                  <a:pt x="17" y="60"/>
                  <a:pt x="17" y="60"/>
                </a:cubicBezTo>
                <a:cubicBezTo>
                  <a:pt x="20" y="60"/>
                  <a:pt x="20" y="60"/>
                  <a:pt x="20" y="60"/>
                </a:cubicBezTo>
                <a:cubicBezTo>
                  <a:pt x="20" y="68"/>
                  <a:pt x="20" y="68"/>
                  <a:pt x="20" y="68"/>
                </a:cubicBezTo>
                <a:cubicBezTo>
                  <a:pt x="27" y="68"/>
                  <a:pt x="27" y="68"/>
                  <a:pt x="27" y="68"/>
                </a:cubicBezTo>
                <a:cubicBezTo>
                  <a:pt x="27" y="60"/>
                  <a:pt x="27" y="60"/>
                  <a:pt x="27" y="60"/>
                </a:cubicBezTo>
                <a:cubicBezTo>
                  <a:pt x="30" y="60"/>
                  <a:pt x="30" y="60"/>
                  <a:pt x="30" y="60"/>
                </a:cubicBezTo>
                <a:cubicBezTo>
                  <a:pt x="30" y="57"/>
                  <a:pt x="30" y="57"/>
                  <a:pt x="30" y="57"/>
                </a:cubicBezTo>
                <a:cubicBezTo>
                  <a:pt x="38" y="58"/>
                  <a:pt x="46" y="58"/>
                  <a:pt x="54" y="57"/>
                </a:cubicBezTo>
                <a:cubicBezTo>
                  <a:pt x="54" y="60"/>
                  <a:pt x="54" y="60"/>
                  <a:pt x="54" y="60"/>
                </a:cubicBezTo>
                <a:cubicBezTo>
                  <a:pt x="57" y="60"/>
                  <a:pt x="57" y="60"/>
                  <a:pt x="57" y="60"/>
                </a:cubicBezTo>
                <a:cubicBezTo>
                  <a:pt x="57" y="68"/>
                  <a:pt x="57" y="68"/>
                  <a:pt x="57" y="68"/>
                </a:cubicBezTo>
                <a:cubicBezTo>
                  <a:pt x="63" y="68"/>
                  <a:pt x="63" y="68"/>
                  <a:pt x="63" y="68"/>
                </a:cubicBezTo>
                <a:cubicBezTo>
                  <a:pt x="63" y="60"/>
                  <a:pt x="63" y="60"/>
                  <a:pt x="63" y="60"/>
                </a:cubicBezTo>
                <a:cubicBezTo>
                  <a:pt x="66" y="60"/>
                  <a:pt x="66" y="60"/>
                  <a:pt x="66" y="60"/>
                </a:cubicBezTo>
                <a:cubicBezTo>
                  <a:pt x="66" y="56"/>
                  <a:pt x="66" y="56"/>
                  <a:pt x="66" y="56"/>
                </a:cubicBezTo>
                <a:cubicBezTo>
                  <a:pt x="71" y="55"/>
                  <a:pt x="75" y="54"/>
                  <a:pt x="80" y="53"/>
                </a:cubicBezTo>
                <a:close/>
                <a:moveTo>
                  <a:pt x="31" y="0"/>
                </a:moveTo>
                <a:cubicBezTo>
                  <a:pt x="54" y="0"/>
                  <a:pt x="54" y="0"/>
                  <a:pt x="54" y="0"/>
                </a:cubicBezTo>
                <a:cubicBezTo>
                  <a:pt x="58" y="0"/>
                  <a:pt x="61" y="3"/>
                  <a:pt x="61" y="7"/>
                </a:cubicBezTo>
                <a:cubicBezTo>
                  <a:pt x="61" y="16"/>
                  <a:pt x="61" y="16"/>
                  <a:pt x="61" y="16"/>
                </a:cubicBezTo>
                <a:cubicBezTo>
                  <a:pt x="53" y="16"/>
                  <a:pt x="53" y="16"/>
                  <a:pt x="53" y="16"/>
                </a:cubicBezTo>
                <a:cubicBezTo>
                  <a:pt x="53" y="8"/>
                  <a:pt x="53" y="8"/>
                  <a:pt x="53" y="8"/>
                </a:cubicBezTo>
                <a:cubicBezTo>
                  <a:pt x="32" y="8"/>
                  <a:pt x="32" y="8"/>
                  <a:pt x="32" y="8"/>
                </a:cubicBezTo>
                <a:cubicBezTo>
                  <a:pt x="32" y="16"/>
                  <a:pt x="32" y="16"/>
                  <a:pt x="32" y="16"/>
                </a:cubicBezTo>
                <a:cubicBezTo>
                  <a:pt x="24" y="16"/>
                  <a:pt x="24" y="16"/>
                  <a:pt x="24" y="16"/>
                </a:cubicBezTo>
                <a:cubicBezTo>
                  <a:pt x="24" y="7"/>
                  <a:pt x="24" y="7"/>
                  <a:pt x="24" y="7"/>
                </a:cubicBezTo>
                <a:cubicBezTo>
                  <a:pt x="24" y="3"/>
                  <a:pt x="27" y="0"/>
                  <a:pt x="31" y="0"/>
                </a:cubicBezTo>
                <a:close/>
                <a:moveTo>
                  <a:pt x="0" y="20"/>
                </a:moveTo>
                <a:cubicBezTo>
                  <a:pt x="0" y="48"/>
                  <a:pt x="0" y="48"/>
                  <a:pt x="0" y="48"/>
                </a:cubicBezTo>
                <a:cubicBezTo>
                  <a:pt x="27" y="55"/>
                  <a:pt x="56" y="55"/>
                  <a:pt x="85" y="48"/>
                </a:cubicBezTo>
                <a:cubicBezTo>
                  <a:pt x="85" y="20"/>
                  <a:pt x="85" y="20"/>
                  <a:pt x="85" y="20"/>
                </a:cubicBezTo>
                <a:lnTo>
                  <a:pt x="0" y="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642414" y="2932252"/>
            <a:ext cx="2753936" cy="645148"/>
          </a:xfrm>
          <a:prstGeom prst="roundRect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2654004" y="4055207"/>
            <a:ext cx="2752792" cy="644697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781996" y="4110075"/>
            <a:ext cx="644511" cy="521244"/>
          </a:xfrm>
          <a:custGeom>
            <a:rect l="l" t="t" r="r" b="b"/>
            <a:pathLst>
              <a:path w="109" h="88">
                <a:moveTo>
                  <a:pt x="80" y="88"/>
                </a:moveTo>
                <a:cubicBezTo>
                  <a:pt x="86" y="88"/>
                  <a:pt x="86" y="88"/>
                  <a:pt x="86" y="88"/>
                </a:cubicBezTo>
                <a:cubicBezTo>
                  <a:pt x="86" y="44"/>
                  <a:pt x="86" y="44"/>
                  <a:pt x="86" y="44"/>
                </a:cubicBezTo>
                <a:cubicBezTo>
                  <a:pt x="84" y="44"/>
                  <a:pt x="84" y="44"/>
                  <a:pt x="84" y="44"/>
                </a:cubicBezTo>
                <a:cubicBezTo>
                  <a:pt x="82" y="70"/>
                  <a:pt x="82" y="70"/>
                  <a:pt x="82" y="70"/>
                </a:cubicBezTo>
                <a:cubicBezTo>
                  <a:pt x="80" y="71"/>
                  <a:pt x="80" y="71"/>
                  <a:pt x="80" y="71"/>
                </a:cubicBezTo>
                <a:cubicBezTo>
                  <a:pt x="80" y="88"/>
                  <a:pt x="80" y="88"/>
                  <a:pt x="80" y="88"/>
                </a:cubicBezTo>
                <a:close/>
                <a:moveTo>
                  <a:pt x="109" y="0"/>
                </a:moveTo>
                <a:cubicBezTo>
                  <a:pt x="100" y="17"/>
                  <a:pt x="100" y="17"/>
                  <a:pt x="100" y="17"/>
                </a:cubicBezTo>
                <a:cubicBezTo>
                  <a:pt x="92" y="33"/>
                  <a:pt x="92" y="33"/>
                  <a:pt x="92" y="33"/>
                </a:cubicBezTo>
                <a:cubicBezTo>
                  <a:pt x="84" y="22"/>
                  <a:pt x="84" y="22"/>
                  <a:pt x="84" y="22"/>
                </a:cubicBezTo>
                <a:cubicBezTo>
                  <a:pt x="80" y="25"/>
                  <a:pt x="80" y="25"/>
                  <a:pt x="80" y="25"/>
                </a:cubicBezTo>
                <a:cubicBezTo>
                  <a:pt x="77" y="64"/>
                  <a:pt x="77" y="64"/>
                  <a:pt x="77" y="64"/>
                </a:cubicBezTo>
                <a:cubicBezTo>
                  <a:pt x="67" y="68"/>
                  <a:pt x="67" y="68"/>
                  <a:pt x="67" y="68"/>
                </a:cubicBezTo>
                <a:cubicBezTo>
                  <a:pt x="48" y="50"/>
                  <a:pt x="48" y="50"/>
                  <a:pt x="48" y="50"/>
                </a:cubicBezTo>
                <a:cubicBezTo>
                  <a:pt x="37" y="73"/>
                  <a:pt x="37" y="73"/>
                  <a:pt x="37" y="73"/>
                </a:cubicBezTo>
                <a:cubicBezTo>
                  <a:pt x="26" y="73"/>
                  <a:pt x="26" y="73"/>
                  <a:pt x="26" y="73"/>
                </a:cubicBezTo>
                <a:cubicBezTo>
                  <a:pt x="19" y="63"/>
                  <a:pt x="19" y="63"/>
                  <a:pt x="19" y="63"/>
                </a:cubicBezTo>
                <a:cubicBezTo>
                  <a:pt x="4" y="67"/>
                  <a:pt x="4" y="67"/>
                  <a:pt x="4" y="67"/>
                </a:cubicBezTo>
                <a:cubicBezTo>
                  <a:pt x="0" y="56"/>
                  <a:pt x="0" y="56"/>
                  <a:pt x="0" y="56"/>
                </a:cubicBezTo>
                <a:cubicBezTo>
                  <a:pt x="20" y="50"/>
                  <a:pt x="20" y="50"/>
                  <a:pt x="20" y="50"/>
                </a:cubicBezTo>
                <a:cubicBezTo>
                  <a:pt x="25" y="48"/>
                  <a:pt x="25" y="48"/>
                  <a:pt x="25" y="48"/>
                </a:cubicBezTo>
                <a:cubicBezTo>
                  <a:pt x="27" y="52"/>
                  <a:pt x="27" y="52"/>
                  <a:pt x="27" y="52"/>
                </a:cubicBezTo>
                <a:cubicBezTo>
                  <a:pt x="30" y="57"/>
                  <a:pt x="30" y="57"/>
                  <a:pt x="30" y="57"/>
                </a:cubicBezTo>
                <a:cubicBezTo>
                  <a:pt x="40" y="37"/>
                  <a:pt x="40" y="37"/>
                  <a:pt x="40" y="37"/>
                </a:cubicBezTo>
                <a:cubicBezTo>
                  <a:pt x="44" y="29"/>
                  <a:pt x="44" y="29"/>
                  <a:pt x="44" y="29"/>
                </a:cubicBezTo>
                <a:cubicBezTo>
                  <a:pt x="50" y="35"/>
                  <a:pt x="50" y="35"/>
                  <a:pt x="50" y="35"/>
                </a:cubicBezTo>
                <a:cubicBezTo>
                  <a:pt x="66" y="50"/>
                  <a:pt x="66" y="50"/>
                  <a:pt x="66" y="50"/>
                </a:cubicBezTo>
                <a:cubicBezTo>
                  <a:pt x="68" y="21"/>
                  <a:pt x="68" y="21"/>
                  <a:pt x="68" y="21"/>
                </a:cubicBezTo>
                <a:cubicBezTo>
                  <a:pt x="68" y="18"/>
                  <a:pt x="68" y="18"/>
                  <a:pt x="68" y="18"/>
                </a:cubicBezTo>
                <a:cubicBezTo>
                  <a:pt x="71" y="16"/>
                  <a:pt x="71" y="16"/>
                  <a:pt x="71" y="16"/>
                </a:cubicBezTo>
                <a:cubicBezTo>
                  <a:pt x="78" y="12"/>
                  <a:pt x="78" y="12"/>
                  <a:pt x="78" y="12"/>
                </a:cubicBezTo>
                <a:cubicBezTo>
                  <a:pt x="72" y="2"/>
                  <a:pt x="72" y="2"/>
                  <a:pt x="72" y="2"/>
                </a:cubicBezTo>
                <a:cubicBezTo>
                  <a:pt x="90" y="1"/>
                  <a:pt x="90" y="1"/>
                  <a:pt x="90" y="1"/>
                </a:cubicBezTo>
                <a:cubicBezTo>
                  <a:pt x="109" y="0"/>
                  <a:pt x="109" y="0"/>
                  <a:pt x="109" y="0"/>
                </a:cubicBezTo>
                <a:close/>
                <a:moveTo>
                  <a:pt x="22" y="88"/>
                </a:moveTo>
                <a:cubicBezTo>
                  <a:pt x="24" y="88"/>
                  <a:pt x="27" y="88"/>
                  <a:pt x="29" y="88"/>
                </a:cubicBezTo>
                <a:cubicBezTo>
                  <a:pt x="29" y="80"/>
                  <a:pt x="29" y="80"/>
                  <a:pt x="29" y="80"/>
                </a:cubicBezTo>
                <a:cubicBezTo>
                  <a:pt x="23" y="81"/>
                  <a:pt x="23" y="81"/>
                  <a:pt x="23" y="81"/>
                </a:cubicBezTo>
                <a:cubicBezTo>
                  <a:pt x="22" y="79"/>
                  <a:pt x="22" y="79"/>
                  <a:pt x="22" y="79"/>
                </a:cubicBezTo>
                <a:cubicBezTo>
                  <a:pt x="22" y="88"/>
                  <a:pt x="22" y="88"/>
                  <a:pt x="22" y="88"/>
                </a:cubicBezTo>
                <a:close/>
                <a:moveTo>
                  <a:pt x="11" y="88"/>
                </a:moveTo>
                <a:cubicBezTo>
                  <a:pt x="17" y="88"/>
                  <a:pt x="17" y="88"/>
                  <a:pt x="17" y="88"/>
                </a:cubicBezTo>
                <a:cubicBezTo>
                  <a:pt x="17" y="71"/>
                  <a:pt x="17" y="71"/>
                  <a:pt x="17" y="71"/>
                </a:cubicBezTo>
                <a:cubicBezTo>
                  <a:pt x="17" y="71"/>
                  <a:pt x="17" y="71"/>
                  <a:pt x="17" y="71"/>
                </a:cubicBezTo>
                <a:cubicBezTo>
                  <a:pt x="11" y="73"/>
                  <a:pt x="11" y="73"/>
                  <a:pt x="11" y="73"/>
                </a:cubicBezTo>
                <a:cubicBezTo>
                  <a:pt x="11" y="88"/>
                  <a:pt x="11" y="88"/>
                  <a:pt x="11" y="88"/>
                </a:cubicBezTo>
                <a:close/>
                <a:moveTo>
                  <a:pt x="34" y="88"/>
                </a:moveTo>
                <a:cubicBezTo>
                  <a:pt x="36" y="88"/>
                  <a:pt x="38" y="88"/>
                  <a:pt x="40" y="88"/>
                </a:cubicBezTo>
                <a:cubicBezTo>
                  <a:pt x="40" y="79"/>
                  <a:pt x="40" y="79"/>
                  <a:pt x="40" y="79"/>
                </a:cubicBezTo>
                <a:cubicBezTo>
                  <a:pt x="40" y="80"/>
                  <a:pt x="40" y="80"/>
                  <a:pt x="40" y="80"/>
                </a:cubicBezTo>
                <a:cubicBezTo>
                  <a:pt x="34" y="80"/>
                  <a:pt x="34" y="80"/>
                  <a:pt x="34" y="80"/>
                </a:cubicBezTo>
                <a:cubicBezTo>
                  <a:pt x="34" y="88"/>
                  <a:pt x="34" y="88"/>
                  <a:pt x="34" y="88"/>
                </a:cubicBezTo>
                <a:close/>
                <a:moveTo>
                  <a:pt x="45" y="88"/>
                </a:moveTo>
                <a:cubicBezTo>
                  <a:pt x="47" y="88"/>
                  <a:pt x="50" y="88"/>
                  <a:pt x="52" y="88"/>
                </a:cubicBezTo>
                <a:cubicBezTo>
                  <a:pt x="52" y="63"/>
                  <a:pt x="52" y="63"/>
                  <a:pt x="52" y="63"/>
                </a:cubicBezTo>
                <a:cubicBezTo>
                  <a:pt x="49" y="60"/>
                  <a:pt x="49" y="60"/>
                  <a:pt x="49" y="60"/>
                </a:cubicBezTo>
                <a:cubicBezTo>
                  <a:pt x="45" y="69"/>
                  <a:pt x="45" y="69"/>
                  <a:pt x="45" y="69"/>
                </a:cubicBezTo>
                <a:cubicBezTo>
                  <a:pt x="45" y="88"/>
                  <a:pt x="45" y="88"/>
                  <a:pt x="45" y="88"/>
                </a:cubicBezTo>
                <a:close/>
                <a:moveTo>
                  <a:pt x="57" y="88"/>
                </a:moveTo>
                <a:cubicBezTo>
                  <a:pt x="59" y="88"/>
                  <a:pt x="61" y="88"/>
                  <a:pt x="63" y="88"/>
                </a:cubicBezTo>
                <a:cubicBezTo>
                  <a:pt x="63" y="73"/>
                  <a:pt x="63" y="73"/>
                  <a:pt x="63" y="73"/>
                </a:cubicBezTo>
                <a:cubicBezTo>
                  <a:pt x="57" y="67"/>
                  <a:pt x="57" y="67"/>
                  <a:pt x="57" y="67"/>
                </a:cubicBezTo>
                <a:cubicBezTo>
                  <a:pt x="57" y="88"/>
                  <a:pt x="57" y="88"/>
                  <a:pt x="57" y="88"/>
                </a:cubicBezTo>
                <a:close/>
                <a:moveTo>
                  <a:pt x="68" y="88"/>
                </a:moveTo>
                <a:cubicBezTo>
                  <a:pt x="70" y="88"/>
                  <a:pt x="73" y="88"/>
                  <a:pt x="75" y="88"/>
                </a:cubicBezTo>
                <a:cubicBezTo>
                  <a:pt x="75" y="72"/>
                  <a:pt x="75" y="72"/>
                  <a:pt x="75" y="72"/>
                </a:cubicBezTo>
                <a:cubicBezTo>
                  <a:pt x="68" y="75"/>
                  <a:pt x="68" y="75"/>
                  <a:pt x="68" y="75"/>
                </a:cubicBezTo>
                <a:lnTo>
                  <a:pt x="68" y="8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2619378" y="5177711"/>
            <a:ext cx="2754121" cy="647099"/>
          </a:xfrm>
          <a:prstGeom prst="roundRect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1776120" y="5179997"/>
            <a:ext cx="628513" cy="649269"/>
          </a:xfrm>
          <a:custGeom>
            <a:rect l="l" t="t" r="r" b="b"/>
            <a:pathLst>
              <a:path w="89" h="92">
                <a:moveTo>
                  <a:pt x="45" y="0"/>
                </a:moveTo>
                <a:cubicBezTo>
                  <a:pt x="40" y="0"/>
                  <a:pt x="35" y="5"/>
                  <a:pt x="35" y="11"/>
                </a:cubicBezTo>
                <a:cubicBezTo>
                  <a:pt x="35" y="16"/>
                  <a:pt x="40" y="21"/>
                  <a:pt x="45" y="21"/>
                </a:cubicBezTo>
                <a:cubicBezTo>
                  <a:pt x="51" y="21"/>
                  <a:pt x="56" y="16"/>
                  <a:pt x="56" y="11"/>
                </a:cubicBezTo>
                <a:cubicBezTo>
                  <a:pt x="56" y="5"/>
                  <a:pt x="51" y="0"/>
                  <a:pt x="45" y="0"/>
                </a:cubicBezTo>
                <a:close/>
                <a:moveTo>
                  <a:pt x="70" y="10"/>
                </a:moveTo>
                <a:cubicBezTo>
                  <a:pt x="65" y="10"/>
                  <a:pt x="61" y="14"/>
                  <a:pt x="61" y="18"/>
                </a:cubicBezTo>
                <a:cubicBezTo>
                  <a:pt x="61" y="23"/>
                  <a:pt x="65" y="27"/>
                  <a:pt x="70" y="27"/>
                </a:cubicBezTo>
                <a:cubicBezTo>
                  <a:pt x="74" y="27"/>
                  <a:pt x="78" y="23"/>
                  <a:pt x="78" y="18"/>
                </a:cubicBezTo>
                <a:cubicBezTo>
                  <a:pt x="78" y="14"/>
                  <a:pt x="74" y="10"/>
                  <a:pt x="70" y="10"/>
                </a:cubicBezTo>
                <a:close/>
                <a:moveTo>
                  <a:pt x="30" y="52"/>
                </a:moveTo>
                <a:cubicBezTo>
                  <a:pt x="30" y="55"/>
                  <a:pt x="30" y="55"/>
                  <a:pt x="30" y="55"/>
                </a:cubicBezTo>
                <a:cubicBezTo>
                  <a:pt x="30" y="55"/>
                  <a:pt x="30" y="55"/>
                  <a:pt x="30" y="55"/>
                </a:cubicBezTo>
                <a:cubicBezTo>
                  <a:pt x="32" y="85"/>
                  <a:pt x="32" y="85"/>
                  <a:pt x="32" y="85"/>
                </a:cubicBezTo>
                <a:cubicBezTo>
                  <a:pt x="24" y="85"/>
                  <a:pt x="24" y="85"/>
                  <a:pt x="24" y="85"/>
                </a:cubicBezTo>
                <a:cubicBezTo>
                  <a:pt x="22" y="59"/>
                  <a:pt x="22" y="59"/>
                  <a:pt x="22" y="59"/>
                </a:cubicBezTo>
                <a:cubicBezTo>
                  <a:pt x="19" y="59"/>
                  <a:pt x="19" y="59"/>
                  <a:pt x="19" y="59"/>
                </a:cubicBezTo>
                <a:cubicBezTo>
                  <a:pt x="17" y="85"/>
                  <a:pt x="17" y="85"/>
                  <a:pt x="17" y="85"/>
                </a:cubicBezTo>
                <a:cubicBezTo>
                  <a:pt x="10" y="85"/>
                  <a:pt x="10" y="85"/>
                  <a:pt x="10" y="85"/>
                </a:cubicBezTo>
                <a:cubicBezTo>
                  <a:pt x="11" y="55"/>
                  <a:pt x="11" y="55"/>
                  <a:pt x="11" y="55"/>
                </a:cubicBezTo>
                <a:cubicBezTo>
                  <a:pt x="10" y="43"/>
                  <a:pt x="10" y="43"/>
                  <a:pt x="10" y="43"/>
                </a:cubicBezTo>
                <a:cubicBezTo>
                  <a:pt x="4" y="53"/>
                  <a:pt x="4" y="53"/>
                  <a:pt x="4" y="53"/>
                </a:cubicBezTo>
                <a:cubicBezTo>
                  <a:pt x="0" y="50"/>
                  <a:pt x="0" y="50"/>
                  <a:pt x="0" y="50"/>
                </a:cubicBezTo>
                <a:cubicBezTo>
                  <a:pt x="10" y="28"/>
                  <a:pt x="10" y="28"/>
                  <a:pt x="10" y="28"/>
                </a:cubicBezTo>
                <a:cubicBezTo>
                  <a:pt x="16" y="28"/>
                  <a:pt x="16" y="28"/>
                  <a:pt x="16" y="28"/>
                </a:cubicBezTo>
                <a:cubicBezTo>
                  <a:pt x="21" y="35"/>
                  <a:pt x="21" y="35"/>
                  <a:pt x="21" y="35"/>
                </a:cubicBezTo>
                <a:cubicBezTo>
                  <a:pt x="26" y="28"/>
                  <a:pt x="26" y="28"/>
                  <a:pt x="26" y="28"/>
                </a:cubicBezTo>
                <a:cubicBezTo>
                  <a:pt x="31" y="28"/>
                  <a:pt x="31" y="28"/>
                  <a:pt x="31" y="28"/>
                </a:cubicBezTo>
                <a:cubicBezTo>
                  <a:pt x="33" y="24"/>
                  <a:pt x="33" y="24"/>
                  <a:pt x="33" y="24"/>
                </a:cubicBezTo>
                <a:cubicBezTo>
                  <a:pt x="44" y="24"/>
                  <a:pt x="44" y="24"/>
                  <a:pt x="44" y="24"/>
                </a:cubicBezTo>
                <a:cubicBezTo>
                  <a:pt x="43" y="25"/>
                  <a:pt x="43" y="25"/>
                  <a:pt x="43" y="25"/>
                </a:cubicBezTo>
                <a:cubicBezTo>
                  <a:pt x="44" y="27"/>
                  <a:pt x="44" y="27"/>
                  <a:pt x="44" y="27"/>
                </a:cubicBezTo>
                <a:cubicBezTo>
                  <a:pt x="41" y="44"/>
                  <a:pt x="41" y="44"/>
                  <a:pt x="41" y="44"/>
                </a:cubicBezTo>
                <a:cubicBezTo>
                  <a:pt x="45" y="48"/>
                  <a:pt x="45" y="48"/>
                  <a:pt x="45" y="48"/>
                </a:cubicBezTo>
                <a:cubicBezTo>
                  <a:pt x="45" y="48"/>
                  <a:pt x="45" y="48"/>
                  <a:pt x="45" y="48"/>
                </a:cubicBezTo>
                <a:cubicBezTo>
                  <a:pt x="45" y="48"/>
                  <a:pt x="45" y="48"/>
                  <a:pt x="45" y="48"/>
                </a:cubicBezTo>
                <a:cubicBezTo>
                  <a:pt x="45" y="48"/>
                  <a:pt x="45" y="48"/>
                  <a:pt x="45" y="48"/>
                </a:cubicBezTo>
                <a:cubicBezTo>
                  <a:pt x="45" y="48"/>
                  <a:pt x="45" y="48"/>
                  <a:pt x="45" y="48"/>
                </a:cubicBezTo>
                <a:cubicBezTo>
                  <a:pt x="49" y="44"/>
                  <a:pt x="49" y="44"/>
                  <a:pt x="49" y="44"/>
                </a:cubicBezTo>
                <a:cubicBezTo>
                  <a:pt x="47" y="27"/>
                  <a:pt x="47" y="27"/>
                  <a:pt x="47" y="27"/>
                </a:cubicBezTo>
                <a:cubicBezTo>
                  <a:pt x="48" y="25"/>
                  <a:pt x="48" y="25"/>
                  <a:pt x="48" y="25"/>
                </a:cubicBezTo>
                <a:cubicBezTo>
                  <a:pt x="47" y="24"/>
                  <a:pt x="47" y="24"/>
                  <a:pt x="47" y="24"/>
                </a:cubicBezTo>
                <a:cubicBezTo>
                  <a:pt x="58" y="24"/>
                  <a:pt x="58" y="24"/>
                  <a:pt x="58" y="24"/>
                </a:cubicBezTo>
                <a:cubicBezTo>
                  <a:pt x="59" y="28"/>
                  <a:pt x="59" y="28"/>
                  <a:pt x="59" y="28"/>
                </a:cubicBezTo>
                <a:cubicBezTo>
                  <a:pt x="64" y="28"/>
                  <a:pt x="64" y="28"/>
                  <a:pt x="64" y="28"/>
                </a:cubicBezTo>
                <a:cubicBezTo>
                  <a:pt x="70" y="35"/>
                  <a:pt x="70" y="35"/>
                  <a:pt x="70" y="35"/>
                </a:cubicBezTo>
                <a:cubicBezTo>
                  <a:pt x="75" y="28"/>
                  <a:pt x="75" y="28"/>
                  <a:pt x="75" y="28"/>
                </a:cubicBezTo>
                <a:cubicBezTo>
                  <a:pt x="80" y="28"/>
                  <a:pt x="80" y="28"/>
                  <a:pt x="80" y="28"/>
                </a:cubicBezTo>
                <a:cubicBezTo>
                  <a:pt x="89" y="48"/>
                  <a:pt x="89" y="48"/>
                  <a:pt x="89" y="48"/>
                </a:cubicBezTo>
                <a:cubicBezTo>
                  <a:pt x="85" y="51"/>
                  <a:pt x="85" y="51"/>
                  <a:pt x="85" y="51"/>
                </a:cubicBezTo>
                <a:cubicBezTo>
                  <a:pt x="79" y="41"/>
                  <a:pt x="79" y="41"/>
                  <a:pt x="79" y="41"/>
                </a:cubicBezTo>
                <a:cubicBezTo>
                  <a:pt x="79" y="55"/>
                  <a:pt x="79" y="55"/>
                  <a:pt x="79" y="55"/>
                </a:cubicBezTo>
                <a:cubicBezTo>
                  <a:pt x="79" y="55"/>
                  <a:pt x="79" y="55"/>
                  <a:pt x="79" y="55"/>
                </a:cubicBezTo>
                <a:cubicBezTo>
                  <a:pt x="80" y="85"/>
                  <a:pt x="80" y="85"/>
                  <a:pt x="80" y="85"/>
                </a:cubicBezTo>
                <a:cubicBezTo>
                  <a:pt x="72" y="85"/>
                  <a:pt x="72" y="85"/>
                  <a:pt x="72" y="85"/>
                </a:cubicBezTo>
                <a:cubicBezTo>
                  <a:pt x="71" y="59"/>
                  <a:pt x="71" y="59"/>
                  <a:pt x="71" y="59"/>
                </a:cubicBezTo>
                <a:cubicBezTo>
                  <a:pt x="68" y="59"/>
                  <a:pt x="68" y="59"/>
                  <a:pt x="68" y="59"/>
                </a:cubicBezTo>
                <a:cubicBezTo>
                  <a:pt x="66" y="85"/>
                  <a:pt x="66" y="85"/>
                  <a:pt x="66" y="85"/>
                </a:cubicBezTo>
                <a:cubicBezTo>
                  <a:pt x="59" y="85"/>
                  <a:pt x="59" y="85"/>
                  <a:pt x="59" y="85"/>
                </a:cubicBezTo>
                <a:cubicBezTo>
                  <a:pt x="60" y="55"/>
                  <a:pt x="60" y="55"/>
                  <a:pt x="60" y="55"/>
                </a:cubicBezTo>
                <a:cubicBezTo>
                  <a:pt x="60" y="53"/>
                  <a:pt x="60" y="53"/>
                  <a:pt x="60" y="53"/>
                </a:cubicBezTo>
                <a:cubicBezTo>
                  <a:pt x="57" y="55"/>
                  <a:pt x="57" y="55"/>
                  <a:pt x="57" y="55"/>
                </a:cubicBezTo>
                <a:cubicBezTo>
                  <a:pt x="58" y="92"/>
                  <a:pt x="58" y="92"/>
                  <a:pt x="58" y="92"/>
                </a:cubicBezTo>
                <a:cubicBezTo>
                  <a:pt x="49" y="92"/>
                  <a:pt x="49" y="92"/>
                  <a:pt x="49" y="92"/>
                </a:cubicBezTo>
                <a:cubicBezTo>
                  <a:pt x="47" y="61"/>
                  <a:pt x="47" y="61"/>
                  <a:pt x="47" y="61"/>
                </a:cubicBezTo>
                <a:cubicBezTo>
                  <a:pt x="43" y="61"/>
                  <a:pt x="43" y="61"/>
                  <a:pt x="43" y="61"/>
                </a:cubicBezTo>
                <a:cubicBezTo>
                  <a:pt x="42" y="92"/>
                  <a:pt x="42" y="92"/>
                  <a:pt x="42" y="92"/>
                </a:cubicBezTo>
                <a:cubicBezTo>
                  <a:pt x="32" y="92"/>
                  <a:pt x="32" y="92"/>
                  <a:pt x="32" y="92"/>
                </a:cubicBezTo>
                <a:cubicBezTo>
                  <a:pt x="34" y="55"/>
                  <a:pt x="34" y="55"/>
                  <a:pt x="34" y="55"/>
                </a:cubicBezTo>
                <a:cubicBezTo>
                  <a:pt x="30" y="52"/>
                  <a:pt x="30" y="52"/>
                  <a:pt x="30" y="52"/>
                </a:cubicBezTo>
                <a:close/>
                <a:moveTo>
                  <a:pt x="21" y="10"/>
                </a:moveTo>
                <a:cubicBezTo>
                  <a:pt x="16" y="10"/>
                  <a:pt x="13" y="14"/>
                  <a:pt x="13" y="18"/>
                </a:cubicBezTo>
                <a:cubicBezTo>
                  <a:pt x="13" y="23"/>
                  <a:pt x="16" y="27"/>
                  <a:pt x="21" y="27"/>
                </a:cubicBezTo>
                <a:cubicBezTo>
                  <a:pt x="25" y="27"/>
                  <a:pt x="29" y="23"/>
                  <a:pt x="29" y="18"/>
                </a:cubicBezTo>
                <a:cubicBezTo>
                  <a:pt x="29" y="14"/>
                  <a:pt x="25" y="10"/>
                  <a:pt x="21" y="1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642414" y="3056650"/>
            <a:ext cx="2708226" cy="367030"/>
          </a:xfrm>
          <a:prstGeom prst="rect">
            <a:avLst/>
          </a:prstGeom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改进计划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2654004" y="4162996"/>
            <a:ext cx="2696636" cy="413850"/>
          </a:xfrm>
          <a:prstGeom prst="rect">
            <a:avLst/>
          </a:prstGeom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变革管理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2596324" y="5312610"/>
            <a:ext cx="2754316" cy="367030"/>
          </a:xfrm>
          <a:prstGeom prst="rect">
            <a:avLst/>
          </a:prstGeom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培训与支持</a:t>
            </a:r>
            <a:endParaRPr lang="en-US" sz="1100"/>
          </a:p>
        </p:txBody>
      </p:sp>
      <p:sp>
        <p:nvSpPr>
          <p:cNvPr id="13" name="Freeform 13"/>
          <p:cNvSpPr/>
          <p:nvPr/>
        </p:nvSpPr>
        <p:spPr>
          <a:xfrm>
            <a:off x="1810403" y="2932252"/>
            <a:ext cx="568288" cy="568288"/>
          </a:xfrm>
          <a:custGeom>
            <a:rect l="l" t="t" r="r" b="b"/>
            <a:pathLst>
              <a:path w="304800" h="304800">
                <a:moveTo>
                  <a:pt x="247650" y="38100"/>
                </a:moveTo>
                <a:lnTo>
                  <a:pt x="247650" y="57598"/>
                </a:lnTo>
                <a:cubicBezTo>
                  <a:pt x="247650" y="78657"/>
                  <a:pt x="230610" y="95698"/>
                  <a:pt x="209550" y="95698"/>
                </a:cubicBezTo>
                <a:cubicBezTo>
                  <a:pt x="188490" y="95698"/>
                  <a:pt x="171450" y="78657"/>
                  <a:pt x="171450" y="57598"/>
                </a:cubicBezTo>
                <a:lnTo>
                  <a:pt x="171450" y="38100"/>
                </a:lnTo>
                <a:lnTo>
                  <a:pt x="133350" y="38100"/>
                </a:lnTo>
                <a:lnTo>
                  <a:pt x="133350" y="57598"/>
                </a:lnTo>
                <a:cubicBezTo>
                  <a:pt x="133350" y="78657"/>
                  <a:pt x="116310" y="95698"/>
                  <a:pt x="95250" y="95698"/>
                </a:cubicBezTo>
                <a:cubicBezTo>
                  <a:pt x="74190" y="95698"/>
                  <a:pt x="57150" y="78657"/>
                  <a:pt x="57150" y="57598"/>
                </a:cubicBezTo>
                <a:lnTo>
                  <a:pt x="57150" y="38100"/>
                </a:lnTo>
                <a:lnTo>
                  <a:pt x="0" y="38100"/>
                </a:lnTo>
                <a:lnTo>
                  <a:pt x="0" y="304800"/>
                </a:lnTo>
                <a:lnTo>
                  <a:pt x="304800" y="304800"/>
                </a:lnTo>
                <a:lnTo>
                  <a:pt x="304800" y="38100"/>
                </a:lnTo>
                <a:lnTo>
                  <a:pt x="247650" y="38100"/>
                </a:lnTo>
                <a:close/>
                <a:moveTo>
                  <a:pt x="95250" y="266700"/>
                </a:moveTo>
                <a:lnTo>
                  <a:pt x="57150" y="266700"/>
                </a:lnTo>
                <a:lnTo>
                  <a:pt x="57150" y="228600"/>
                </a:lnTo>
                <a:lnTo>
                  <a:pt x="95250" y="228600"/>
                </a:lnTo>
                <a:lnTo>
                  <a:pt x="95250" y="266700"/>
                </a:lnTo>
                <a:close/>
                <a:moveTo>
                  <a:pt x="95250" y="190500"/>
                </a:moveTo>
                <a:lnTo>
                  <a:pt x="57150" y="190500"/>
                </a:lnTo>
                <a:lnTo>
                  <a:pt x="57150" y="152400"/>
                </a:lnTo>
                <a:lnTo>
                  <a:pt x="95250" y="152400"/>
                </a:lnTo>
                <a:lnTo>
                  <a:pt x="95250" y="190500"/>
                </a:lnTo>
                <a:close/>
                <a:moveTo>
                  <a:pt x="171450" y="266700"/>
                </a:moveTo>
                <a:lnTo>
                  <a:pt x="133350" y="26670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66700"/>
                </a:lnTo>
                <a:close/>
                <a:moveTo>
                  <a:pt x="171450" y="190500"/>
                </a:moveTo>
                <a:lnTo>
                  <a:pt x="133350" y="190500"/>
                </a:lnTo>
                <a:lnTo>
                  <a:pt x="133350" y="152400"/>
                </a:lnTo>
                <a:lnTo>
                  <a:pt x="171450" y="152400"/>
                </a:lnTo>
                <a:lnTo>
                  <a:pt x="171450" y="190500"/>
                </a:lnTo>
                <a:close/>
                <a:moveTo>
                  <a:pt x="209550" y="266700"/>
                </a:moveTo>
                <a:lnTo>
                  <a:pt x="209550" y="228600"/>
                </a:lnTo>
                <a:lnTo>
                  <a:pt x="247650" y="228600"/>
                </a:lnTo>
                <a:lnTo>
                  <a:pt x="209550" y="266700"/>
                </a:lnTo>
                <a:close/>
                <a:moveTo>
                  <a:pt x="247650" y="190500"/>
                </a:moveTo>
                <a:lnTo>
                  <a:pt x="209550" y="190500"/>
                </a:lnTo>
                <a:lnTo>
                  <a:pt x="209550" y="152400"/>
                </a:lnTo>
                <a:lnTo>
                  <a:pt x="247650" y="152400"/>
                </a:lnTo>
                <a:lnTo>
                  <a:pt x="247650" y="190500"/>
                </a:lnTo>
                <a:close/>
                <a:moveTo>
                  <a:pt x="76200" y="57150"/>
                </a:moveTo>
                <a:lnTo>
                  <a:pt x="76200" y="19050"/>
                </a:lnTo>
                <a:cubicBezTo>
                  <a:pt x="76200" y="8525"/>
                  <a:pt x="84725" y="0"/>
                  <a:pt x="95250" y="0"/>
                </a:cubicBezTo>
                <a:cubicBezTo>
                  <a:pt x="105775" y="0"/>
                  <a:pt x="114300" y="8525"/>
                  <a:pt x="114300" y="19050"/>
                </a:cubicBezTo>
                <a:lnTo>
                  <a:pt x="114300" y="57150"/>
                </a:lnTo>
                <a:cubicBezTo>
                  <a:pt x="114300" y="67675"/>
                  <a:pt x="105775" y="76200"/>
                  <a:pt x="95250" y="76200"/>
                </a:cubicBezTo>
                <a:cubicBezTo>
                  <a:pt x="84725" y="76200"/>
                  <a:pt x="76200" y="67675"/>
                  <a:pt x="76200" y="57150"/>
                </a:cubicBezTo>
                <a:close/>
                <a:moveTo>
                  <a:pt x="190500" y="57150"/>
                </a:moveTo>
                <a:lnTo>
                  <a:pt x="190500" y="19050"/>
                </a:lnTo>
                <a:cubicBezTo>
                  <a:pt x="190500" y="8525"/>
                  <a:pt x="199025" y="0"/>
                  <a:pt x="209550" y="0"/>
                </a:cubicBezTo>
                <a:cubicBezTo>
                  <a:pt x="220075" y="0"/>
                  <a:pt x="228600" y="8525"/>
                  <a:pt x="228600" y="19050"/>
                </a:cubicBezTo>
                <a:lnTo>
                  <a:pt x="228600" y="57150"/>
                </a:lnTo>
                <a:cubicBezTo>
                  <a:pt x="228600" y="67675"/>
                  <a:pt x="220075" y="76200"/>
                  <a:pt x="209550" y="76200"/>
                </a:cubicBezTo>
                <a:cubicBezTo>
                  <a:pt x="199025" y="76200"/>
                  <a:pt x="190500" y="67675"/>
                  <a:pt x="190500" y="5715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流程改进和变革管理</a:t>
              </a:r>
            </a:p>
          </p:txBody>
        </p:sp>
      </p:grpSp>
      <p:sp>
        <p:nvSpPr>
          <p:cNvPr id="36" name="AutoShape 36"/>
          <p:cNvSpPr/>
          <p:nvPr/>
        </p:nvSpPr>
        <p:spPr>
          <a:xfrm>
            <a:off x="5590556" y="2936787"/>
            <a:ext cx="4962525" cy="582295"/>
          </a:xfrm>
          <a:prstGeom prst="rect">
            <a:avLst/>
          </a:prstGeom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根据评估结果，制定具体的改进计划，明确改进目标和实施步骤。</a:t>
            </a:r>
            <a:endParaRPr lang="en-US" sz="1100"/>
          </a:p>
        </p:txBody>
      </p:sp>
      <p:sp>
        <p:nvSpPr>
          <p:cNvPr id="37" name="AutoShape 37"/>
          <p:cNvSpPr/>
          <p:nvPr/>
        </p:nvSpPr>
        <p:spPr>
          <a:xfrm>
            <a:off x="5590556" y="4059741"/>
            <a:ext cx="4962525" cy="582295"/>
          </a:xfrm>
          <a:prstGeom prst="rect">
            <a:avLst/>
          </a:prstGeom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对于重大流程变革，应进行充分的调研和论证，制定详细的变革计划和实施方案，确保变革的顺利进行。</a:t>
            </a:r>
            <a:endParaRPr lang="en-US" sz="1100"/>
          </a:p>
        </p:txBody>
      </p:sp>
      <p:sp>
        <p:nvSpPr>
          <p:cNvPr id="38" name="AutoShape 38"/>
          <p:cNvSpPr/>
          <p:nvPr/>
        </p:nvSpPr>
        <p:spPr>
          <a:xfrm>
            <a:off x="5590556" y="5182247"/>
            <a:ext cx="4962525" cy="582295"/>
          </a:xfrm>
          <a:prstGeom prst="rect">
            <a:avLst/>
          </a:prstGeom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为员工提供必要的培训和支持，帮助他们适应新的流程和工作方式。</a:t>
            </a:r>
            <a:endParaRPr lang="en-US" sz="1100"/>
          </a:p>
        </p:txBody>
      </p:sp>
      <p:sp>
        <p:nvSpPr>
          <p:cNvPr id="39" name="AutoShape 39"/>
          <p:cNvSpPr/>
          <p:nvPr/>
        </p:nvSpPr>
        <p:spPr>
          <a:xfrm>
            <a:off x="5590556" y="1803301"/>
            <a:ext cx="4962525" cy="582295"/>
          </a:xfrm>
          <a:prstGeom prst="rect">
            <a:avLst/>
          </a:prstGeom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定期对现有流程进行全面评估，识别存在的问题和改进空间。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工作流程中各部门的职责与协作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673" r="16673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267" r="1267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负责公司日常行政事务管理，包括文件传递、会议组织、办公用品采购等，确保公司运作顺畅。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行政部门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负责员工招聘、培训、绩效考核和薪酬福利管理，提供人力资源支持，促进员工个人发展。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人力资源部门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负责公司财务管理和会计核算，确保公司财务稳健、合规，为决策提供财务数据支持。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财务部门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负责公司业务拓展和客户关系维护，实现公司业务目标，推动公司持续发展。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业务部门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各部门在流程中的定位与职责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https://d.book118.com/087025110041006025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93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2024-08-29T16:43:53.072</cp:lastPrinted>
  <dcterms:created xsi:type="dcterms:W3CDTF">2024-08-29T08:43:53Z</dcterms:created>
  <dcterms:modified xsi:type="dcterms:W3CDTF">2024-08-29T08:43:55Z</dcterms:modified>
</cp:coreProperties>
</file>