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5" r:id="rId22"/>
  </p:sldIdLst>
  <p:sldSz cx="9144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tags" Target="tags/tag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2953F20-09FD-42D1-A803-971FB72674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36F561C-FA37-45AD-86F7-7E5E01ECC2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638CB82-48CD-4532-9484-C41E6AF16D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EAAF839-437A-4E43-8927-5EAEA22DCB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EA2BA9C-044F-4F37-977A-454BE8FC334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E73EE41-DE61-4D0A-A4AD-AD88B683E44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B534471-8B8E-486B-8595-BD0DD81E37D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3A6B3A-6568-4820-8262-4534D0779A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FC52DA0-E20E-43FD-BB6E-CCBEEF70F6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6B3C4C-84BB-4FB6-BAD8-686E8F3611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6C6A67-7D11-4D73-A13E-009C506990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3600" b="1" i="0">
                <a:solidFill>
                  <a:schemeClr val="tx1"/>
                </a:solidFill>
                <a:latin typeface="Microsoft JhengHei"/>
                <a:cs typeface="Microsoft JhengHei"/>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800" b="0" i="0">
                <a:solidFill>
                  <a:schemeClr val="tx1"/>
                </a:solidFill>
                <a:latin typeface="黑体"/>
                <a:cs typeface="黑体"/>
              </a:defRPr>
            </a:lvl1pPr>
          </a:lstStyle>
          <a:p/>
        </p:txBody>
      </p:sp>
      <p:sp>
        <p:nvSpPr>
          <p:cNvPr id="4" name="Holder 4"/>
          <p:cNvSpPr>
            <a:spLocks noGrp="1"/>
          </p:cNvSpPr>
          <p:nvPr>
            <p:ph type="ftr" sz="quarter" idx="5"/>
          </p:nvPr>
        </p:nvSpPr>
        <p:spPr/>
        <p:txBody>
          <a:bodyPr lIns="0" tIns="0" rIns="0" bIns="0"/>
          <a:lstStyle>
            <a:lvl1pPr>
              <a:defRPr sz="2400" b="0" i="0">
                <a:solidFill>
                  <a:schemeClr val="tx1"/>
                </a:solidFill>
                <a:latin typeface="黑体"/>
                <a:cs typeface="黑体"/>
              </a:defRPr>
            </a:lvl1pPr>
          </a:lstStyle>
          <a:p>
            <a:pPr marL="12700">
              <a:lnSpc>
                <a:spcPts val="2640"/>
              </a:lnSpc>
            </a:pPr>
            <a:r>
              <a:rPr/>
              <a:t>基于RAROC</a:t>
            </a:r>
            <a:r>
              <a:rPr spc="-10"/>
              <a:t>约束的中国商业银</a:t>
            </a:r>
          </a:p>
          <a:p>
            <a:pPr marL="88900">
              <a:lnSpc>
                <a:spcPts val="2835"/>
              </a:lnSpc>
            </a:pPr>
            <a:r>
              <a:rPr spc="-5"/>
              <a:t>银行贷款组合决策的研究</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chemeClr val="tx1"/>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sz="2800" b="0" i="0">
                <a:solidFill>
                  <a:schemeClr val="tx1"/>
                </a:solidFill>
                <a:latin typeface="黑体"/>
                <a:cs typeface="黑体"/>
              </a:defRPr>
            </a:lvl1pPr>
          </a:lstStyle>
          <a:p/>
        </p:txBody>
      </p:sp>
      <p:sp>
        <p:nvSpPr>
          <p:cNvPr id="4" name="Holder 4"/>
          <p:cNvSpPr>
            <a:spLocks noGrp="1"/>
          </p:cNvSpPr>
          <p:nvPr>
            <p:ph type="ftr" sz="quarter" idx="5"/>
          </p:nvPr>
        </p:nvSpPr>
        <p:spPr/>
        <p:txBody>
          <a:bodyPr lIns="0" tIns="0" rIns="0" bIns="0"/>
          <a:lstStyle>
            <a:lvl1pPr>
              <a:defRPr sz="2400" b="0" i="0">
                <a:solidFill>
                  <a:schemeClr val="tx1"/>
                </a:solidFill>
                <a:latin typeface="黑体"/>
                <a:cs typeface="黑体"/>
              </a:defRPr>
            </a:lvl1pPr>
          </a:lstStyle>
          <a:p>
            <a:pPr marL="12700">
              <a:lnSpc>
                <a:spcPts val="2640"/>
              </a:lnSpc>
            </a:pPr>
            <a:r>
              <a:rPr/>
              <a:t>基于RAROC</a:t>
            </a:r>
            <a:r>
              <a:rPr spc="-10"/>
              <a:t>约束的中国商业银</a:t>
            </a:r>
          </a:p>
          <a:p>
            <a:pPr marL="88900">
              <a:lnSpc>
                <a:spcPts val="2835"/>
              </a:lnSpc>
            </a:pPr>
            <a:r>
              <a:rPr spc="-5"/>
              <a:t>银行贷款组合决策的研究</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chemeClr val="tx1"/>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defRPr sz="2400" b="0" i="0">
                <a:solidFill>
                  <a:schemeClr val="tx1"/>
                </a:solidFill>
                <a:latin typeface="黑体"/>
                <a:cs typeface="黑体"/>
              </a:defRPr>
            </a:lvl1pPr>
          </a:lstStyle>
          <a:p>
            <a:pPr marL="12700">
              <a:lnSpc>
                <a:spcPts val="2640"/>
              </a:lnSpc>
            </a:pPr>
            <a:r>
              <a:rPr/>
              <a:t>基于RAROC</a:t>
            </a:r>
            <a:r>
              <a:rPr spc="-10"/>
              <a:t>约束的中国商业银</a:t>
            </a:r>
          </a:p>
          <a:p>
            <a:pPr marL="88900">
              <a:lnSpc>
                <a:spcPts val="2835"/>
              </a:lnSpc>
            </a:pPr>
            <a:r>
              <a:rPr spc="-5"/>
              <a:t>银行贷款组合决策的研究</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chemeClr val="tx1"/>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defRPr sz="2400" b="0" i="0">
                <a:solidFill>
                  <a:schemeClr val="tx1"/>
                </a:solidFill>
                <a:latin typeface="黑体"/>
                <a:cs typeface="黑体"/>
              </a:defRPr>
            </a:lvl1pPr>
          </a:lstStyle>
          <a:p>
            <a:pPr marL="12700">
              <a:lnSpc>
                <a:spcPts val="2640"/>
              </a:lnSpc>
            </a:pPr>
            <a:r>
              <a:rPr/>
              <a:t>基于RAROC</a:t>
            </a:r>
            <a:r>
              <a:rPr spc="-10"/>
              <a:t>约束的中国商业银</a:t>
            </a:r>
          </a:p>
          <a:p>
            <a:pPr marL="88900">
              <a:lnSpc>
                <a:spcPts val="2835"/>
              </a:lnSpc>
            </a:pPr>
            <a:r>
              <a:rPr spc="-5"/>
              <a:t>银行贷款组合决策的研究</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defRPr sz="2400" b="0" i="0">
                <a:solidFill>
                  <a:schemeClr val="tx1"/>
                </a:solidFill>
                <a:latin typeface="黑体"/>
                <a:cs typeface="黑体"/>
              </a:defRPr>
            </a:lvl1pPr>
          </a:lstStyle>
          <a:p>
            <a:pPr marL="12700">
              <a:lnSpc>
                <a:spcPts val="2640"/>
              </a:lnSpc>
            </a:pPr>
            <a:r>
              <a:rPr/>
              <a:t>基于RAROC</a:t>
            </a:r>
            <a:r>
              <a:rPr spc="-10"/>
              <a:t>约束的中国商业银</a:t>
            </a:r>
          </a:p>
          <a:p>
            <a:pPr marL="88900">
              <a:lnSpc>
                <a:spcPts val="2835"/>
              </a:lnSpc>
            </a:pPr>
            <a:r>
              <a:rPr spc="-5"/>
              <a:t>银行贷款组合决策的研究</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1.jpeg"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6" name="bg object 16"/>
          <p:cNvSpPr/>
          <p:nvPr/>
        </p:nvSpPr>
        <p:spPr>
          <a:xfrm>
            <a:off x="457200" y="6096000"/>
            <a:ext cx="8229600" cy="0"/>
          </a:xfrm>
          <a:custGeom>
            <a:rect l="l" t="t" r="r" b="b"/>
            <a:pathLst>
              <a:path w="8229600">
                <a:moveTo>
                  <a:pt x="0" y="0"/>
                </a:moveTo>
                <a:lnTo>
                  <a:pt x="8229600" y="0"/>
                </a:lnTo>
              </a:path>
            </a:pathLst>
          </a:custGeom>
          <a:ln w="19050">
            <a:solidFill>
              <a:srgbClr val="FFCC00"/>
            </a:solidFill>
          </a:ln>
        </p:spPr>
        <p:txBody>
          <a:bodyPr wrap="square" lIns="0" tIns="0" rIns="0" bIns="0" rtlCol="0"/>
          <a:lstStyle/>
          <a:p/>
        </p:txBody>
      </p:sp>
      <p:sp>
        <p:nvSpPr>
          <p:cNvPr id="17" name="bg object 17"/>
          <p:cNvSpPr/>
          <p:nvPr/>
        </p:nvSpPr>
        <p:spPr>
          <a:xfrm>
            <a:off x="457200" y="990600"/>
            <a:ext cx="8229600" cy="0"/>
          </a:xfrm>
          <a:custGeom>
            <a:rect l="l" t="t" r="r" b="b"/>
            <a:pathLst>
              <a:path w="8229600">
                <a:moveTo>
                  <a:pt x="0" y="0"/>
                </a:moveTo>
                <a:lnTo>
                  <a:pt x="8229600" y="0"/>
                </a:lnTo>
              </a:path>
            </a:pathLst>
          </a:custGeom>
          <a:ln w="19050">
            <a:solidFill>
              <a:srgbClr val="FFCC00"/>
            </a:solidFill>
          </a:ln>
        </p:spPr>
        <p:txBody>
          <a:bodyPr wrap="square" lIns="0" tIns="0" rIns="0" bIns="0" rtlCol="0"/>
          <a:lstStyle/>
          <a:p/>
        </p:txBody>
      </p:sp>
      <p:pic>
        <p:nvPicPr>
          <p:cNvPr id="18" name="bg object 18"/>
          <p:cNvPicPr/>
          <p:nvPr/>
        </p:nvPicPr>
        <p:blipFill>
          <a:blip r:embed="rId6"/>
          <a:stretch>
            <a:fillRect/>
          </a:stretch>
        </p:blipFill>
        <p:spPr>
          <a:xfrm>
            <a:off x="6553200" y="6197600"/>
            <a:ext cx="2057400" cy="504825"/>
          </a:xfrm>
          <a:prstGeom prst="rect">
            <a:avLst/>
          </a:prstGeom>
        </p:spPr>
      </p:pic>
      <p:sp>
        <p:nvSpPr>
          <p:cNvPr id="2" name="Holder 2"/>
          <p:cNvSpPr>
            <a:spLocks noGrp="1"/>
          </p:cNvSpPr>
          <p:nvPr>
            <p:ph type="title"/>
          </p:nvPr>
        </p:nvSpPr>
        <p:spPr>
          <a:xfrm>
            <a:off x="1358899" y="325119"/>
            <a:ext cx="6426200" cy="574040"/>
          </a:xfrm>
          <a:prstGeom prst="rect">
            <a:avLst/>
          </a:prstGeom>
        </p:spPr>
        <p:txBody>
          <a:bodyPr wrap="square" lIns="0" tIns="0" rIns="0" bIns="0">
            <a:spAutoFit/>
          </a:bodyPr>
          <a:lstStyle>
            <a:lvl1pPr>
              <a:defRPr sz="3600" b="1" i="0">
                <a:solidFill>
                  <a:schemeClr val="tx1"/>
                </a:solidFill>
                <a:latin typeface="Microsoft JhengHei"/>
                <a:cs typeface="Microsoft JhengHei"/>
              </a:defRPr>
            </a:lvl1pPr>
          </a:lstStyle>
          <a:p/>
        </p:txBody>
      </p:sp>
      <p:sp>
        <p:nvSpPr>
          <p:cNvPr id="3" name="Holder 3"/>
          <p:cNvSpPr>
            <a:spLocks noGrp="1"/>
          </p:cNvSpPr>
          <p:nvPr>
            <p:ph type="body" idx="1"/>
          </p:nvPr>
        </p:nvSpPr>
        <p:spPr>
          <a:xfrm>
            <a:off x="535940" y="1113529"/>
            <a:ext cx="8293100" cy="4573270"/>
          </a:xfrm>
          <a:prstGeom prst="rect">
            <a:avLst/>
          </a:prstGeom>
        </p:spPr>
        <p:txBody>
          <a:bodyPr wrap="square" lIns="0" tIns="0" rIns="0" bIns="0">
            <a:spAutoFit/>
          </a:bodyPr>
          <a:lstStyle>
            <a:lvl1pPr>
              <a:defRPr sz="2800" b="0" i="0">
                <a:solidFill>
                  <a:schemeClr val="tx1"/>
                </a:solidFill>
                <a:latin typeface="黑体"/>
                <a:cs typeface="黑体"/>
              </a:defRPr>
            </a:lvl1pPr>
          </a:lstStyle>
          <a:p/>
        </p:txBody>
      </p:sp>
      <p:sp>
        <p:nvSpPr>
          <p:cNvPr id="4" name="Holder 4"/>
          <p:cNvSpPr>
            <a:spLocks noGrp="1"/>
          </p:cNvSpPr>
          <p:nvPr>
            <p:ph type="ftr" sz="quarter" idx="5"/>
          </p:nvPr>
        </p:nvSpPr>
        <p:spPr>
          <a:xfrm>
            <a:off x="2578100" y="6120447"/>
            <a:ext cx="3835400" cy="695959"/>
          </a:xfrm>
          <a:prstGeom prst="rect">
            <a:avLst/>
          </a:prstGeom>
        </p:spPr>
        <p:txBody>
          <a:bodyPr wrap="square" lIns="0" tIns="0" rIns="0" bIns="0">
            <a:spAutoFit/>
          </a:bodyPr>
          <a:lstStyle>
            <a:defPPr>
              <a:defRPr kern="0"/>
            </a:defPPr>
            <a:lvl1pPr>
              <a:defRPr sz="2400" b="0" i="0">
                <a:solidFill>
                  <a:schemeClr val="tx1"/>
                </a:solidFill>
                <a:latin typeface="黑体"/>
                <a:cs typeface="黑体"/>
              </a:defRPr>
            </a:lvl1pPr>
          </a:lstStyle>
          <a:p>
            <a:pPr marL="12700">
              <a:lnSpc>
                <a:spcPts val="2640"/>
              </a:lnSpc>
            </a:pPr>
            <a:r>
              <a:rPr/>
              <a:t>基于RAROC</a:t>
            </a:r>
            <a:r>
              <a:rPr spc="-10"/>
              <a:t>约束的中国商业银</a:t>
            </a:r>
          </a:p>
          <a:p>
            <a:pPr marL="88900">
              <a:lnSpc>
                <a:spcPts val="2835"/>
              </a:lnSpc>
            </a:pPr>
            <a:r>
              <a:rPr spc="-5"/>
              <a:t>银行贷款组合决策的研究</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 Id="rId6" Type="http://schemas.openxmlformats.org/officeDocument/2006/relationships/image" Target="../media/image7.png" /><Relationship Id="rId7"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7031006150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457200" y="1066800"/>
            <a:ext cx="8229600" cy="0"/>
          </a:xfrm>
          <a:custGeom>
            <a:rect l="l" t="t" r="r" b="b"/>
            <a:pathLst>
              <a:path w="8229600">
                <a:moveTo>
                  <a:pt x="0" y="0"/>
                </a:moveTo>
                <a:lnTo>
                  <a:pt x="8229600" y="0"/>
                </a:lnTo>
              </a:path>
            </a:pathLst>
          </a:custGeom>
          <a:ln w="19050">
            <a:solidFill>
              <a:srgbClr val="FFCC00"/>
            </a:solidFill>
          </a:ln>
        </p:spPr>
        <p:txBody>
          <a:bodyPr wrap="square" lIns="0" tIns="0" rIns="0" bIns="0" rtlCol="0"/>
          <a:lstStyle/>
          <a:p/>
        </p:txBody>
      </p:sp>
      <p:pic>
        <p:nvPicPr>
          <p:cNvPr id="3" name="object 3"/>
          <p:cNvPicPr/>
          <p:nvPr/>
        </p:nvPicPr>
        <p:blipFill>
          <a:blip r:embed="rId2"/>
          <a:stretch>
            <a:fillRect/>
          </a:stretch>
        </p:blipFill>
        <p:spPr>
          <a:xfrm>
            <a:off x="533400" y="457200"/>
            <a:ext cx="2057400" cy="504825"/>
          </a:xfrm>
          <a:prstGeom prst="rect">
            <a:avLst/>
          </a:prstGeom>
        </p:spPr>
      </p:pic>
      <p:sp>
        <p:nvSpPr>
          <p:cNvPr id="4" name="object 4"/>
          <p:cNvSpPr txBox="1">
            <a:spLocks noGrp="1"/>
          </p:cNvSpPr>
          <p:nvPr>
            <p:ph type="title"/>
          </p:nvPr>
        </p:nvSpPr>
        <p:spPr>
          <a:xfrm>
            <a:off x="1172679" y="1998784"/>
            <a:ext cx="7103745" cy="1399540"/>
          </a:xfrm>
          <a:prstGeom prst="rect">
            <a:avLst/>
          </a:prstGeom>
        </p:spPr>
        <p:txBody>
          <a:bodyPr vert="horz" wrap="square" lIns="0" tIns="0" rIns="0" bIns="0" rtlCol="0">
            <a:spAutoFit/>
          </a:bodyPr>
          <a:lstStyle/>
          <a:p>
            <a:pPr marL="478155" marR="5080" indent="-466090">
              <a:lnSpc>
                <a:spcPts val="5540"/>
              </a:lnSpc>
            </a:pPr>
            <a:r>
              <a:rPr sz="4400">
                <a:solidFill>
                  <a:srgbClr val="006666"/>
                </a:solidFill>
              </a:rPr>
              <a:t>基于</a:t>
            </a:r>
            <a:r>
              <a:rPr sz="4400" spc="-10">
                <a:solidFill>
                  <a:srgbClr val="006666"/>
                </a:solidFill>
                <a:latin typeface="Arial"/>
                <a:cs typeface="Arial"/>
              </a:rPr>
              <a:t>RAROC</a:t>
            </a:r>
            <a:r>
              <a:rPr sz="4400" spc="-10">
                <a:solidFill>
                  <a:srgbClr val="006666"/>
                </a:solidFill>
              </a:rPr>
              <a:t>约束的中国商业</a:t>
            </a:r>
            <a:r>
              <a:rPr sz="4400" spc="-5">
                <a:solidFill>
                  <a:srgbClr val="006666"/>
                </a:solidFill>
              </a:rPr>
              <a:t>银行贷款组合决策的研究</a:t>
            </a:r>
            <a:endParaRPr sz="4400">
              <a:latin typeface="Arial"/>
              <a:cs typeface="Arial"/>
            </a:endParaRPr>
          </a:p>
        </p:txBody>
      </p:sp>
      <p:sp>
        <p:nvSpPr>
          <p:cNvPr id="5" name="object 5"/>
          <p:cNvSpPr txBox="1"/>
          <p:nvPr/>
        </p:nvSpPr>
        <p:spPr>
          <a:xfrm>
            <a:off x="2959100" y="4240421"/>
            <a:ext cx="3545840" cy="1515110"/>
          </a:xfrm>
          <a:prstGeom prst="rect">
            <a:avLst/>
          </a:prstGeom>
        </p:spPr>
        <p:txBody>
          <a:bodyPr vert="horz" wrap="square" lIns="0" tIns="12700" rIns="0" bIns="0" rtlCol="0">
            <a:spAutoFit/>
          </a:bodyPr>
          <a:lstStyle/>
          <a:p>
            <a:pPr marL="27305" marR="5080" indent="-15240" algn="r">
              <a:lnSpc>
                <a:spcPct val="100000"/>
              </a:lnSpc>
              <a:spcBef>
                <a:spcPts val="100"/>
              </a:spcBef>
              <a:tabLst>
                <a:tab pos="926465"/>
                <a:tab pos="2907665"/>
              </a:tabLst>
            </a:pPr>
            <a:r>
              <a:rPr sz="2400" b="1" spc="-50">
                <a:solidFill>
                  <a:srgbClr val="006666"/>
                </a:solidFill>
                <a:latin typeface="Microsoft JhengHei"/>
                <a:cs typeface="Microsoft JhengHei"/>
              </a:rPr>
              <a:t>导</a:t>
            </a:r>
            <a:r>
              <a:rPr sz="2400" b="1">
                <a:solidFill>
                  <a:srgbClr val="006666"/>
                </a:solidFill>
                <a:latin typeface="Microsoft JhengHei"/>
                <a:cs typeface="Microsoft JhengHei"/>
              </a:rPr>
              <a:t>	师：史本</a:t>
            </a:r>
            <a:r>
              <a:rPr sz="2400" b="1" spc="-50">
                <a:solidFill>
                  <a:srgbClr val="006666"/>
                </a:solidFill>
                <a:latin typeface="Microsoft JhengHei"/>
                <a:cs typeface="Microsoft JhengHei"/>
              </a:rPr>
              <a:t>山</a:t>
            </a:r>
            <a:r>
              <a:rPr sz="2400" b="1">
                <a:solidFill>
                  <a:srgbClr val="006666"/>
                </a:solidFill>
                <a:latin typeface="Microsoft JhengHei"/>
                <a:cs typeface="Microsoft JhengHei"/>
              </a:rPr>
              <a:t>	教</a:t>
            </a:r>
            <a:r>
              <a:rPr sz="2400" b="1" spc="-50">
                <a:solidFill>
                  <a:srgbClr val="006666"/>
                </a:solidFill>
                <a:latin typeface="Microsoft JhengHei"/>
                <a:cs typeface="Microsoft JhengHei"/>
              </a:rPr>
              <a:t>授</a:t>
            </a:r>
            <a:r>
              <a:rPr sz="2400" b="1">
                <a:solidFill>
                  <a:srgbClr val="006666"/>
                </a:solidFill>
                <a:latin typeface="Microsoft JhengHei"/>
                <a:cs typeface="Microsoft JhengHei"/>
              </a:rPr>
              <a:t>指导小组</a:t>
            </a:r>
            <a:r>
              <a:rPr sz="2400" b="1" spc="-50">
                <a:solidFill>
                  <a:srgbClr val="006666"/>
                </a:solidFill>
                <a:latin typeface="Microsoft JhengHei"/>
                <a:cs typeface="Microsoft JhengHei"/>
              </a:rPr>
              <a:t>：</a:t>
            </a:r>
            <a:r>
              <a:rPr sz="2400" b="1">
                <a:solidFill>
                  <a:srgbClr val="006666"/>
                </a:solidFill>
                <a:latin typeface="Microsoft JhengHei"/>
                <a:cs typeface="Microsoft JhengHei"/>
              </a:rPr>
              <a:t>	</a:t>
            </a:r>
            <a:r>
              <a:rPr sz="2400" b="1" spc="-490">
                <a:solidFill>
                  <a:srgbClr val="006666"/>
                </a:solidFill>
                <a:latin typeface="Microsoft JhengHei"/>
                <a:cs typeface="Microsoft JhengHei"/>
              </a:rPr>
              <a:t> </a:t>
            </a:r>
            <a:r>
              <a:rPr sz="2400" b="1">
                <a:solidFill>
                  <a:srgbClr val="006666"/>
                </a:solidFill>
                <a:latin typeface="Microsoft JhengHei"/>
                <a:cs typeface="Microsoft JhengHei"/>
              </a:rPr>
              <a:t>教</a:t>
            </a:r>
            <a:r>
              <a:rPr sz="2400" b="1" spc="-25">
                <a:solidFill>
                  <a:srgbClr val="006666"/>
                </a:solidFill>
                <a:latin typeface="Microsoft JhengHei"/>
                <a:cs typeface="Microsoft JhengHei"/>
              </a:rPr>
              <a:t>授</a:t>
            </a:r>
            <a:r>
              <a:rPr sz="2400" b="1">
                <a:solidFill>
                  <a:srgbClr val="006666"/>
                </a:solidFill>
                <a:latin typeface="Microsoft JhengHei"/>
                <a:cs typeface="Microsoft JhengHei"/>
              </a:rPr>
              <a:t>教</a:t>
            </a:r>
            <a:r>
              <a:rPr sz="2400" b="1" spc="-50">
                <a:solidFill>
                  <a:srgbClr val="006666"/>
                </a:solidFill>
                <a:latin typeface="Microsoft JhengHei"/>
                <a:cs typeface="Microsoft JhengHei"/>
              </a:rPr>
              <a:t>授</a:t>
            </a:r>
            <a:endParaRPr sz="2400">
              <a:latin typeface="Microsoft JhengHei"/>
              <a:cs typeface="Microsoft JhengHei"/>
            </a:endParaRPr>
          </a:p>
          <a:p>
            <a:pPr marL="27305">
              <a:lnSpc>
                <a:spcPct val="100000"/>
              </a:lnSpc>
              <a:spcBef>
                <a:spcPts val="204"/>
              </a:spcBef>
              <a:tabLst>
                <a:tab pos="484505"/>
                <a:tab pos="941705"/>
              </a:tabLst>
            </a:pPr>
            <a:r>
              <a:rPr sz="2400" b="1" spc="-50">
                <a:solidFill>
                  <a:srgbClr val="006666"/>
                </a:solidFill>
                <a:latin typeface="Microsoft JhengHei"/>
                <a:cs typeface="Microsoft JhengHei"/>
              </a:rPr>
              <a:t>报</a:t>
            </a:r>
            <a:r>
              <a:rPr sz="2400" b="1">
                <a:solidFill>
                  <a:srgbClr val="006666"/>
                </a:solidFill>
                <a:latin typeface="Microsoft JhengHei"/>
                <a:cs typeface="Microsoft JhengHei"/>
              </a:rPr>
              <a:t>	</a:t>
            </a:r>
            <a:r>
              <a:rPr sz="2400" b="1" spc="-50">
                <a:solidFill>
                  <a:srgbClr val="006666"/>
                </a:solidFill>
                <a:latin typeface="Microsoft JhengHei"/>
                <a:cs typeface="Microsoft JhengHei"/>
              </a:rPr>
              <a:t>告</a:t>
            </a:r>
            <a:r>
              <a:rPr sz="2400" b="1">
                <a:solidFill>
                  <a:srgbClr val="006666"/>
                </a:solidFill>
                <a:latin typeface="Microsoft JhengHei"/>
                <a:cs typeface="Microsoft JhengHei"/>
              </a:rPr>
              <a:t>	人：文忠</a:t>
            </a:r>
            <a:r>
              <a:rPr sz="2400" b="1" spc="-50">
                <a:solidFill>
                  <a:srgbClr val="006666"/>
                </a:solidFill>
                <a:latin typeface="Microsoft JhengHei"/>
                <a:cs typeface="Microsoft JhengHei"/>
              </a:rPr>
              <a:t>平</a:t>
            </a:r>
            <a:endParaRPr sz="2400">
              <a:latin typeface="Microsoft JhengHei"/>
              <a:cs typeface="Microsoft Jheng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35940" y="325119"/>
            <a:ext cx="2311400" cy="574040"/>
          </a:xfrm>
          <a:prstGeom prst="rect">
            <a:avLst/>
          </a:prstGeom>
        </p:spPr>
        <p:txBody>
          <a:bodyPr vert="horz" wrap="square" lIns="0" tIns="12700" rIns="0" bIns="0" rtlCol="0">
            <a:spAutoFit/>
          </a:bodyPr>
          <a:lstStyle/>
          <a:p>
            <a:pPr marL="12700">
              <a:lnSpc>
                <a:spcPct val="100000"/>
              </a:lnSpc>
              <a:spcBef>
                <a:spcPts val="100"/>
              </a:spcBef>
            </a:pPr>
            <a:r>
              <a:rPr spc="-10"/>
              <a:t>问题的提出</a:t>
            </a:r>
          </a:p>
        </p:txBody>
      </p:sp>
      <p:sp>
        <p:nvSpPr>
          <p:cNvPr id="3" name="object 3"/>
          <p:cNvSpPr txBox="1"/>
          <p:nvPr/>
        </p:nvSpPr>
        <p:spPr>
          <a:xfrm>
            <a:off x="535940" y="1144221"/>
            <a:ext cx="4483100" cy="4136390"/>
          </a:xfrm>
          <a:prstGeom prst="rect">
            <a:avLst/>
          </a:prstGeom>
        </p:spPr>
        <p:txBody>
          <a:bodyPr vert="horz" wrap="square" lIns="0" tIns="110489" rIns="0" bIns="0" rtlCol="0">
            <a:spAutoFit/>
          </a:bodyPr>
          <a:lstStyle/>
          <a:p>
            <a:pPr marL="354965" indent="-342265">
              <a:lnSpc>
                <a:spcPct val="100000"/>
              </a:lnSpc>
              <a:spcBef>
                <a:spcPts val="869"/>
              </a:spcBef>
              <a:buSzPct val="101785"/>
              <a:buFont typeface="Arial"/>
              <a:buChar char="•"/>
              <a:tabLst>
                <a:tab pos="354965"/>
                <a:tab pos="355600"/>
              </a:tabLst>
            </a:pPr>
            <a:r>
              <a:rPr sz="2800" b="1">
                <a:latin typeface="微软雅黑"/>
                <a:cs typeface="微软雅黑"/>
              </a:rPr>
              <a:t>例子</a:t>
            </a:r>
            <a:r>
              <a:rPr sz="2800" b="1">
                <a:latin typeface="Arial"/>
                <a:cs typeface="Arial"/>
              </a:rPr>
              <a:t>1</a:t>
            </a:r>
            <a:r>
              <a:rPr sz="2800" b="1" spc="-10">
                <a:latin typeface="微软雅黑"/>
                <a:cs typeface="微软雅黑"/>
              </a:rPr>
              <a:t>：客户选择问题</a:t>
            </a:r>
            <a:endParaRPr sz="2800">
              <a:latin typeface="微软雅黑"/>
              <a:cs typeface="微软雅黑"/>
            </a:endParaRPr>
          </a:p>
          <a:p>
            <a:pPr marL="354965" indent="-342265">
              <a:lnSpc>
                <a:spcPct val="100000"/>
              </a:lnSpc>
              <a:spcBef>
                <a:spcPts val="840"/>
              </a:spcBef>
              <a:buSzPct val="101785"/>
              <a:buFont typeface="Arial"/>
              <a:buChar char="•"/>
              <a:tabLst>
                <a:tab pos="354965"/>
                <a:tab pos="355600"/>
              </a:tabLst>
            </a:pPr>
            <a:r>
              <a:rPr sz="2800" b="1" spc="-10">
                <a:latin typeface="微软雅黑"/>
                <a:cs typeface="微软雅黑"/>
              </a:rPr>
              <a:t>您选择哪个客户？</a:t>
            </a:r>
            <a:endParaRPr sz="2800">
              <a:latin typeface="微软雅黑"/>
              <a:cs typeface="微软雅黑"/>
            </a:endParaRPr>
          </a:p>
          <a:p>
            <a:pPr marL="355600" indent="-342900">
              <a:lnSpc>
                <a:spcPct val="100000"/>
              </a:lnSpc>
              <a:spcBef>
                <a:spcPts val="505"/>
              </a:spcBef>
              <a:buSzPct val="101785"/>
              <a:buFont typeface="Wingdings"/>
              <a:buChar char=""/>
              <a:tabLst>
                <a:tab pos="355600"/>
              </a:tabLst>
            </a:pPr>
            <a:r>
              <a:rPr sz="2800" b="1">
                <a:latin typeface="微软雅黑"/>
                <a:cs typeface="微软雅黑"/>
              </a:rPr>
              <a:t>比较</a:t>
            </a:r>
            <a:r>
              <a:rPr sz="2800" b="1" spc="-50">
                <a:latin typeface="Arial"/>
                <a:cs typeface="Arial"/>
              </a:rPr>
              <a:t>1</a:t>
            </a:r>
            <a:endParaRPr sz="2800">
              <a:latin typeface="Arial"/>
              <a:cs typeface="Arial"/>
            </a:endParaRPr>
          </a:p>
          <a:p>
            <a:pPr marL="755015" lvl="1" indent="-285115">
              <a:lnSpc>
                <a:spcPct val="100000"/>
              </a:lnSpc>
              <a:spcBef>
                <a:spcPts val="675"/>
              </a:spcBef>
              <a:buSzPct val="101785"/>
              <a:buFont typeface="Arial"/>
              <a:buChar char="•"/>
              <a:tabLst>
                <a:tab pos="755015"/>
                <a:tab pos="755650"/>
              </a:tabLst>
            </a:pPr>
            <a:r>
              <a:rPr sz="2800" b="1" spc="-10">
                <a:latin typeface="Arial"/>
                <a:cs typeface="Arial"/>
              </a:rPr>
              <a:t>AAA</a:t>
            </a:r>
            <a:r>
              <a:rPr sz="2800" b="1" spc="-15">
                <a:latin typeface="微软雅黑"/>
                <a:cs typeface="微软雅黑"/>
              </a:rPr>
              <a:t>客户 贷款利率</a:t>
            </a:r>
            <a:r>
              <a:rPr sz="2800" b="1" spc="-25">
                <a:latin typeface="Arial"/>
                <a:cs typeface="Arial"/>
              </a:rPr>
              <a:t>8%</a:t>
            </a:r>
            <a:endParaRPr sz="2800">
              <a:latin typeface="Arial"/>
              <a:cs typeface="Arial"/>
            </a:endParaRPr>
          </a:p>
          <a:p>
            <a:pPr marL="755015" lvl="1" indent="-285115">
              <a:lnSpc>
                <a:spcPct val="100000"/>
              </a:lnSpc>
              <a:spcBef>
                <a:spcPts val="670"/>
              </a:spcBef>
              <a:buSzPct val="101785"/>
              <a:buFont typeface="Arial"/>
              <a:buChar char="•"/>
              <a:tabLst>
                <a:tab pos="755015"/>
                <a:tab pos="755650"/>
              </a:tabLst>
            </a:pPr>
            <a:r>
              <a:rPr sz="2800" b="1" spc="-10">
                <a:latin typeface="Arial"/>
                <a:cs typeface="Arial"/>
              </a:rPr>
              <a:t>BBB</a:t>
            </a:r>
            <a:r>
              <a:rPr sz="2800" b="1" spc="-15">
                <a:latin typeface="微软雅黑"/>
                <a:cs typeface="微软雅黑"/>
              </a:rPr>
              <a:t>客户 贷款利率</a:t>
            </a:r>
            <a:r>
              <a:rPr sz="2800" b="1" spc="-25">
                <a:latin typeface="Arial"/>
                <a:cs typeface="Arial"/>
              </a:rPr>
              <a:t>8%</a:t>
            </a:r>
            <a:endParaRPr sz="2800">
              <a:latin typeface="Arial"/>
              <a:cs typeface="Arial"/>
            </a:endParaRPr>
          </a:p>
          <a:p>
            <a:pPr marL="355600" indent="-342900">
              <a:lnSpc>
                <a:spcPct val="100000"/>
              </a:lnSpc>
              <a:spcBef>
                <a:spcPts val="670"/>
              </a:spcBef>
              <a:buSzPct val="101785"/>
              <a:buFont typeface="Wingdings"/>
              <a:buChar char=""/>
              <a:tabLst>
                <a:tab pos="355600"/>
              </a:tabLst>
            </a:pPr>
            <a:r>
              <a:rPr sz="2800" b="1">
                <a:latin typeface="微软雅黑"/>
                <a:cs typeface="微软雅黑"/>
              </a:rPr>
              <a:t>比较</a:t>
            </a:r>
            <a:r>
              <a:rPr sz="2800" b="1" spc="-50">
                <a:latin typeface="Arial"/>
                <a:cs typeface="Arial"/>
              </a:rPr>
              <a:t>2</a:t>
            </a:r>
            <a:endParaRPr sz="2800">
              <a:latin typeface="Arial"/>
              <a:cs typeface="Arial"/>
            </a:endParaRPr>
          </a:p>
          <a:p>
            <a:pPr marL="755015" lvl="1" indent="-285115">
              <a:lnSpc>
                <a:spcPct val="100000"/>
              </a:lnSpc>
              <a:spcBef>
                <a:spcPts val="675"/>
              </a:spcBef>
              <a:buSzPct val="101785"/>
              <a:buFont typeface="Arial"/>
              <a:buChar char="•"/>
              <a:tabLst>
                <a:tab pos="755015"/>
                <a:tab pos="755650"/>
              </a:tabLst>
            </a:pPr>
            <a:r>
              <a:rPr sz="2800" b="1" spc="-10">
                <a:latin typeface="Arial"/>
                <a:cs typeface="Arial"/>
              </a:rPr>
              <a:t>AAA</a:t>
            </a:r>
            <a:r>
              <a:rPr sz="2800" b="1" spc="-15">
                <a:latin typeface="微软雅黑"/>
                <a:cs typeface="微软雅黑"/>
              </a:rPr>
              <a:t>客户 贷款利率</a:t>
            </a:r>
            <a:r>
              <a:rPr sz="2800" b="1" spc="-25">
                <a:latin typeface="Arial"/>
                <a:cs typeface="Arial"/>
              </a:rPr>
              <a:t>8%</a:t>
            </a:r>
            <a:endParaRPr sz="2800">
              <a:latin typeface="Arial"/>
              <a:cs typeface="Arial"/>
            </a:endParaRPr>
          </a:p>
          <a:p>
            <a:pPr marL="755015" lvl="1" indent="-285115">
              <a:lnSpc>
                <a:spcPct val="100000"/>
              </a:lnSpc>
              <a:spcBef>
                <a:spcPts val="670"/>
              </a:spcBef>
              <a:buSzPct val="101785"/>
              <a:buFont typeface="Arial"/>
              <a:buChar char="•"/>
              <a:tabLst>
                <a:tab pos="755015"/>
                <a:tab pos="755650"/>
              </a:tabLst>
            </a:pPr>
            <a:r>
              <a:rPr sz="2800" b="1" spc="-10">
                <a:latin typeface="Arial"/>
                <a:cs typeface="Arial"/>
              </a:rPr>
              <a:t>BBB</a:t>
            </a:r>
            <a:r>
              <a:rPr sz="2800" b="1" spc="-15">
                <a:latin typeface="微软雅黑"/>
                <a:cs typeface="微软雅黑"/>
              </a:rPr>
              <a:t>客户 贷款利率</a:t>
            </a:r>
            <a:r>
              <a:rPr sz="2800" b="1" spc="-25">
                <a:latin typeface="Arial"/>
                <a:cs typeface="Arial"/>
              </a:rPr>
              <a:t>15%</a:t>
            </a:r>
            <a:endParaRPr sz="2800">
              <a:latin typeface="Arial"/>
              <a:cs typeface="Arial"/>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35940" y="352107"/>
            <a:ext cx="2311400" cy="574040"/>
          </a:xfrm>
          <a:prstGeom prst="rect">
            <a:avLst/>
          </a:prstGeom>
        </p:spPr>
        <p:txBody>
          <a:bodyPr vert="horz" wrap="square" lIns="0" tIns="12700" rIns="0" bIns="0" rtlCol="0">
            <a:spAutoFit/>
          </a:bodyPr>
          <a:lstStyle/>
          <a:p>
            <a:pPr marL="12700">
              <a:lnSpc>
                <a:spcPct val="100000"/>
              </a:lnSpc>
              <a:spcBef>
                <a:spcPts val="100"/>
              </a:spcBef>
            </a:pPr>
            <a:r>
              <a:rPr spc="-10"/>
              <a:t>问题的提出</a:t>
            </a:r>
          </a:p>
        </p:txBody>
      </p:sp>
      <p:sp>
        <p:nvSpPr>
          <p:cNvPr id="3" name="object 3"/>
          <p:cNvSpPr txBox="1"/>
          <p:nvPr/>
        </p:nvSpPr>
        <p:spPr>
          <a:xfrm>
            <a:off x="688340" y="1093287"/>
            <a:ext cx="8136890" cy="4697095"/>
          </a:xfrm>
          <a:prstGeom prst="rect">
            <a:avLst/>
          </a:prstGeom>
        </p:spPr>
        <p:txBody>
          <a:bodyPr vert="horz" wrap="square" lIns="0" tIns="54610" rIns="0" bIns="0" rtlCol="0">
            <a:spAutoFit/>
          </a:bodyPr>
          <a:lstStyle/>
          <a:p>
            <a:pPr marL="354965" indent="-342265">
              <a:lnSpc>
                <a:spcPct val="100000"/>
              </a:lnSpc>
              <a:spcBef>
                <a:spcPts val="430"/>
              </a:spcBef>
              <a:buSzPct val="101785"/>
              <a:buFont typeface="Arial"/>
              <a:buChar char="•"/>
              <a:tabLst>
                <a:tab pos="354965"/>
                <a:tab pos="355600"/>
              </a:tabLst>
            </a:pPr>
            <a:r>
              <a:rPr sz="2800" b="1">
                <a:latin typeface="微软雅黑"/>
                <a:cs typeface="微软雅黑"/>
              </a:rPr>
              <a:t>例子</a:t>
            </a:r>
            <a:r>
              <a:rPr sz="2800" b="1" spc="-10">
                <a:latin typeface="Arial"/>
                <a:cs typeface="Arial"/>
              </a:rPr>
              <a:t>2</a:t>
            </a:r>
            <a:r>
              <a:rPr sz="2800" b="1" spc="-10">
                <a:latin typeface="微软雅黑"/>
                <a:cs typeface="微软雅黑"/>
              </a:rPr>
              <a:t>：</a:t>
            </a:r>
            <a:r>
              <a:rPr sz="2800" b="1" spc="-10">
                <a:latin typeface="Arial"/>
                <a:cs typeface="Arial"/>
              </a:rPr>
              <a:t>CEO</a:t>
            </a:r>
            <a:r>
              <a:rPr sz="2800" b="1" spc="-20">
                <a:latin typeface="微软雅黑"/>
                <a:cs typeface="微软雅黑"/>
              </a:rPr>
              <a:t>的烦恼</a:t>
            </a:r>
            <a:endParaRPr sz="2800">
              <a:latin typeface="微软雅黑"/>
              <a:cs typeface="微软雅黑"/>
            </a:endParaRPr>
          </a:p>
          <a:p>
            <a:pPr marL="12700">
              <a:lnSpc>
                <a:spcPct val="100000"/>
              </a:lnSpc>
              <a:spcBef>
                <a:spcPts val="275"/>
              </a:spcBef>
            </a:pPr>
            <a:r>
              <a:rPr sz="2300" b="1" spc="-25">
                <a:latin typeface="微软雅黑"/>
                <a:cs typeface="微软雅黑"/>
              </a:rPr>
              <a:t>（</a:t>
            </a:r>
            <a:r>
              <a:rPr sz="2300" b="1" spc="-25">
                <a:latin typeface="Arial"/>
                <a:cs typeface="Arial"/>
              </a:rPr>
              <a:t>1</a:t>
            </a:r>
            <a:r>
              <a:rPr sz="2300" b="1" spc="-25">
                <a:latin typeface="微软雅黑"/>
                <a:cs typeface="微软雅黑"/>
              </a:rPr>
              <a:t>）</a:t>
            </a:r>
            <a:endParaRPr sz="2300">
              <a:latin typeface="微软雅黑"/>
              <a:cs typeface="微软雅黑"/>
            </a:endParaRPr>
          </a:p>
          <a:p>
            <a:pPr marL="755650" lvl="1" indent="-285750">
              <a:lnSpc>
                <a:spcPct val="100000"/>
              </a:lnSpc>
              <a:spcBef>
                <a:spcPts val="225"/>
              </a:spcBef>
              <a:buSzPct val="102173"/>
              <a:buFont typeface="Arial"/>
              <a:buChar char="–"/>
              <a:tabLst>
                <a:tab pos="755650"/>
              </a:tabLst>
            </a:pPr>
            <a:r>
              <a:rPr sz="2300" b="1">
                <a:latin typeface="微软雅黑"/>
                <a:cs typeface="微软雅黑"/>
              </a:rPr>
              <a:t>分行一：如果年度新增贷款</a:t>
            </a:r>
            <a:r>
              <a:rPr sz="2300" b="1" spc="-10">
                <a:latin typeface="Arial"/>
                <a:cs typeface="Arial"/>
              </a:rPr>
              <a:t>100</a:t>
            </a:r>
            <a:r>
              <a:rPr sz="2300" b="1">
                <a:latin typeface="微软雅黑"/>
                <a:cs typeface="微软雅黑"/>
              </a:rPr>
              <a:t>亿元，可新增利润</a:t>
            </a:r>
            <a:r>
              <a:rPr sz="2300" b="1">
                <a:latin typeface="Arial"/>
                <a:cs typeface="Arial"/>
              </a:rPr>
              <a:t>3</a:t>
            </a:r>
            <a:r>
              <a:rPr sz="2300" b="1" spc="-20">
                <a:latin typeface="微软雅黑"/>
                <a:cs typeface="微软雅黑"/>
              </a:rPr>
              <a:t>亿元；</a:t>
            </a:r>
            <a:endParaRPr sz="2300">
              <a:latin typeface="微软雅黑"/>
              <a:cs typeface="微软雅黑"/>
            </a:endParaRPr>
          </a:p>
          <a:p>
            <a:pPr marL="755650" lvl="1" indent="-285750">
              <a:lnSpc>
                <a:spcPct val="100000"/>
              </a:lnSpc>
              <a:spcBef>
                <a:spcPts val="215"/>
              </a:spcBef>
              <a:buSzPct val="102173"/>
              <a:buFont typeface="Arial"/>
              <a:buChar char="–"/>
              <a:tabLst>
                <a:tab pos="755650"/>
              </a:tabLst>
            </a:pPr>
            <a:r>
              <a:rPr sz="2300" b="1">
                <a:latin typeface="微软雅黑"/>
                <a:cs typeface="微软雅黑"/>
              </a:rPr>
              <a:t>分行二：如果年度新增贷款</a:t>
            </a:r>
            <a:r>
              <a:rPr sz="2300" b="1" spc="-10">
                <a:latin typeface="Arial"/>
                <a:cs typeface="Arial"/>
              </a:rPr>
              <a:t>150</a:t>
            </a:r>
            <a:r>
              <a:rPr sz="2300" b="1">
                <a:latin typeface="微软雅黑"/>
                <a:cs typeface="微软雅黑"/>
              </a:rPr>
              <a:t>亿元，可新增利润</a:t>
            </a:r>
            <a:r>
              <a:rPr sz="2300" b="1">
                <a:latin typeface="Arial"/>
                <a:cs typeface="Arial"/>
              </a:rPr>
              <a:t>5</a:t>
            </a:r>
            <a:r>
              <a:rPr sz="2300" b="1" spc="-20">
                <a:latin typeface="微软雅黑"/>
                <a:cs typeface="微软雅黑"/>
              </a:rPr>
              <a:t>亿元。</a:t>
            </a:r>
            <a:endParaRPr sz="2300">
              <a:latin typeface="微软雅黑"/>
              <a:cs typeface="微软雅黑"/>
            </a:endParaRPr>
          </a:p>
          <a:p>
            <a:pPr marL="469900">
              <a:lnSpc>
                <a:spcPct val="100000"/>
              </a:lnSpc>
              <a:spcBef>
                <a:spcPts val="265"/>
              </a:spcBef>
            </a:pPr>
            <a:r>
              <a:rPr sz="2300" b="1" spc="-25">
                <a:latin typeface="微软雅黑"/>
                <a:cs typeface="微软雅黑"/>
              </a:rPr>
              <a:t>（</a:t>
            </a:r>
            <a:r>
              <a:rPr sz="2300" b="1" spc="-25">
                <a:latin typeface="Arial"/>
                <a:cs typeface="Arial"/>
              </a:rPr>
              <a:t>2</a:t>
            </a:r>
            <a:r>
              <a:rPr sz="2300" b="1" spc="-25">
                <a:latin typeface="微软雅黑"/>
                <a:cs typeface="微软雅黑"/>
              </a:rPr>
              <a:t>）</a:t>
            </a:r>
            <a:endParaRPr sz="2300">
              <a:latin typeface="微软雅黑"/>
              <a:cs typeface="微软雅黑"/>
            </a:endParaRPr>
          </a:p>
          <a:p>
            <a:pPr marL="755650" marR="167640" lvl="1" indent="-285750">
              <a:lnSpc>
                <a:spcPts val="2610"/>
              </a:lnSpc>
              <a:spcBef>
                <a:spcPts val="490"/>
              </a:spcBef>
              <a:buSzPct val="102173"/>
              <a:buFont typeface="Arial"/>
              <a:buChar char="–"/>
              <a:tabLst>
                <a:tab pos="755650"/>
              </a:tabLst>
            </a:pPr>
            <a:r>
              <a:rPr sz="2300" b="1">
                <a:latin typeface="微软雅黑"/>
                <a:cs typeface="微软雅黑"/>
              </a:rPr>
              <a:t>行业主管一：行业贷款质量很高，要求年度新增贷款</a:t>
            </a:r>
            <a:r>
              <a:rPr sz="2300" b="1" spc="-25">
                <a:latin typeface="Arial"/>
                <a:cs typeface="Arial"/>
              </a:rPr>
              <a:t>500</a:t>
            </a:r>
            <a:r>
              <a:rPr sz="2300" b="1" spc="-20">
                <a:latin typeface="微软雅黑"/>
                <a:cs typeface="微软雅黑"/>
              </a:rPr>
              <a:t>亿元；</a:t>
            </a:r>
            <a:endParaRPr sz="2300">
              <a:latin typeface="微软雅黑"/>
              <a:cs typeface="微软雅黑"/>
            </a:endParaRPr>
          </a:p>
          <a:p>
            <a:pPr marL="755650" marR="167005" lvl="1" indent="-285750">
              <a:lnSpc>
                <a:spcPts val="2610"/>
              </a:lnSpc>
              <a:spcBef>
                <a:spcPts val="300"/>
              </a:spcBef>
              <a:buSzPct val="102173"/>
              <a:buFont typeface="Arial"/>
              <a:buChar char="–"/>
              <a:tabLst>
                <a:tab pos="755650"/>
              </a:tabLst>
            </a:pPr>
            <a:r>
              <a:rPr sz="2300" b="1">
                <a:latin typeface="微软雅黑"/>
                <a:cs typeface="微软雅黑"/>
              </a:rPr>
              <a:t>行业主管二：行业贷款收益高，要求年度新增贷款</a:t>
            </a:r>
            <a:r>
              <a:rPr sz="2300" b="1" spc="-10">
                <a:latin typeface="Arial"/>
                <a:cs typeface="Arial"/>
              </a:rPr>
              <a:t>800</a:t>
            </a:r>
            <a:r>
              <a:rPr sz="2300" b="1" spc="-50">
                <a:latin typeface="微软雅黑"/>
                <a:cs typeface="微软雅黑"/>
              </a:rPr>
              <a:t>亿</a:t>
            </a:r>
            <a:r>
              <a:rPr sz="2300" b="1" spc="-25">
                <a:latin typeface="微软雅黑"/>
                <a:cs typeface="微软雅黑"/>
              </a:rPr>
              <a:t>元；</a:t>
            </a:r>
            <a:endParaRPr sz="2300">
              <a:latin typeface="微软雅黑"/>
              <a:cs typeface="微软雅黑"/>
            </a:endParaRPr>
          </a:p>
          <a:p>
            <a:pPr marL="755650" lvl="1" indent="-285750">
              <a:lnSpc>
                <a:spcPct val="100000"/>
              </a:lnSpc>
              <a:spcBef>
                <a:spcPts val="40"/>
              </a:spcBef>
              <a:buSzPct val="102173"/>
              <a:buFont typeface="Arial"/>
              <a:buChar char="–"/>
              <a:tabLst>
                <a:tab pos="755650"/>
              </a:tabLst>
            </a:pPr>
            <a:r>
              <a:rPr sz="2300" b="1" spc="-25">
                <a:latin typeface="Arial"/>
                <a:cs typeface="Arial"/>
              </a:rPr>
              <a:t>……</a:t>
            </a:r>
            <a:endParaRPr sz="2300">
              <a:latin typeface="Arial"/>
              <a:cs typeface="Arial"/>
            </a:endParaRPr>
          </a:p>
          <a:p>
            <a:pPr marL="755650" marR="131445" indent="-285750">
              <a:lnSpc>
                <a:spcPts val="3170"/>
              </a:lnSpc>
              <a:spcBef>
                <a:spcPts val="590"/>
              </a:spcBef>
            </a:pPr>
            <a:r>
              <a:rPr sz="2800" b="1">
                <a:latin typeface="微软雅黑"/>
                <a:cs typeface="微软雅黑"/>
              </a:rPr>
              <a:t>在贷款限额（资本）</a:t>
            </a:r>
            <a:r>
              <a:rPr sz="2800" b="1" spc="-5">
                <a:latin typeface="微软雅黑"/>
                <a:cs typeface="微软雅黑"/>
              </a:rPr>
              <a:t>既定情况下，</a:t>
            </a:r>
            <a:r>
              <a:rPr sz="2800" b="1" spc="-10">
                <a:latin typeface="Arial"/>
                <a:cs typeface="Arial"/>
              </a:rPr>
              <a:t>CEO</a:t>
            </a:r>
            <a:r>
              <a:rPr sz="2800" b="1" spc="-15">
                <a:latin typeface="微软雅黑"/>
                <a:cs typeface="微软雅黑"/>
              </a:rPr>
              <a:t>应该如何</a:t>
            </a:r>
            <a:r>
              <a:rPr sz="2800" b="1" spc="-20">
                <a:latin typeface="微软雅黑"/>
                <a:cs typeface="微软雅黑"/>
              </a:rPr>
              <a:t>决策？</a:t>
            </a:r>
            <a:endParaRPr sz="2800">
              <a:latin typeface="微软雅黑"/>
              <a:cs typeface="微软雅黑"/>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616199" y="352107"/>
            <a:ext cx="3683000" cy="574040"/>
          </a:xfrm>
          <a:prstGeom prst="rect">
            <a:avLst/>
          </a:prstGeom>
        </p:spPr>
        <p:txBody>
          <a:bodyPr vert="horz" wrap="square" lIns="0" tIns="12700" rIns="0" bIns="0" rtlCol="0">
            <a:spAutoFit/>
          </a:bodyPr>
          <a:lstStyle/>
          <a:p>
            <a:pPr marL="12700">
              <a:lnSpc>
                <a:spcPct val="100000"/>
              </a:lnSpc>
              <a:spcBef>
                <a:spcPts val="100"/>
              </a:spcBef>
              <a:tabLst>
                <a:tab pos="697865"/>
                <a:tab pos="1383665"/>
                <a:tab pos="2069464"/>
                <a:tab pos="3212465"/>
              </a:tabLst>
            </a:pPr>
            <a:r>
              <a:rPr spc="-50"/>
              <a:t>报</a:t>
            </a:r>
            <a:r>
              <a:rPr/>
              <a:t>	</a:t>
            </a:r>
            <a:r>
              <a:rPr spc="-50"/>
              <a:t>告</a:t>
            </a:r>
            <a:r>
              <a:rPr/>
              <a:t>	</a:t>
            </a:r>
            <a:r>
              <a:rPr spc="-50"/>
              <a:t>主</a:t>
            </a:r>
            <a:r>
              <a:rPr/>
              <a:t>	要</a:t>
            </a:r>
            <a:r>
              <a:rPr spc="-50"/>
              <a:t>内</a:t>
            </a:r>
            <a:r>
              <a:rPr/>
              <a:t>	</a:t>
            </a:r>
            <a:r>
              <a:rPr spc="-50"/>
              <a:t>容</a:t>
            </a:r>
          </a:p>
        </p:txBody>
      </p:sp>
      <p:grpSp>
        <p:nvGrpSpPr>
          <p:cNvPr id="3" name="object 3"/>
          <p:cNvGrpSpPr/>
          <p:nvPr/>
        </p:nvGrpSpPr>
        <p:grpSpPr>
          <a:xfrm>
            <a:off x="1282700" y="1358900"/>
            <a:ext cx="5803900" cy="711200"/>
            <a:chOff x="1282700" y="1358900"/>
            <a:chExt cx="5803900" cy="711200"/>
          </a:xfrm>
        </p:grpSpPr>
        <p:pic>
          <p:nvPicPr>
            <p:cNvPr id="4" name="object 4"/>
            <p:cNvPicPr/>
            <p:nvPr/>
          </p:nvPicPr>
          <p:blipFill>
            <a:blip r:embed="rId2"/>
            <a:stretch>
              <a:fillRect/>
            </a:stretch>
          </p:blipFill>
          <p:spPr>
            <a:xfrm>
              <a:off x="1676399" y="1490662"/>
              <a:ext cx="5410198" cy="457199"/>
            </a:xfrm>
            <a:prstGeom prst="rect">
              <a:avLst/>
            </a:prstGeom>
          </p:spPr>
        </p:pic>
        <p:sp>
          <p:nvSpPr>
            <p:cNvPr id="5" name="object 5"/>
            <p:cNvSpPr/>
            <p:nvPr/>
          </p:nvSpPr>
          <p:spPr>
            <a:xfrm>
              <a:off x="1295400" y="1371600"/>
              <a:ext cx="685800" cy="685800"/>
            </a:xfrm>
            <a:custGeom>
              <a:rect l="l" t="t" r="r" b="b"/>
              <a:pathLst>
                <a:path w="685800" h="685800">
                  <a:moveTo>
                    <a:pt x="342900" y="685800"/>
                  </a:moveTo>
                  <a:lnTo>
                    <a:pt x="0" y="342900"/>
                  </a:lnTo>
                  <a:lnTo>
                    <a:pt x="342900" y="0"/>
                  </a:lnTo>
                  <a:lnTo>
                    <a:pt x="685800" y="342900"/>
                  </a:lnTo>
                  <a:lnTo>
                    <a:pt x="342900" y="685800"/>
                  </a:lnTo>
                  <a:close/>
                </a:path>
              </a:pathLst>
            </a:custGeom>
            <a:solidFill>
              <a:srgbClr val="85BA54"/>
            </a:solidFill>
          </p:spPr>
          <p:txBody>
            <a:bodyPr wrap="square" lIns="0" tIns="0" rIns="0" bIns="0" rtlCol="0"/>
            <a:lstStyle/>
            <a:p/>
          </p:txBody>
        </p:sp>
        <p:sp>
          <p:nvSpPr>
            <p:cNvPr id="6" name="object 6"/>
            <p:cNvSpPr/>
            <p:nvPr/>
          </p:nvSpPr>
          <p:spPr>
            <a:xfrm>
              <a:off x="1295400" y="1371600"/>
              <a:ext cx="685800" cy="685800"/>
            </a:xfrm>
            <a:custGeom>
              <a:rect l="l" t="t" r="r" b="b"/>
              <a:pathLst>
                <a:path w="685800" h="685800">
                  <a:moveTo>
                    <a:pt x="0" y="342900"/>
                  </a:moveTo>
                  <a:lnTo>
                    <a:pt x="342900" y="0"/>
                  </a:lnTo>
                  <a:lnTo>
                    <a:pt x="685800" y="342900"/>
                  </a:lnTo>
                  <a:lnTo>
                    <a:pt x="342900" y="685800"/>
                  </a:lnTo>
                  <a:lnTo>
                    <a:pt x="0" y="342900"/>
                  </a:lnTo>
                  <a:close/>
                </a:path>
              </a:pathLst>
            </a:custGeom>
            <a:ln w="25400">
              <a:solidFill>
                <a:srgbClr val="FFFFFF"/>
              </a:solidFill>
            </a:ln>
          </p:spPr>
          <p:txBody>
            <a:bodyPr wrap="square" lIns="0" tIns="0" rIns="0" bIns="0" rtlCol="0"/>
            <a:lstStyle/>
            <a:p/>
          </p:txBody>
        </p:sp>
      </p:grpSp>
      <p:sp>
        <p:nvSpPr>
          <p:cNvPr id="7" name="object 7"/>
          <p:cNvSpPr txBox="1"/>
          <p:nvPr/>
        </p:nvSpPr>
        <p:spPr>
          <a:xfrm>
            <a:off x="2136139" y="1587182"/>
            <a:ext cx="3581400" cy="330200"/>
          </a:xfrm>
          <a:prstGeom prst="rect">
            <a:avLst/>
          </a:prstGeom>
        </p:spPr>
        <p:txBody>
          <a:bodyPr vert="horz" wrap="square" lIns="0" tIns="12700" rIns="0" bIns="0" rtlCol="0">
            <a:spAutoFit/>
          </a:bodyPr>
          <a:lstStyle/>
          <a:p>
            <a:pPr marL="12700">
              <a:lnSpc>
                <a:spcPct val="100000"/>
              </a:lnSpc>
              <a:spcBef>
                <a:spcPts val="100"/>
              </a:spcBef>
            </a:pPr>
            <a:r>
              <a:rPr sz="2000" spc="-5">
                <a:latin typeface="黑体"/>
                <a:cs typeface="黑体"/>
              </a:rPr>
              <a:t>论文研究意义、国内外现状分析</a:t>
            </a:r>
            <a:endParaRPr sz="2000">
              <a:latin typeface="黑体"/>
              <a:cs typeface="黑体"/>
            </a:endParaRPr>
          </a:p>
        </p:txBody>
      </p:sp>
      <p:sp>
        <p:nvSpPr>
          <p:cNvPr id="8" name="object 8"/>
          <p:cNvSpPr txBox="1"/>
          <p:nvPr/>
        </p:nvSpPr>
        <p:spPr>
          <a:xfrm>
            <a:off x="1528936" y="1494625"/>
            <a:ext cx="194945"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FFFFFF"/>
                </a:solidFill>
                <a:latin typeface="Arial"/>
                <a:cs typeface="Arial"/>
              </a:rPr>
              <a:t>1</a:t>
            </a:r>
            <a:endParaRPr sz="2400">
              <a:latin typeface="Arial"/>
              <a:cs typeface="Arial"/>
            </a:endParaRPr>
          </a:p>
        </p:txBody>
      </p:sp>
      <p:grpSp>
        <p:nvGrpSpPr>
          <p:cNvPr id="9" name="object 9"/>
          <p:cNvGrpSpPr/>
          <p:nvPr/>
        </p:nvGrpSpPr>
        <p:grpSpPr>
          <a:xfrm>
            <a:off x="1282700" y="2197100"/>
            <a:ext cx="5803900" cy="711200"/>
            <a:chOff x="1282700" y="2197100"/>
            <a:chExt cx="5803900" cy="711200"/>
          </a:xfrm>
        </p:grpSpPr>
        <p:pic>
          <p:nvPicPr>
            <p:cNvPr id="10" name="object 10"/>
            <p:cNvPicPr/>
            <p:nvPr/>
          </p:nvPicPr>
          <p:blipFill>
            <a:blip r:embed="rId3"/>
            <a:stretch>
              <a:fillRect/>
            </a:stretch>
          </p:blipFill>
          <p:spPr>
            <a:xfrm>
              <a:off x="1676399" y="2328862"/>
              <a:ext cx="5410198" cy="457199"/>
            </a:xfrm>
            <a:prstGeom prst="rect">
              <a:avLst/>
            </a:prstGeom>
          </p:spPr>
        </p:pic>
        <p:sp>
          <p:nvSpPr>
            <p:cNvPr id="11" name="object 11"/>
            <p:cNvSpPr/>
            <p:nvPr/>
          </p:nvSpPr>
          <p:spPr>
            <a:xfrm>
              <a:off x="1295400" y="2209800"/>
              <a:ext cx="685800" cy="685800"/>
            </a:xfrm>
            <a:custGeom>
              <a:rect l="l" t="t" r="r" b="b"/>
              <a:pathLst>
                <a:path w="685800" h="685800">
                  <a:moveTo>
                    <a:pt x="342900" y="685800"/>
                  </a:moveTo>
                  <a:lnTo>
                    <a:pt x="0" y="342900"/>
                  </a:lnTo>
                  <a:lnTo>
                    <a:pt x="342900" y="0"/>
                  </a:lnTo>
                  <a:lnTo>
                    <a:pt x="685800" y="342900"/>
                  </a:lnTo>
                  <a:lnTo>
                    <a:pt x="342900" y="685800"/>
                  </a:lnTo>
                  <a:close/>
                </a:path>
              </a:pathLst>
            </a:custGeom>
            <a:solidFill>
              <a:srgbClr val="BBE0E3"/>
            </a:solidFill>
          </p:spPr>
          <p:txBody>
            <a:bodyPr wrap="square" lIns="0" tIns="0" rIns="0" bIns="0" rtlCol="0"/>
            <a:lstStyle/>
            <a:p/>
          </p:txBody>
        </p:sp>
        <p:sp>
          <p:nvSpPr>
            <p:cNvPr id="12" name="object 12"/>
            <p:cNvSpPr/>
            <p:nvPr/>
          </p:nvSpPr>
          <p:spPr>
            <a:xfrm>
              <a:off x="1295400" y="2209800"/>
              <a:ext cx="685800" cy="685800"/>
            </a:xfrm>
            <a:custGeom>
              <a:rect l="l" t="t" r="r" b="b"/>
              <a:pathLst>
                <a:path w="685800" h="685800">
                  <a:moveTo>
                    <a:pt x="0" y="342900"/>
                  </a:moveTo>
                  <a:lnTo>
                    <a:pt x="342900" y="0"/>
                  </a:lnTo>
                  <a:lnTo>
                    <a:pt x="685800" y="342900"/>
                  </a:lnTo>
                  <a:lnTo>
                    <a:pt x="342900" y="685800"/>
                  </a:lnTo>
                  <a:lnTo>
                    <a:pt x="0" y="342900"/>
                  </a:lnTo>
                  <a:close/>
                </a:path>
              </a:pathLst>
            </a:custGeom>
            <a:ln w="25400">
              <a:solidFill>
                <a:srgbClr val="FFFFFF"/>
              </a:solidFill>
            </a:ln>
          </p:spPr>
          <p:txBody>
            <a:bodyPr wrap="square" lIns="0" tIns="0" rIns="0" bIns="0" rtlCol="0"/>
            <a:lstStyle/>
            <a:p/>
          </p:txBody>
        </p:sp>
      </p:grpSp>
      <p:sp>
        <p:nvSpPr>
          <p:cNvPr id="13" name="object 13"/>
          <p:cNvSpPr txBox="1"/>
          <p:nvPr/>
        </p:nvSpPr>
        <p:spPr>
          <a:xfrm>
            <a:off x="2124878" y="2410428"/>
            <a:ext cx="4851400" cy="330200"/>
          </a:xfrm>
          <a:prstGeom prst="rect">
            <a:avLst/>
          </a:prstGeom>
        </p:spPr>
        <p:txBody>
          <a:bodyPr vert="horz" wrap="square" lIns="0" tIns="12700" rIns="0" bIns="0" rtlCol="0">
            <a:spAutoFit/>
          </a:bodyPr>
          <a:lstStyle/>
          <a:p>
            <a:pPr marL="12700">
              <a:lnSpc>
                <a:spcPct val="100000"/>
              </a:lnSpc>
              <a:spcBef>
                <a:spcPts val="100"/>
              </a:spcBef>
            </a:pPr>
            <a:r>
              <a:rPr sz="2000" spc="-5">
                <a:latin typeface="黑体"/>
                <a:cs typeface="黑体"/>
              </a:rPr>
              <a:t>论文研究目标、研究内容及拟解决关键问题</a:t>
            </a:r>
            <a:endParaRPr sz="2000">
              <a:latin typeface="黑体"/>
              <a:cs typeface="黑体"/>
            </a:endParaRPr>
          </a:p>
        </p:txBody>
      </p:sp>
      <p:sp>
        <p:nvSpPr>
          <p:cNvPr id="14" name="object 14"/>
          <p:cNvSpPr txBox="1"/>
          <p:nvPr/>
        </p:nvSpPr>
        <p:spPr>
          <a:xfrm>
            <a:off x="1528936" y="2332825"/>
            <a:ext cx="194945"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FFFFFF"/>
                </a:solidFill>
                <a:latin typeface="Arial"/>
                <a:cs typeface="Arial"/>
              </a:rPr>
              <a:t>2</a:t>
            </a:r>
            <a:endParaRPr sz="2400">
              <a:latin typeface="Arial"/>
              <a:cs typeface="Arial"/>
            </a:endParaRPr>
          </a:p>
        </p:txBody>
      </p:sp>
      <p:grpSp>
        <p:nvGrpSpPr>
          <p:cNvPr id="15" name="object 15"/>
          <p:cNvGrpSpPr/>
          <p:nvPr/>
        </p:nvGrpSpPr>
        <p:grpSpPr>
          <a:xfrm>
            <a:off x="1282700" y="3111500"/>
            <a:ext cx="5802630" cy="711200"/>
            <a:chOff x="1282700" y="3111500"/>
            <a:chExt cx="5802630" cy="711200"/>
          </a:xfrm>
        </p:grpSpPr>
        <p:pic>
          <p:nvPicPr>
            <p:cNvPr id="16" name="object 16"/>
            <p:cNvPicPr/>
            <p:nvPr/>
          </p:nvPicPr>
          <p:blipFill>
            <a:blip r:embed="rId4"/>
            <a:stretch>
              <a:fillRect/>
            </a:stretch>
          </p:blipFill>
          <p:spPr>
            <a:xfrm>
              <a:off x="1676399" y="3243262"/>
              <a:ext cx="5408611" cy="457199"/>
            </a:xfrm>
            <a:prstGeom prst="rect">
              <a:avLst/>
            </a:prstGeom>
          </p:spPr>
        </p:pic>
        <p:sp>
          <p:nvSpPr>
            <p:cNvPr id="17" name="object 17"/>
            <p:cNvSpPr/>
            <p:nvPr/>
          </p:nvSpPr>
          <p:spPr>
            <a:xfrm>
              <a:off x="1295400" y="3124200"/>
              <a:ext cx="685800" cy="685800"/>
            </a:xfrm>
            <a:custGeom>
              <a:rect l="l" t="t" r="r" b="b"/>
              <a:pathLst>
                <a:path w="685800" h="685800">
                  <a:moveTo>
                    <a:pt x="342900" y="685800"/>
                  </a:moveTo>
                  <a:lnTo>
                    <a:pt x="0" y="342900"/>
                  </a:lnTo>
                  <a:lnTo>
                    <a:pt x="342900" y="0"/>
                  </a:lnTo>
                  <a:lnTo>
                    <a:pt x="685800" y="342900"/>
                  </a:lnTo>
                  <a:lnTo>
                    <a:pt x="342900" y="685800"/>
                  </a:lnTo>
                  <a:close/>
                </a:path>
              </a:pathLst>
            </a:custGeom>
            <a:solidFill>
              <a:srgbClr val="009999"/>
            </a:solidFill>
          </p:spPr>
          <p:txBody>
            <a:bodyPr wrap="square" lIns="0" tIns="0" rIns="0" bIns="0" rtlCol="0"/>
            <a:lstStyle/>
            <a:p/>
          </p:txBody>
        </p:sp>
        <p:sp>
          <p:nvSpPr>
            <p:cNvPr id="18" name="object 18"/>
            <p:cNvSpPr/>
            <p:nvPr/>
          </p:nvSpPr>
          <p:spPr>
            <a:xfrm>
              <a:off x="1295400" y="3124200"/>
              <a:ext cx="685800" cy="685800"/>
            </a:xfrm>
            <a:custGeom>
              <a:rect l="l" t="t" r="r" b="b"/>
              <a:pathLst>
                <a:path w="685800" h="685800">
                  <a:moveTo>
                    <a:pt x="0" y="342900"/>
                  </a:moveTo>
                  <a:lnTo>
                    <a:pt x="342900" y="0"/>
                  </a:lnTo>
                  <a:lnTo>
                    <a:pt x="685800" y="342900"/>
                  </a:lnTo>
                  <a:lnTo>
                    <a:pt x="342900" y="685800"/>
                  </a:lnTo>
                  <a:lnTo>
                    <a:pt x="0" y="342900"/>
                  </a:lnTo>
                  <a:close/>
                </a:path>
              </a:pathLst>
            </a:custGeom>
            <a:ln w="25400">
              <a:solidFill>
                <a:srgbClr val="FFFFFF"/>
              </a:solidFill>
            </a:ln>
          </p:spPr>
          <p:txBody>
            <a:bodyPr wrap="square" lIns="0" tIns="0" rIns="0" bIns="0" rtlCol="0"/>
            <a:lstStyle/>
            <a:p/>
          </p:txBody>
        </p:sp>
      </p:grpSp>
      <p:sp>
        <p:nvSpPr>
          <p:cNvPr id="19" name="object 19"/>
          <p:cNvSpPr txBox="1"/>
          <p:nvPr/>
        </p:nvSpPr>
        <p:spPr>
          <a:xfrm>
            <a:off x="2130509" y="3324828"/>
            <a:ext cx="4343400" cy="330200"/>
          </a:xfrm>
          <a:prstGeom prst="rect">
            <a:avLst/>
          </a:prstGeom>
        </p:spPr>
        <p:txBody>
          <a:bodyPr vert="horz" wrap="square" lIns="0" tIns="12700" rIns="0" bIns="0" rtlCol="0">
            <a:spAutoFit/>
          </a:bodyPr>
          <a:lstStyle/>
          <a:p>
            <a:pPr marL="12700">
              <a:lnSpc>
                <a:spcPct val="100000"/>
              </a:lnSpc>
              <a:spcBef>
                <a:spcPts val="100"/>
              </a:spcBef>
            </a:pPr>
            <a:r>
              <a:rPr sz="2000" b="1" spc="-5">
                <a:latin typeface="Microsoft JhengHei"/>
                <a:cs typeface="Microsoft JhengHei"/>
              </a:rPr>
              <a:t>论文研究方法、技术路线及可行性分析</a:t>
            </a:r>
            <a:endParaRPr sz="2000">
              <a:latin typeface="Microsoft JhengHei"/>
              <a:cs typeface="Microsoft JhengHei"/>
            </a:endParaRPr>
          </a:p>
        </p:txBody>
      </p:sp>
      <p:sp>
        <p:nvSpPr>
          <p:cNvPr id="20" name="object 20"/>
          <p:cNvSpPr txBox="1"/>
          <p:nvPr/>
        </p:nvSpPr>
        <p:spPr>
          <a:xfrm>
            <a:off x="1528936" y="3247225"/>
            <a:ext cx="194945"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FFFFFF"/>
                </a:solidFill>
                <a:latin typeface="Arial"/>
                <a:cs typeface="Arial"/>
              </a:rPr>
              <a:t>3</a:t>
            </a:r>
            <a:endParaRPr sz="2400">
              <a:latin typeface="Arial"/>
              <a:cs typeface="Arial"/>
            </a:endParaRPr>
          </a:p>
        </p:txBody>
      </p:sp>
      <p:grpSp>
        <p:nvGrpSpPr>
          <p:cNvPr id="21" name="object 21"/>
          <p:cNvGrpSpPr/>
          <p:nvPr/>
        </p:nvGrpSpPr>
        <p:grpSpPr>
          <a:xfrm>
            <a:off x="1282700" y="4025900"/>
            <a:ext cx="5803900" cy="711200"/>
            <a:chOff x="1282700" y="4025900"/>
            <a:chExt cx="5803900" cy="711200"/>
          </a:xfrm>
        </p:grpSpPr>
        <p:pic>
          <p:nvPicPr>
            <p:cNvPr id="22" name="object 22"/>
            <p:cNvPicPr/>
            <p:nvPr/>
          </p:nvPicPr>
          <p:blipFill>
            <a:blip r:embed="rId5"/>
            <a:stretch>
              <a:fillRect/>
            </a:stretch>
          </p:blipFill>
          <p:spPr>
            <a:xfrm>
              <a:off x="1676399" y="4157662"/>
              <a:ext cx="5410198" cy="457199"/>
            </a:xfrm>
            <a:prstGeom prst="rect">
              <a:avLst/>
            </a:prstGeom>
          </p:spPr>
        </p:pic>
        <p:sp>
          <p:nvSpPr>
            <p:cNvPr id="23" name="object 23"/>
            <p:cNvSpPr/>
            <p:nvPr/>
          </p:nvSpPr>
          <p:spPr>
            <a:xfrm>
              <a:off x="1295400" y="4038600"/>
              <a:ext cx="685800" cy="685800"/>
            </a:xfrm>
            <a:custGeom>
              <a:rect l="l" t="t" r="r" b="b"/>
              <a:pathLst>
                <a:path w="685800" h="685800">
                  <a:moveTo>
                    <a:pt x="342900" y="685800"/>
                  </a:moveTo>
                  <a:lnTo>
                    <a:pt x="0" y="342900"/>
                  </a:lnTo>
                  <a:lnTo>
                    <a:pt x="342900" y="0"/>
                  </a:lnTo>
                  <a:lnTo>
                    <a:pt x="685800" y="342900"/>
                  </a:lnTo>
                  <a:lnTo>
                    <a:pt x="342900" y="685800"/>
                  </a:lnTo>
                  <a:close/>
                </a:path>
              </a:pathLst>
            </a:custGeom>
            <a:solidFill>
              <a:srgbClr val="DE8848"/>
            </a:solidFill>
          </p:spPr>
          <p:txBody>
            <a:bodyPr wrap="square" lIns="0" tIns="0" rIns="0" bIns="0" rtlCol="0"/>
            <a:lstStyle/>
            <a:p/>
          </p:txBody>
        </p:sp>
        <p:sp>
          <p:nvSpPr>
            <p:cNvPr id="24" name="object 24"/>
            <p:cNvSpPr/>
            <p:nvPr/>
          </p:nvSpPr>
          <p:spPr>
            <a:xfrm>
              <a:off x="1295400" y="4038600"/>
              <a:ext cx="685800" cy="685800"/>
            </a:xfrm>
            <a:custGeom>
              <a:rect l="l" t="t" r="r" b="b"/>
              <a:pathLst>
                <a:path w="685800" h="685800">
                  <a:moveTo>
                    <a:pt x="0" y="342900"/>
                  </a:moveTo>
                  <a:lnTo>
                    <a:pt x="342900" y="0"/>
                  </a:lnTo>
                  <a:lnTo>
                    <a:pt x="685800" y="342900"/>
                  </a:lnTo>
                  <a:lnTo>
                    <a:pt x="342900" y="685800"/>
                  </a:lnTo>
                  <a:lnTo>
                    <a:pt x="0" y="342900"/>
                  </a:lnTo>
                  <a:close/>
                </a:path>
              </a:pathLst>
            </a:custGeom>
            <a:ln w="25400">
              <a:solidFill>
                <a:srgbClr val="FFFFFF"/>
              </a:solidFill>
            </a:ln>
          </p:spPr>
          <p:txBody>
            <a:bodyPr wrap="square" lIns="0" tIns="0" rIns="0" bIns="0" rtlCol="0"/>
            <a:lstStyle/>
            <a:p/>
          </p:txBody>
        </p:sp>
      </p:grpSp>
      <p:sp>
        <p:nvSpPr>
          <p:cNvPr id="25" name="object 25"/>
          <p:cNvSpPr txBox="1"/>
          <p:nvPr/>
        </p:nvSpPr>
        <p:spPr>
          <a:xfrm>
            <a:off x="2195447" y="4239228"/>
            <a:ext cx="1549400" cy="330200"/>
          </a:xfrm>
          <a:prstGeom prst="rect">
            <a:avLst/>
          </a:prstGeom>
        </p:spPr>
        <p:txBody>
          <a:bodyPr vert="horz" wrap="square" lIns="0" tIns="12700" rIns="0" bIns="0" rtlCol="0">
            <a:spAutoFit/>
          </a:bodyPr>
          <a:lstStyle/>
          <a:p>
            <a:pPr marL="12700">
              <a:lnSpc>
                <a:spcPct val="100000"/>
              </a:lnSpc>
              <a:spcBef>
                <a:spcPts val="100"/>
              </a:spcBef>
            </a:pPr>
            <a:r>
              <a:rPr sz="2000" spc="-10">
                <a:latin typeface="黑体"/>
                <a:cs typeface="黑体"/>
              </a:rPr>
              <a:t>论文的创新性</a:t>
            </a:r>
            <a:endParaRPr sz="2000">
              <a:latin typeface="黑体"/>
              <a:cs typeface="黑体"/>
            </a:endParaRPr>
          </a:p>
        </p:txBody>
      </p:sp>
      <p:sp>
        <p:nvSpPr>
          <p:cNvPr id="26" name="object 26"/>
          <p:cNvSpPr txBox="1"/>
          <p:nvPr/>
        </p:nvSpPr>
        <p:spPr>
          <a:xfrm>
            <a:off x="1528936" y="4161625"/>
            <a:ext cx="194945"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FFFFFF"/>
                </a:solidFill>
                <a:latin typeface="Arial"/>
                <a:cs typeface="Arial"/>
              </a:rPr>
              <a:t>4</a:t>
            </a:r>
            <a:endParaRPr sz="2400">
              <a:latin typeface="Arial"/>
              <a:cs typeface="Arial"/>
            </a:endParaRPr>
          </a:p>
        </p:txBody>
      </p:sp>
      <p:grpSp>
        <p:nvGrpSpPr>
          <p:cNvPr id="27" name="object 27"/>
          <p:cNvGrpSpPr/>
          <p:nvPr/>
        </p:nvGrpSpPr>
        <p:grpSpPr>
          <a:xfrm>
            <a:off x="1358900" y="4940300"/>
            <a:ext cx="5727700" cy="711200"/>
            <a:chOff x="1358900" y="4940300"/>
            <a:chExt cx="5727700" cy="711200"/>
          </a:xfrm>
        </p:grpSpPr>
        <p:pic>
          <p:nvPicPr>
            <p:cNvPr id="28" name="object 28"/>
            <p:cNvPicPr/>
            <p:nvPr/>
          </p:nvPicPr>
          <p:blipFill>
            <a:blip r:embed="rId6"/>
            <a:stretch>
              <a:fillRect/>
            </a:stretch>
          </p:blipFill>
          <p:spPr>
            <a:xfrm>
              <a:off x="1752599" y="5072062"/>
              <a:ext cx="5333997" cy="457199"/>
            </a:xfrm>
            <a:prstGeom prst="rect">
              <a:avLst/>
            </a:prstGeom>
          </p:spPr>
        </p:pic>
        <p:sp>
          <p:nvSpPr>
            <p:cNvPr id="29" name="object 29"/>
            <p:cNvSpPr/>
            <p:nvPr/>
          </p:nvSpPr>
          <p:spPr>
            <a:xfrm>
              <a:off x="1371600" y="4953000"/>
              <a:ext cx="685800" cy="685800"/>
            </a:xfrm>
            <a:custGeom>
              <a:rect l="l" t="t" r="r" b="b"/>
              <a:pathLst>
                <a:path w="685800" h="685800">
                  <a:moveTo>
                    <a:pt x="342900" y="685800"/>
                  </a:moveTo>
                  <a:lnTo>
                    <a:pt x="0" y="342900"/>
                  </a:lnTo>
                  <a:lnTo>
                    <a:pt x="342900" y="0"/>
                  </a:lnTo>
                  <a:lnTo>
                    <a:pt x="685800" y="342900"/>
                  </a:lnTo>
                  <a:lnTo>
                    <a:pt x="342900" y="685800"/>
                  </a:lnTo>
                  <a:close/>
                </a:path>
              </a:pathLst>
            </a:custGeom>
            <a:solidFill>
              <a:srgbClr val="333399"/>
            </a:solidFill>
          </p:spPr>
          <p:txBody>
            <a:bodyPr wrap="square" lIns="0" tIns="0" rIns="0" bIns="0" rtlCol="0"/>
            <a:lstStyle/>
            <a:p/>
          </p:txBody>
        </p:sp>
        <p:sp>
          <p:nvSpPr>
            <p:cNvPr id="30" name="object 30"/>
            <p:cNvSpPr/>
            <p:nvPr/>
          </p:nvSpPr>
          <p:spPr>
            <a:xfrm>
              <a:off x="1371600" y="4953000"/>
              <a:ext cx="685800" cy="685800"/>
            </a:xfrm>
            <a:custGeom>
              <a:rect l="l" t="t" r="r" b="b"/>
              <a:pathLst>
                <a:path w="685800" h="685800">
                  <a:moveTo>
                    <a:pt x="0" y="342900"/>
                  </a:moveTo>
                  <a:lnTo>
                    <a:pt x="342900" y="0"/>
                  </a:lnTo>
                  <a:lnTo>
                    <a:pt x="685800" y="342900"/>
                  </a:lnTo>
                  <a:lnTo>
                    <a:pt x="342900" y="685800"/>
                  </a:lnTo>
                  <a:lnTo>
                    <a:pt x="0" y="342900"/>
                  </a:lnTo>
                  <a:close/>
                </a:path>
              </a:pathLst>
            </a:custGeom>
            <a:ln w="25400">
              <a:solidFill>
                <a:srgbClr val="FFFFFF"/>
              </a:solidFill>
            </a:ln>
          </p:spPr>
          <p:txBody>
            <a:bodyPr wrap="square" lIns="0" tIns="0" rIns="0" bIns="0" rtlCol="0"/>
            <a:lstStyle/>
            <a:p/>
          </p:txBody>
        </p:sp>
      </p:grpSp>
      <p:sp>
        <p:nvSpPr>
          <p:cNvPr id="31" name="object 31"/>
          <p:cNvSpPr txBox="1"/>
          <p:nvPr/>
        </p:nvSpPr>
        <p:spPr>
          <a:xfrm>
            <a:off x="2186964" y="5159410"/>
            <a:ext cx="4089400" cy="330200"/>
          </a:xfrm>
          <a:prstGeom prst="rect">
            <a:avLst/>
          </a:prstGeom>
        </p:spPr>
        <p:txBody>
          <a:bodyPr vert="horz" wrap="square" lIns="0" tIns="12700" rIns="0" bIns="0" rtlCol="0">
            <a:spAutoFit/>
          </a:bodyPr>
          <a:lstStyle/>
          <a:p>
            <a:pPr marL="12700">
              <a:lnSpc>
                <a:spcPct val="100000"/>
              </a:lnSpc>
              <a:spcBef>
                <a:spcPts val="100"/>
              </a:spcBef>
            </a:pPr>
            <a:r>
              <a:rPr sz="2000" spc="-5">
                <a:latin typeface="黑体"/>
                <a:cs typeface="黑体"/>
              </a:rPr>
              <a:t>论文计划进度、预期进展和预期成果</a:t>
            </a:r>
            <a:endParaRPr sz="2000">
              <a:latin typeface="黑体"/>
              <a:cs typeface="黑体"/>
            </a:endParaRPr>
          </a:p>
        </p:txBody>
      </p:sp>
      <p:sp>
        <p:nvSpPr>
          <p:cNvPr id="32" name="object 32"/>
          <p:cNvSpPr txBox="1"/>
          <p:nvPr/>
        </p:nvSpPr>
        <p:spPr>
          <a:xfrm>
            <a:off x="1605135" y="5076026"/>
            <a:ext cx="194945"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FFFFFF"/>
                </a:solidFill>
                <a:latin typeface="Arial"/>
                <a:cs typeface="Arial"/>
              </a:rPr>
              <a:t>5</a:t>
            </a:r>
            <a:endParaRPr sz="2400">
              <a:latin typeface="Arial"/>
              <a:cs typeface="Arial"/>
            </a:endParaRPr>
          </a:p>
        </p:txBody>
      </p:sp>
      <p:pic>
        <p:nvPicPr>
          <p:cNvPr id="33" name="object 33"/>
          <p:cNvPicPr/>
          <p:nvPr/>
        </p:nvPicPr>
        <p:blipFill>
          <a:blip r:embed="rId7"/>
          <a:stretch>
            <a:fillRect/>
          </a:stretch>
        </p:blipFill>
        <p:spPr>
          <a:xfrm>
            <a:off x="457200" y="6324600"/>
            <a:ext cx="1524000" cy="381000"/>
          </a:xfrm>
          <a:prstGeom prst="rect">
            <a:avLst/>
          </a:prstGeom>
        </p:spPr>
      </p:pic>
      <p:sp>
        <p:nvSpPr>
          <p:cNvPr id="34" name="object 34"/>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1256040"/>
            <a:ext cx="7993380" cy="4118610"/>
          </a:xfrm>
          <a:prstGeom prst="rect">
            <a:avLst/>
          </a:prstGeom>
        </p:spPr>
        <p:txBody>
          <a:bodyPr vert="horz" wrap="square" lIns="0" tIns="95885" rIns="0" bIns="0" rtlCol="0">
            <a:spAutoFit/>
          </a:bodyPr>
          <a:lstStyle/>
          <a:p>
            <a:pPr marL="355600" indent="-342900">
              <a:lnSpc>
                <a:spcPct val="100000"/>
              </a:lnSpc>
              <a:spcBef>
                <a:spcPts val="755"/>
              </a:spcBef>
              <a:buClr>
                <a:srgbClr val="006666"/>
              </a:buClr>
              <a:buSzPct val="101785"/>
              <a:buFont typeface="Wingdings"/>
              <a:buChar char=""/>
              <a:tabLst>
                <a:tab pos="355600"/>
              </a:tabLst>
            </a:pPr>
            <a:r>
              <a:rPr sz="2800" spc="-10">
                <a:latin typeface="黑体"/>
                <a:cs typeface="黑体"/>
              </a:rPr>
              <a:t>研究问题概述</a:t>
            </a:r>
            <a:endParaRPr sz="2800">
              <a:latin typeface="黑体"/>
              <a:cs typeface="黑体"/>
            </a:endParaRPr>
          </a:p>
          <a:p>
            <a:pPr marL="969644" marR="309880" lvl="1" indent="-500380" algn="just">
              <a:lnSpc>
                <a:spcPct val="100000"/>
              </a:lnSpc>
              <a:spcBef>
                <a:spcPts val="565"/>
              </a:spcBef>
              <a:buClr>
                <a:srgbClr val="006666"/>
              </a:buClr>
              <a:buSzPct val="85416"/>
              <a:buFont typeface="Wingdings"/>
              <a:buChar char=""/>
              <a:tabLst>
                <a:tab pos="970280"/>
              </a:tabLst>
            </a:pPr>
            <a:r>
              <a:rPr sz="2400" spc="-5">
                <a:latin typeface="黑体"/>
                <a:cs typeface="黑体"/>
              </a:rPr>
              <a:t>贷款资源是稀缺、有限的，而经济发展各方面对资金的内在需求却大大超过资金的有效供给。</a:t>
            </a:r>
            <a:endParaRPr sz="2400">
              <a:latin typeface="黑体"/>
              <a:cs typeface="黑体"/>
            </a:endParaRPr>
          </a:p>
          <a:p>
            <a:pPr marL="969644" marR="5080" lvl="1" indent="-500380" algn="just">
              <a:lnSpc>
                <a:spcPct val="100000"/>
              </a:lnSpc>
              <a:spcBef>
                <a:spcPts val="575"/>
              </a:spcBef>
              <a:buClr>
                <a:srgbClr val="006666"/>
              </a:buClr>
              <a:buSzPct val="85416"/>
              <a:buFont typeface="Wingdings"/>
              <a:buChar char=""/>
              <a:tabLst>
                <a:tab pos="970280"/>
              </a:tabLst>
            </a:pPr>
            <a:r>
              <a:rPr sz="2400" spc="-5">
                <a:latin typeface="黑体"/>
                <a:cs typeface="黑体"/>
              </a:rPr>
              <a:t>在资金供给小于需求的市场环境下，商业银行如何有效匹配贷款资源，寻求收益最大化，一直是国内商业银行不断探索、研究的重要理论和实践课题。</a:t>
            </a:r>
            <a:endParaRPr sz="2400">
              <a:latin typeface="黑体"/>
              <a:cs typeface="黑体"/>
            </a:endParaRPr>
          </a:p>
          <a:p>
            <a:pPr marL="969644" marR="5080" lvl="1" indent="-500380" algn="just">
              <a:lnSpc>
                <a:spcPct val="100000"/>
              </a:lnSpc>
              <a:spcBef>
                <a:spcPts val="575"/>
              </a:spcBef>
              <a:buClr>
                <a:srgbClr val="006666"/>
              </a:buClr>
              <a:buSzPct val="85416"/>
              <a:buFont typeface="Wingdings"/>
              <a:buChar char=""/>
              <a:tabLst>
                <a:tab pos="970280"/>
              </a:tabLst>
            </a:pPr>
            <a:r>
              <a:rPr sz="2400" spc="-5">
                <a:latin typeface="黑体"/>
                <a:cs typeface="黑体"/>
              </a:rPr>
              <a:t>当前，贷款利息收入仍然是国内商业银行最主要的利润来源，决定着银行的效益和可持续发展。</a:t>
            </a:r>
            <a:endParaRPr sz="2400">
              <a:latin typeface="黑体"/>
              <a:cs typeface="黑体"/>
            </a:endParaRPr>
          </a:p>
          <a:p>
            <a:pPr marL="969644" marR="5080" lvl="1" indent="-500380" algn="just">
              <a:lnSpc>
                <a:spcPct val="100000"/>
              </a:lnSpc>
              <a:spcBef>
                <a:spcPts val="575"/>
              </a:spcBef>
              <a:buClr>
                <a:srgbClr val="006666"/>
              </a:buClr>
              <a:buSzPct val="85416"/>
              <a:buFont typeface="Wingdings"/>
              <a:buChar char=""/>
              <a:tabLst>
                <a:tab pos="970280"/>
              </a:tabLst>
            </a:pPr>
            <a:r>
              <a:rPr sz="2400" spc="-5">
                <a:latin typeface="黑体"/>
                <a:cs typeface="黑体"/>
              </a:rPr>
              <a:t>因此，货款组合管理水平对银行的盈利能力乃至市场竞争能力有着相当大的影响。</a:t>
            </a:r>
            <a:endParaRPr sz="24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a:spLocks noGrp="1"/>
          </p:cNvSpPr>
          <p:nvPr>
            <p:ph type="body" idx="1"/>
          </p:nvPr>
        </p:nvSpPr>
        <p:spPr>
          <a:prstGeom prst="rect">
            <a:avLst/>
          </a:prstGeom>
        </p:spPr>
        <p:txBody>
          <a:bodyPr vert="horz" wrap="square" lIns="0" tIns="105091" rIns="0" bIns="0" rtlCol="0">
            <a:spAutoFit/>
          </a:bodyPr>
          <a:lstStyle/>
          <a:p>
            <a:pPr marL="355600" indent="-342900">
              <a:lnSpc>
                <a:spcPct val="100000"/>
              </a:lnSpc>
              <a:spcBef>
                <a:spcPts val="100"/>
              </a:spcBef>
              <a:buSzPct val="85416"/>
              <a:buFont typeface="Wingdings"/>
              <a:buChar char=""/>
              <a:tabLst>
                <a:tab pos="355600"/>
              </a:tabLst>
            </a:pPr>
            <a:r>
              <a:rPr sz="2400" spc="-5"/>
              <a:t>商业银行的贷款组合优化</a:t>
            </a:r>
            <a:endParaRPr sz="2400"/>
          </a:p>
          <a:p>
            <a:pPr marL="355600" marR="5080" indent="-342900">
              <a:lnSpc>
                <a:spcPts val="2300"/>
              </a:lnSpc>
              <a:spcBef>
                <a:spcPts val="560"/>
              </a:spcBef>
            </a:pPr>
            <a:r>
              <a:rPr sz="2400" spc="-5"/>
              <a:t>综合考虑贷款收益和风险的前提下，从众多的贷款对象中选</a:t>
            </a:r>
            <a:r>
              <a:rPr sz="2400" spc="-50"/>
              <a:t> </a:t>
            </a:r>
            <a:r>
              <a:rPr sz="2400" spc="-5"/>
              <a:t>择一组合适的贷款的过程。由经济学观点可知，单笔贷款</a:t>
            </a:r>
            <a:r>
              <a:rPr sz="2400" spc="-50"/>
              <a:t> </a:t>
            </a:r>
            <a:r>
              <a:rPr sz="2400" spc="-5"/>
              <a:t>的最优并不意味着总体贷款的最优，所以在贷款总额有限</a:t>
            </a:r>
            <a:r>
              <a:rPr sz="2400" spc="-50"/>
              <a:t> </a:t>
            </a:r>
            <a:r>
              <a:rPr sz="2400" spc="-5"/>
              <a:t>约束下，研究贷款组合决策以获得最大的经济效益，同时</a:t>
            </a:r>
            <a:r>
              <a:rPr sz="2400" spc="-50"/>
              <a:t> </a:t>
            </a:r>
            <a:r>
              <a:rPr sz="2400" spc="-5"/>
              <a:t>将风险控制在自身承受限度内，成为商业银行进行信贷风险</a:t>
            </a:r>
            <a:r>
              <a:rPr sz="2400" spc="-10"/>
              <a:t>险管理的重点之一。</a:t>
            </a:r>
            <a:endParaRPr sz="2400"/>
          </a:p>
          <a:p>
            <a:pPr marL="355600" indent="-342900">
              <a:lnSpc>
                <a:spcPct val="100000"/>
              </a:lnSpc>
              <a:spcBef>
                <a:spcPts val="615"/>
              </a:spcBef>
              <a:buSzPct val="85416"/>
              <a:buFont typeface="Wingdings"/>
              <a:buChar char=""/>
              <a:tabLst>
                <a:tab pos="355600"/>
              </a:tabLst>
            </a:pPr>
            <a:r>
              <a:rPr sz="2400"/>
              <a:t>风险调整后的资本收益率</a:t>
            </a:r>
            <a:r>
              <a:rPr sz="2400" spc="-10"/>
              <a:t>（RAROC）</a:t>
            </a:r>
            <a:endParaRPr sz="2400"/>
          </a:p>
          <a:p>
            <a:pPr marL="355600" marR="5080" indent="-342900">
              <a:lnSpc>
                <a:spcPts val="2300"/>
              </a:lnSpc>
              <a:spcBef>
                <a:spcPts val="560"/>
              </a:spcBef>
              <a:tabLst>
                <a:tab pos="6603365"/>
                <a:tab pos="7670165"/>
              </a:tabLst>
            </a:pPr>
            <a:r>
              <a:rPr sz="2400"/>
              <a:t>目前国际银行业的发展趋势是采用经风险调整后的收益水</a:t>
            </a:r>
            <a:r>
              <a:rPr sz="2400" spc="-50"/>
              <a:t>平 </a:t>
            </a:r>
            <a:r>
              <a:rPr sz="2400"/>
              <a:t>来综合考核银行的盈利能力和风险管理能力，衡量的指</a:t>
            </a:r>
            <a:r>
              <a:rPr sz="2400" spc="-50"/>
              <a:t>标 </a:t>
            </a:r>
            <a:r>
              <a:rPr sz="2400"/>
              <a:t>就是风险调整后的资本收益率(Risk-</a:t>
            </a:r>
            <a:r>
              <a:rPr sz="2400" spc="-10"/>
              <a:t>Adjusted</a:t>
            </a:r>
            <a:r>
              <a:rPr sz="2400"/>
              <a:t>	</a:t>
            </a:r>
            <a:r>
              <a:rPr sz="2400" spc="-10"/>
              <a:t>Return</a:t>
            </a:r>
            <a:r>
              <a:rPr sz="2400"/>
              <a:t>	</a:t>
            </a:r>
            <a:r>
              <a:rPr sz="2400" spc="-25"/>
              <a:t>On </a:t>
            </a:r>
            <a:r>
              <a:rPr sz="2400"/>
              <a:t>Capital，简称RAROC)。银行通过对模型中RAROC的计算比</a:t>
            </a:r>
            <a:r>
              <a:rPr sz="2400" spc="-50"/>
              <a:t>较</a:t>
            </a:r>
            <a:r>
              <a:rPr sz="2400"/>
              <a:t>来确定业务扩张和收缩计划，提高资本配置效率，从而</a:t>
            </a:r>
            <a:r>
              <a:rPr sz="2400" spc="-50"/>
              <a:t>在 </a:t>
            </a:r>
            <a:r>
              <a:rPr sz="2400"/>
              <a:t>可承受的风险范围内实现价值最大化</a:t>
            </a:r>
            <a:r>
              <a:rPr sz="2400" spc="-50"/>
              <a:t>。</a:t>
            </a:r>
            <a:endParaRPr sz="2400"/>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1198204"/>
            <a:ext cx="8212455" cy="4471035"/>
          </a:xfrm>
          <a:prstGeom prst="rect">
            <a:avLst/>
          </a:prstGeom>
        </p:spPr>
        <p:txBody>
          <a:bodyPr vert="horz" wrap="square" lIns="0" tIns="12700" rIns="0" bIns="0" rtlCol="0">
            <a:spAutoFit/>
          </a:bodyPr>
          <a:lstStyle/>
          <a:p>
            <a:pPr marL="355600" indent="-342900">
              <a:lnSpc>
                <a:spcPts val="3340"/>
              </a:lnSpc>
              <a:spcBef>
                <a:spcPts val="100"/>
              </a:spcBef>
              <a:buSzPct val="101785"/>
              <a:buFont typeface="Wingdings"/>
              <a:buChar char=""/>
              <a:tabLst>
                <a:tab pos="355600"/>
              </a:tabLst>
            </a:pPr>
            <a:r>
              <a:rPr sz="2800" spc="-15">
                <a:latin typeface="黑体"/>
                <a:cs typeface="黑体"/>
              </a:rPr>
              <a:t>研究意义</a:t>
            </a:r>
            <a:endParaRPr sz="2800">
              <a:latin typeface="黑体"/>
              <a:cs typeface="黑体"/>
            </a:endParaRPr>
          </a:p>
          <a:p>
            <a:pPr marL="883919" marR="157480" lvl="1" indent="-414655">
              <a:lnSpc>
                <a:spcPts val="2300"/>
              </a:lnSpc>
              <a:spcBef>
                <a:spcPts val="540"/>
              </a:spcBef>
              <a:buSzPct val="85416"/>
              <a:buFont typeface="Wingdings"/>
              <a:buChar char=""/>
              <a:tabLst>
                <a:tab pos="883919"/>
                <a:tab pos="884555"/>
              </a:tabLst>
            </a:pPr>
            <a:r>
              <a:rPr sz="2400">
                <a:latin typeface="黑体"/>
                <a:cs typeface="黑体"/>
              </a:rPr>
              <a:t>2008</a:t>
            </a:r>
            <a:r>
              <a:rPr sz="2400" spc="-5">
                <a:latin typeface="黑体"/>
                <a:cs typeface="黑体"/>
              </a:rPr>
              <a:t>年的金融危机之后，世界各国对银行的监管空前</a:t>
            </a:r>
            <a:r>
              <a:rPr sz="2400">
                <a:latin typeface="黑体"/>
                <a:cs typeface="黑体"/>
              </a:rPr>
              <a:t>关注，《巴塞尔新资本协议》（BⅢ）</a:t>
            </a:r>
            <a:r>
              <a:rPr sz="2400" spc="-10">
                <a:latin typeface="黑体"/>
                <a:cs typeface="黑体"/>
              </a:rPr>
              <a:t>在争议中诞生。</a:t>
            </a:r>
            <a:r>
              <a:rPr sz="2400">
                <a:latin typeface="黑体"/>
                <a:cs typeface="黑体"/>
              </a:rPr>
              <a:t>欧美银行基本准备实施BASELⅢ，而中国正在</a:t>
            </a:r>
            <a:r>
              <a:rPr sz="2400" spc="-10">
                <a:latin typeface="黑体"/>
                <a:cs typeface="黑体"/>
              </a:rPr>
              <a:t>BASELⅡ</a:t>
            </a:r>
            <a:r>
              <a:rPr sz="2400" spc="-15">
                <a:latin typeface="黑体"/>
                <a:cs typeface="黑体"/>
              </a:rPr>
              <a:t>的路上。</a:t>
            </a:r>
            <a:endParaRPr sz="2400">
              <a:latin typeface="黑体"/>
              <a:cs typeface="黑体"/>
            </a:endParaRPr>
          </a:p>
          <a:p>
            <a:pPr marL="883919" marR="310515" lvl="1" indent="-414655" algn="just">
              <a:lnSpc>
                <a:spcPts val="2300"/>
              </a:lnSpc>
              <a:spcBef>
                <a:spcPts val="595"/>
              </a:spcBef>
              <a:buSzPct val="85416"/>
              <a:buFont typeface="Wingdings"/>
              <a:buChar char=""/>
              <a:tabLst>
                <a:tab pos="884555"/>
              </a:tabLst>
            </a:pPr>
            <a:r>
              <a:rPr sz="2400" spc="-5">
                <a:latin typeface="黑体"/>
                <a:cs typeface="黑体"/>
              </a:rPr>
              <a:t>在国内，人民银行高度重视宏观审慎监管，而银监会已经提出四大监管工具：资本充足率、流动性比率、拨备覆盖率、杠杆率，对国内主要的大型商业银行监</a:t>
            </a:r>
            <a:r>
              <a:rPr sz="2400" spc="-10">
                <a:latin typeface="黑体"/>
                <a:cs typeface="黑体"/>
              </a:rPr>
              <a:t>管非常严格。</a:t>
            </a:r>
            <a:endParaRPr sz="2400">
              <a:latin typeface="黑体"/>
              <a:cs typeface="黑体"/>
            </a:endParaRPr>
          </a:p>
          <a:p>
            <a:pPr marL="883919" marR="5080" lvl="1" indent="-414655">
              <a:lnSpc>
                <a:spcPts val="2300"/>
              </a:lnSpc>
              <a:spcBef>
                <a:spcPts val="590"/>
              </a:spcBef>
              <a:buSzPct val="85416"/>
              <a:buFont typeface="Wingdings"/>
              <a:buChar char=""/>
              <a:tabLst>
                <a:tab pos="883919"/>
                <a:tab pos="884555"/>
              </a:tabLst>
            </a:pPr>
            <a:r>
              <a:rPr sz="2400" spc="-5">
                <a:latin typeface="黑体"/>
                <a:cs typeface="黑体"/>
              </a:rPr>
              <a:t>在当前的国际国内金融环境下，加快经济资本管理和</a:t>
            </a:r>
            <a:r>
              <a:rPr sz="2400" spc="-50">
                <a:latin typeface="黑体"/>
                <a:cs typeface="黑体"/>
              </a:rPr>
              <a:t> </a:t>
            </a:r>
            <a:r>
              <a:rPr sz="2400" spc="-5">
                <a:latin typeface="黑体"/>
                <a:cs typeface="黑体"/>
              </a:rPr>
              <a:t>经营转型进程是新形势下国内商业银行生存与发展的</a:t>
            </a:r>
            <a:r>
              <a:rPr sz="2400" spc="-50">
                <a:latin typeface="黑体"/>
                <a:cs typeface="黑体"/>
              </a:rPr>
              <a:t> </a:t>
            </a:r>
            <a:r>
              <a:rPr sz="2400" spc="-5">
                <a:latin typeface="黑体"/>
                <a:cs typeface="黑体"/>
              </a:rPr>
              <a:t>必然之道。而经济资本管理是一项复杂的系统工程，</a:t>
            </a:r>
            <a:r>
              <a:rPr sz="2400" spc="-50">
                <a:latin typeface="黑体"/>
                <a:cs typeface="黑体"/>
              </a:rPr>
              <a:t> </a:t>
            </a:r>
            <a:r>
              <a:rPr sz="2400" spc="-5">
                <a:latin typeface="黑体"/>
                <a:cs typeface="黑体"/>
              </a:rPr>
              <a:t>目前看来，国内银行尚处于经济资本管理的初级阶段，与国外先进银行存在较大的差距。</a:t>
            </a:r>
            <a:endParaRPr sz="24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a:spLocks noGrp="1"/>
          </p:cNvSpPr>
          <p:nvPr>
            <p:ph type="body" idx="1"/>
          </p:nvPr>
        </p:nvSpPr>
        <p:spPr>
          <a:prstGeom prst="rect">
            <a:avLst/>
          </a:prstGeom>
        </p:spPr>
        <p:txBody>
          <a:bodyPr vert="horz" wrap="square" lIns="0" tIns="12700" rIns="0" bIns="0" rtlCol="0">
            <a:spAutoFit/>
          </a:bodyPr>
          <a:lstStyle/>
          <a:p>
            <a:pPr marL="355600" indent="-342900">
              <a:lnSpc>
                <a:spcPts val="3340"/>
              </a:lnSpc>
              <a:spcBef>
                <a:spcPts val="100"/>
              </a:spcBef>
              <a:buSzPct val="85714"/>
              <a:buFont typeface="Wingdings"/>
              <a:buChar char=""/>
              <a:tabLst>
                <a:tab pos="355600"/>
              </a:tabLst>
            </a:pPr>
            <a:r>
              <a:rPr spc="-20"/>
              <a:t>局限性</a:t>
            </a:r>
          </a:p>
          <a:p>
            <a:pPr marL="355600" marR="5080" indent="-342900">
              <a:lnSpc>
                <a:spcPts val="2300"/>
              </a:lnSpc>
              <a:spcBef>
                <a:spcPts val="540"/>
              </a:spcBef>
            </a:pPr>
            <a:r>
              <a:rPr sz="2400" spc="-5"/>
              <a:t>国内银行大体还停留在只关注收益率指标的阶段，普遍采用</a:t>
            </a:r>
            <a:r>
              <a:rPr sz="2400" spc="-50"/>
              <a:t> </a:t>
            </a:r>
            <a:r>
              <a:rPr sz="2400"/>
              <a:t>净利润、净资产收益率(ROE)和总资产收益率(ROA)</a:t>
            </a:r>
            <a:r>
              <a:rPr sz="2400" spc="-15"/>
              <a:t>指标来衡</a:t>
            </a:r>
            <a:r>
              <a:rPr sz="2400" spc="-5"/>
              <a:t>衡量盈利能力，对扩张而引致的风险量没有充分加以考量。传统绩效考核理论存在以下局限性：</a:t>
            </a:r>
            <a:endParaRPr sz="2400"/>
          </a:p>
          <a:p>
            <a:pPr marL="355600" marR="309880" indent="-342900" algn="just">
              <a:lnSpc>
                <a:spcPts val="2300"/>
              </a:lnSpc>
              <a:spcBef>
                <a:spcPts val="595"/>
              </a:spcBef>
            </a:pPr>
            <a:r>
              <a:rPr sz="2400" spc="-5"/>
              <a:t>一、以利润、资产规模的绝对量考核为主，忽视资本占用的成本，在一定程度上鼓励了片面追求账面利润和资产规模而漠视潜在风险的短期行为；</a:t>
            </a:r>
            <a:endParaRPr sz="2400"/>
          </a:p>
          <a:p>
            <a:pPr marL="355600" marR="43180" indent="-342900">
              <a:lnSpc>
                <a:spcPts val="2300"/>
              </a:lnSpc>
              <a:spcBef>
                <a:spcPts val="585"/>
              </a:spcBef>
            </a:pPr>
            <a:r>
              <a:rPr sz="2400"/>
              <a:t>二、ROE和ROA</a:t>
            </a:r>
            <a:r>
              <a:rPr sz="2400" spc="-5"/>
              <a:t>没有扣除股本的成本，导致成本的计算不完全，因而无法判断公司为股东创造价值的准确数量；</a:t>
            </a:r>
            <a:endParaRPr sz="2400"/>
          </a:p>
          <a:p>
            <a:pPr marL="355600" marR="347980" indent="-342900">
              <a:lnSpc>
                <a:spcPts val="2300"/>
              </a:lnSpc>
              <a:spcBef>
                <a:spcPts val="585"/>
              </a:spcBef>
            </a:pPr>
            <a:r>
              <a:rPr sz="2400" spc="-5"/>
              <a:t>三、在时间上不能同时体现银行所承担的风险与盈利，从而不能准确评价银行的风险管理水平；</a:t>
            </a:r>
            <a:endParaRPr sz="2400"/>
          </a:p>
          <a:p>
            <a:pPr marL="355600" marR="347980" indent="-342900">
              <a:lnSpc>
                <a:spcPts val="2300"/>
              </a:lnSpc>
              <a:spcBef>
                <a:spcPts val="585"/>
              </a:spcBef>
            </a:pPr>
            <a:r>
              <a:rPr sz="2400" spc="-5"/>
              <a:t>四、以横向考核为主，无法量化具体产品和业务条线的经营绩效，难以为经营决策提供支持。</a:t>
            </a:r>
            <a:endParaRPr sz="2400"/>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1115433"/>
            <a:ext cx="8083550" cy="4072890"/>
          </a:xfrm>
          <a:prstGeom prst="rect">
            <a:avLst/>
          </a:prstGeom>
        </p:spPr>
        <p:txBody>
          <a:bodyPr vert="horz" wrap="square" lIns="0" tIns="51435" rIns="0" bIns="0" rtlCol="0">
            <a:spAutoFit/>
          </a:bodyPr>
          <a:lstStyle/>
          <a:p>
            <a:pPr marL="355600" indent="-342900">
              <a:lnSpc>
                <a:spcPct val="100000"/>
              </a:lnSpc>
              <a:spcBef>
                <a:spcPts val="405"/>
              </a:spcBef>
              <a:buSzPct val="101785"/>
              <a:buFont typeface="Wingdings"/>
              <a:buChar char=""/>
              <a:tabLst>
                <a:tab pos="355600"/>
              </a:tabLst>
            </a:pPr>
            <a:r>
              <a:rPr sz="2800" spc="-15">
                <a:latin typeface="黑体"/>
                <a:cs typeface="黑体"/>
              </a:rPr>
              <a:t>研究意义</a:t>
            </a:r>
            <a:endParaRPr sz="2800">
              <a:latin typeface="黑体"/>
              <a:cs typeface="黑体"/>
            </a:endParaRPr>
          </a:p>
          <a:p>
            <a:pPr marL="355600" marR="138430" indent="-342900">
              <a:lnSpc>
                <a:spcPts val="2590"/>
              </a:lnSpc>
              <a:spcBef>
                <a:spcPts val="595"/>
              </a:spcBef>
            </a:pPr>
            <a:r>
              <a:rPr sz="2400" spc="-5">
                <a:latin typeface="黑体"/>
                <a:cs typeface="黑体"/>
              </a:rPr>
              <a:t>论文选题主要考虑巴塞尔新资本协议背景下，从公司类信贷</a:t>
            </a:r>
            <a:r>
              <a:rPr sz="2400">
                <a:latin typeface="黑体"/>
                <a:cs typeface="黑体"/>
              </a:rPr>
              <a:t>业务的角度对商业银行建立RAROC</a:t>
            </a:r>
            <a:r>
              <a:rPr sz="2400" spc="-5">
                <a:latin typeface="黑体"/>
                <a:cs typeface="黑体"/>
              </a:rPr>
              <a:t>计量模型的方法原理进行归纳，结合投资组合技术:</a:t>
            </a:r>
            <a:endParaRPr sz="2400">
              <a:latin typeface="黑体"/>
              <a:cs typeface="黑体"/>
            </a:endParaRPr>
          </a:p>
          <a:p>
            <a:pPr marL="755650" marR="5080" lvl="1" indent="-285750">
              <a:lnSpc>
                <a:spcPts val="2590"/>
              </a:lnSpc>
              <a:spcBef>
                <a:spcPts val="580"/>
              </a:spcBef>
              <a:buSzPct val="85416"/>
              <a:buFont typeface="Wingdings"/>
              <a:buChar char=""/>
              <a:tabLst>
                <a:tab pos="755650"/>
              </a:tabLst>
            </a:pPr>
            <a:r>
              <a:rPr sz="2400" spc="-5">
                <a:latin typeface="黑体"/>
                <a:cs typeface="黑体"/>
              </a:rPr>
              <a:t>研究经济资本约束和综合风险收益下商业银行贷款组合</a:t>
            </a:r>
            <a:r>
              <a:rPr sz="2400" spc="-10">
                <a:latin typeface="黑体"/>
                <a:cs typeface="黑体"/>
              </a:rPr>
              <a:t>的决策行为；</a:t>
            </a:r>
            <a:endParaRPr sz="2400">
              <a:latin typeface="黑体"/>
              <a:cs typeface="黑体"/>
            </a:endParaRPr>
          </a:p>
          <a:p>
            <a:pPr marL="755650" marR="5080" lvl="1" indent="-285750">
              <a:lnSpc>
                <a:spcPts val="2590"/>
              </a:lnSpc>
              <a:spcBef>
                <a:spcPts val="580"/>
              </a:spcBef>
              <a:buSzPct val="85416"/>
              <a:buFont typeface="Wingdings"/>
              <a:buChar char=""/>
              <a:tabLst>
                <a:tab pos="755650"/>
              </a:tabLst>
            </a:pPr>
            <a:r>
              <a:rPr sz="2400" spc="-5">
                <a:latin typeface="黑体"/>
                <a:cs typeface="黑体"/>
              </a:rPr>
              <a:t>对研究过程中遇到的主要问题和解决方式进行总结，完善贷款组合优化模型和投资组合理论；</a:t>
            </a:r>
            <a:endParaRPr sz="2400">
              <a:latin typeface="黑体"/>
              <a:cs typeface="黑体"/>
            </a:endParaRPr>
          </a:p>
          <a:p>
            <a:pPr marL="755650" marR="5080" lvl="1" indent="-285750">
              <a:lnSpc>
                <a:spcPts val="2590"/>
              </a:lnSpc>
              <a:spcBef>
                <a:spcPts val="580"/>
              </a:spcBef>
              <a:buSzPct val="85416"/>
              <a:buFont typeface="Wingdings"/>
              <a:buChar char=""/>
              <a:tabLst>
                <a:tab pos="755650"/>
              </a:tabLst>
            </a:pPr>
            <a:r>
              <a:rPr sz="2400">
                <a:latin typeface="黑体"/>
                <a:cs typeface="黑体"/>
              </a:rPr>
              <a:t>针对RAROC</a:t>
            </a:r>
            <a:r>
              <a:rPr sz="2400" spc="-5">
                <a:latin typeface="黑体"/>
                <a:cs typeface="黑体"/>
              </a:rPr>
              <a:t>系统建设的关键要素进行探讨并提出相关的管理建议，有助于提高商业银行决策质量及其市场竞争争力，维护金融稳定。</a:t>
            </a:r>
            <a:endParaRPr sz="24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1103640"/>
            <a:ext cx="8183880" cy="4118610"/>
          </a:xfrm>
          <a:prstGeom prst="rect">
            <a:avLst/>
          </a:prstGeom>
        </p:spPr>
        <p:txBody>
          <a:bodyPr vert="horz" wrap="square" lIns="0" tIns="95885" rIns="0" bIns="0" rtlCol="0">
            <a:spAutoFit/>
          </a:bodyPr>
          <a:lstStyle/>
          <a:p>
            <a:pPr marL="355600" indent="-342900">
              <a:lnSpc>
                <a:spcPct val="100000"/>
              </a:lnSpc>
              <a:spcBef>
                <a:spcPts val="755"/>
              </a:spcBef>
              <a:buSzPct val="101785"/>
              <a:buFont typeface="Wingdings"/>
              <a:buChar char=""/>
              <a:tabLst>
                <a:tab pos="355600"/>
              </a:tabLst>
            </a:pPr>
            <a:r>
              <a:rPr sz="2800" spc="-10">
                <a:latin typeface="黑体"/>
                <a:cs typeface="黑体"/>
              </a:rPr>
              <a:t>国外相关研究</a:t>
            </a:r>
            <a:endParaRPr sz="2800">
              <a:latin typeface="黑体"/>
              <a:cs typeface="黑体"/>
            </a:endParaRPr>
          </a:p>
          <a:p>
            <a:pPr marL="550545" marR="5080" indent="-15875">
              <a:lnSpc>
                <a:spcPct val="100000"/>
              </a:lnSpc>
              <a:spcBef>
                <a:spcPts val="565"/>
              </a:spcBef>
            </a:pPr>
            <a:r>
              <a:rPr sz="2400" spc="-5">
                <a:latin typeface="黑体"/>
                <a:cs typeface="黑体"/>
              </a:rPr>
              <a:t>现代投资组合理论是贷款组合优化研究的基础，国内外</a:t>
            </a:r>
            <a:r>
              <a:rPr sz="2400" spc="-50">
                <a:latin typeface="黑体"/>
                <a:cs typeface="黑体"/>
              </a:rPr>
              <a:t> </a:t>
            </a:r>
            <a:r>
              <a:rPr sz="2400" spc="-5">
                <a:latin typeface="黑体"/>
                <a:cs typeface="黑体"/>
              </a:rPr>
              <a:t>学者已经做了大量研究，具有坚实的理论基础。诺贝尔</a:t>
            </a:r>
            <a:r>
              <a:rPr sz="2400" spc="-50">
                <a:latin typeface="黑体"/>
                <a:cs typeface="黑体"/>
              </a:rPr>
              <a:t> </a:t>
            </a:r>
            <a:r>
              <a:rPr sz="2400">
                <a:latin typeface="黑体"/>
                <a:cs typeface="黑体"/>
              </a:rPr>
              <a:t>经济学奖获得者马科威茨于1952</a:t>
            </a:r>
            <a:r>
              <a:rPr sz="2400" spc="-5">
                <a:latin typeface="黑体"/>
                <a:cs typeface="黑体"/>
              </a:rPr>
              <a:t>年发表的经典论文“证</a:t>
            </a:r>
            <a:r>
              <a:rPr sz="2400" spc="-50">
                <a:latin typeface="黑体"/>
                <a:cs typeface="黑体"/>
              </a:rPr>
              <a:t> </a:t>
            </a:r>
            <a:r>
              <a:rPr sz="2400" spc="-5">
                <a:latin typeface="黑体"/>
                <a:cs typeface="黑体"/>
              </a:rPr>
              <a:t>券投资组合选择”奠定了投资组合理论的基础。他提出的的均值-方差模型在被理论界和实际投资者广泛接受。目前，贷款组合分配模型大致可分成三大类。</a:t>
            </a:r>
            <a:endParaRPr sz="2400">
              <a:latin typeface="黑体"/>
              <a:cs typeface="黑体"/>
            </a:endParaRPr>
          </a:p>
          <a:p>
            <a:pPr marL="534670">
              <a:lnSpc>
                <a:spcPct val="100000"/>
              </a:lnSpc>
              <a:spcBef>
                <a:spcPts val="575"/>
              </a:spcBef>
            </a:pPr>
            <a:r>
              <a:rPr sz="2050">
                <a:latin typeface="Wingdings"/>
                <a:cs typeface="Wingdings"/>
              </a:rPr>
              <a:t></a:t>
            </a:r>
            <a:r>
              <a:rPr sz="2400" spc="-5">
                <a:latin typeface="黑体"/>
                <a:cs typeface="黑体"/>
              </a:rPr>
              <a:t>第一类是基于贷款组合风险最小化的决策方法。</a:t>
            </a:r>
            <a:endParaRPr sz="2400">
              <a:latin typeface="黑体"/>
              <a:cs typeface="黑体"/>
            </a:endParaRPr>
          </a:p>
          <a:p>
            <a:pPr marL="534670">
              <a:lnSpc>
                <a:spcPct val="100000"/>
              </a:lnSpc>
              <a:spcBef>
                <a:spcPts val="575"/>
              </a:spcBef>
            </a:pPr>
            <a:r>
              <a:rPr sz="2050">
                <a:latin typeface="Wingdings"/>
                <a:cs typeface="Wingdings"/>
              </a:rPr>
              <a:t></a:t>
            </a:r>
            <a:r>
              <a:rPr sz="2400" spc="-5">
                <a:latin typeface="黑体"/>
                <a:cs typeface="黑体"/>
              </a:rPr>
              <a:t>第二类是基于单位风险收益最大的投资组合模型。</a:t>
            </a:r>
            <a:endParaRPr sz="2400">
              <a:latin typeface="黑体"/>
              <a:cs typeface="黑体"/>
            </a:endParaRPr>
          </a:p>
          <a:p>
            <a:pPr marL="534670">
              <a:lnSpc>
                <a:spcPct val="100000"/>
              </a:lnSpc>
              <a:spcBef>
                <a:spcPts val="575"/>
              </a:spcBef>
            </a:pPr>
            <a:r>
              <a:rPr sz="2050">
                <a:latin typeface="Wingdings"/>
                <a:cs typeface="Wingdings"/>
              </a:rPr>
              <a:t></a:t>
            </a:r>
            <a:r>
              <a:rPr sz="2400" spc="-5">
                <a:latin typeface="黑体"/>
                <a:cs typeface="黑体"/>
              </a:rPr>
              <a:t>第三类是基于损失控制的贷款组合优化研究。</a:t>
            </a:r>
            <a:endParaRPr sz="24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1041638"/>
            <a:ext cx="8265795" cy="4180840"/>
          </a:xfrm>
          <a:prstGeom prst="rect">
            <a:avLst/>
          </a:prstGeom>
        </p:spPr>
        <p:txBody>
          <a:bodyPr vert="horz" wrap="square" lIns="0" tIns="158115" rIns="0" bIns="0" rtlCol="0">
            <a:spAutoFit/>
          </a:bodyPr>
          <a:lstStyle/>
          <a:p>
            <a:pPr marL="355600" indent="-342900">
              <a:lnSpc>
                <a:spcPct val="100000"/>
              </a:lnSpc>
              <a:spcBef>
                <a:spcPts val="1245"/>
              </a:spcBef>
              <a:buSzPct val="85714"/>
              <a:buFont typeface="Wingdings"/>
              <a:buChar char=""/>
              <a:tabLst>
                <a:tab pos="355600"/>
              </a:tabLst>
            </a:pPr>
            <a:r>
              <a:rPr sz="2800" b="1" spc="-5">
                <a:latin typeface="微软雅黑"/>
                <a:cs typeface="微软雅黑"/>
              </a:rPr>
              <a:t>基于贷款组合风险最小化的决策方法</a:t>
            </a:r>
            <a:endParaRPr sz="2800">
              <a:latin typeface="微软雅黑"/>
              <a:cs typeface="微软雅黑"/>
            </a:endParaRPr>
          </a:p>
          <a:p>
            <a:pPr marL="819150" marR="5080" lvl="1" indent="-268605">
              <a:lnSpc>
                <a:spcPct val="101800"/>
              </a:lnSpc>
              <a:spcBef>
                <a:spcPts val="930"/>
              </a:spcBef>
              <a:buSzPct val="85416"/>
              <a:buFont typeface="Wingdings"/>
              <a:buChar char=""/>
              <a:tabLst>
                <a:tab pos="819150"/>
              </a:tabLst>
            </a:pPr>
            <a:r>
              <a:rPr sz="2400">
                <a:latin typeface="黑体"/>
                <a:cs typeface="黑体"/>
              </a:rPr>
              <a:t>代表性的是</a:t>
            </a:r>
            <a:r>
              <a:rPr sz="2400" spc="-10">
                <a:latin typeface="Times New Roman"/>
                <a:cs typeface="Times New Roman"/>
              </a:rPr>
              <a:t>Golinge</a:t>
            </a:r>
            <a:r>
              <a:rPr sz="2400">
                <a:latin typeface="黑体"/>
                <a:cs typeface="黑体"/>
              </a:rPr>
              <a:t>和</a:t>
            </a:r>
            <a:r>
              <a:rPr sz="2400" spc="-10">
                <a:latin typeface="Times New Roman"/>
                <a:cs typeface="Times New Roman"/>
              </a:rPr>
              <a:t>Morgan</a:t>
            </a:r>
            <a:r>
              <a:rPr sz="2400" spc="-10">
                <a:latin typeface="黑体"/>
                <a:cs typeface="黑体"/>
              </a:rPr>
              <a:t>(1993)的商业贷款组合有效</a:t>
            </a:r>
            <a:r>
              <a:rPr sz="2400" spc="-5">
                <a:latin typeface="黑体"/>
                <a:cs typeface="黑体"/>
              </a:rPr>
              <a:t>效前沿模型。这种模型的基本原理是在投资组合收益</a:t>
            </a:r>
            <a:r>
              <a:rPr sz="2400">
                <a:latin typeface="黑体"/>
                <a:cs typeface="黑体"/>
              </a:rPr>
              <a:t> </a:t>
            </a:r>
            <a:r>
              <a:rPr sz="2400" spc="-5">
                <a:latin typeface="黑体"/>
                <a:cs typeface="黑体"/>
              </a:rPr>
              <a:t>大于等于目标收益的基础上，建立了组合方差最小的</a:t>
            </a:r>
            <a:r>
              <a:rPr sz="2400">
                <a:latin typeface="黑体"/>
                <a:cs typeface="黑体"/>
              </a:rPr>
              <a:t> </a:t>
            </a:r>
            <a:r>
              <a:rPr sz="2400" spc="-10">
                <a:latin typeface="黑体"/>
                <a:cs typeface="黑体"/>
              </a:rPr>
              <a:t>贷款分配模型。</a:t>
            </a:r>
            <a:endParaRPr sz="2400">
              <a:latin typeface="黑体"/>
              <a:cs typeface="黑体"/>
            </a:endParaRPr>
          </a:p>
          <a:p>
            <a:pPr marL="819150" marR="275590" lvl="1" indent="-268605">
              <a:lnSpc>
                <a:spcPct val="102699"/>
              </a:lnSpc>
              <a:spcBef>
                <a:spcPts val="340"/>
              </a:spcBef>
              <a:buSzPct val="85416"/>
              <a:buFont typeface="Wingdings"/>
              <a:buChar char=""/>
              <a:tabLst>
                <a:tab pos="819150"/>
              </a:tabLst>
            </a:pPr>
            <a:r>
              <a:rPr sz="2400" spc="-10">
                <a:latin typeface="Times New Roman"/>
                <a:cs typeface="Times New Roman"/>
              </a:rPr>
              <a:t>Rasmussen</a:t>
            </a:r>
            <a:r>
              <a:rPr sz="2400" spc="-10">
                <a:latin typeface="黑体"/>
                <a:cs typeface="黑体"/>
              </a:rPr>
              <a:t>(2006)</a:t>
            </a:r>
            <a:r>
              <a:rPr sz="2400" spc="-5">
                <a:latin typeface="黑体"/>
                <a:cs typeface="黑体"/>
              </a:rPr>
              <a:t>动态地考虑了投资者对风险的态度变化，以各期的风险最小为目标函数，建立了多阶段资产组合整数随机规划模型。</a:t>
            </a:r>
            <a:endParaRPr sz="2400">
              <a:latin typeface="黑体"/>
              <a:cs typeface="黑体"/>
            </a:endParaRPr>
          </a:p>
          <a:p>
            <a:pPr marL="819150" marR="393700" lvl="1" indent="-268605">
              <a:lnSpc>
                <a:spcPct val="105500"/>
              </a:lnSpc>
              <a:spcBef>
                <a:spcPts val="260"/>
              </a:spcBef>
              <a:buSzPct val="85416"/>
              <a:buFont typeface="Wingdings"/>
              <a:buChar char=""/>
              <a:tabLst>
                <a:tab pos="819150"/>
              </a:tabLst>
            </a:pPr>
            <a:r>
              <a:rPr sz="2400" spc="-10">
                <a:latin typeface="Times New Roman"/>
                <a:cs typeface="Times New Roman"/>
              </a:rPr>
              <a:t>Nikolas</a:t>
            </a:r>
            <a:r>
              <a:rPr sz="2400">
                <a:latin typeface="黑体"/>
                <a:cs typeface="黑体"/>
              </a:rPr>
              <a:t>等(2006)</a:t>
            </a:r>
            <a:r>
              <a:rPr sz="2400" spc="-5">
                <a:latin typeface="黑体"/>
                <a:cs typeface="黑体"/>
              </a:rPr>
              <a:t>以资产组合的风险价值最小为目标函数，建立了多期资产组合的线性随机规划模型。</a:t>
            </a:r>
            <a:endParaRPr sz="24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965438"/>
            <a:ext cx="8253095" cy="4619625"/>
          </a:xfrm>
          <a:prstGeom prst="rect">
            <a:avLst/>
          </a:prstGeom>
        </p:spPr>
        <p:txBody>
          <a:bodyPr vert="horz" wrap="square" lIns="0" tIns="158115" rIns="0" bIns="0" rtlCol="0">
            <a:spAutoFit/>
          </a:bodyPr>
          <a:lstStyle/>
          <a:p>
            <a:pPr marL="355600" indent="-342900">
              <a:lnSpc>
                <a:spcPct val="100000"/>
              </a:lnSpc>
              <a:spcBef>
                <a:spcPts val="1245"/>
              </a:spcBef>
              <a:buSzPct val="85714"/>
              <a:buFont typeface="Wingdings"/>
              <a:buChar char=""/>
              <a:tabLst>
                <a:tab pos="355600"/>
              </a:tabLst>
            </a:pPr>
            <a:r>
              <a:rPr sz="2800" b="1" spc="-5">
                <a:latin typeface="微软雅黑"/>
                <a:cs typeface="微软雅黑"/>
              </a:rPr>
              <a:t>基于单位风险收益最大的投资组合模型</a:t>
            </a:r>
            <a:endParaRPr sz="2800">
              <a:latin typeface="微软雅黑"/>
              <a:cs typeface="微软雅黑"/>
            </a:endParaRPr>
          </a:p>
          <a:p>
            <a:pPr marL="755650" marR="173990" lvl="1" indent="-285750">
              <a:lnSpc>
                <a:spcPct val="102699"/>
              </a:lnSpc>
              <a:spcBef>
                <a:spcPts val="905"/>
              </a:spcBef>
              <a:buSzPct val="85416"/>
              <a:buFont typeface="Wingdings"/>
              <a:buChar char=""/>
              <a:tabLst>
                <a:tab pos="755650"/>
              </a:tabLst>
            </a:pPr>
            <a:r>
              <a:rPr sz="2400">
                <a:latin typeface="黑体"/>
                <a:cs typeface="黑体"/>
              </a:rPr>
              <a:t>代表性的是</a:t>
            </a:r>
            <a:r>
              <a:rPr sz="2400" spc="-10">
                <a:latin typeface="Times New Roman"/>
                <a:cs typeface="Times New Roman"/>
              </a:rPr>
              <a:t>Altman(1997)</a:t>
            </a:r>
            <a:r>
              <a:rPr sz="2400" spc="-5">
                <a:latin typeface="黑体"/>
                <a:cs typeface="黑体"/>
              </a:rPr>
              <a:t>公司债券和商业贷款组合分析</a:t>
            </a:r>
            <a:r>
              <a:rPr sz="2400">
                <a:latin typeface="黑体"/>
                <a:cs typeface="黑体"/>
              </a:rPr>
              <a:t>模型。</a:t>
            </a:r>
            <a:r>
              <a:rPr sz="2400" spc="-10">
                <a:latin typeface="Times New Roman"/>
                <a:cs typeface="Times New Roman"/>
              </a:rPr>
              <a:t>Altman</a:t>
            </a:r>
            <a:r>
              <a:rPr sz="2400" spc="-5">
                <a:latin typeface="黑体"/>
                <a:cs typeface="黑体"/>
              </a:rPr>
              <a:t>模型的经济学含义实际上是追求单位风险</a:t>
            </a:r>
            <a:r>
              <a:rPr sz="2400" spc="-10">
                <a:latin typeface="黑体"/>
                <a:cs typeface="黑体"/>
              </a:rPr>
              <a:t>险收益的最大化。</a:t>
            </a:r>
            <a:endParaRPr sz="2400">
              <a:latin typeface="黑体"/>
              <a:cs typeface="黑体"/>
            </a:endParaRPr>
          </a:p>
          <a:p>
            <a:pPr marL="755650" marR="173990" lvl="1" indent="-285750" algn="just">
              <a:lnSpc>
                <a:spcPct val="102699"/>
              </a:lnSpc>
              <a:spcBef>
                <a:spcPts val="340"/>
              </a:spcBef>
              <a:buSzPct val="85416"/>
              <a:buFont typeface="Wingdings"/>
              <a:buChar char=""/>
              <a:tabLst>
                <a:tab pos="755650"/>
              </a:tabLst>
            </a:pPr>
            <a:r>
              <a:rPr sz="2400" spc="-10">
                <a:latin typeface="Times New Roman"/>
                <a:cs typeface="Times New Roman"/>
              </a:rPr>
              <a:t>Gjerde</a:t>
            </a:r>
            <a:r>
              <a:rPr sz="2400">
                <a:latin typeface="黑体"/>
                <a:cs typeface="黑体"/>
              </a:rPr>
              <a:t>和</a:t>
            </a:r>
            <a:r>
              <a:rPr sz="2400" spc="-10">
                <a:latin typeface="Times New Roman"/>
                <a:cs typeface="Times New Roman"/>
              </a:rPr>
              <a:t>Semmen(1995)</a:t>
            </a:r>
            <a:r>
              <a:rPr sz="2400" spc="-5">
                <a:latin typeface="黑体"/>
                <a:cs typeface="黑体"/>
              </a:rPr>
              <a:t>在风险资本约束、资本充足率约束和可用头寸约束的前提下，建立了满足资本需求的银银行两期资产组合风险决策模型。</a:t>
            </a:r>
            <a:endParaRPr sz="2400">
              <a:latin typeface="黑体"/>
              <a:cs typeface="黑体"/>
            </a:endParaRPr>
          </a:p>
          <a:p>
            <a:pPr marL="755650" marR="5080" lvl="1" indent="-285750">
              <a:lnSpc>
                <a:spcPct val="100000"/>
              </a:lnSpc>
              <a:spcBef>
                <a:spcPts val="415"/>
              </a:spcBef>
              <a:buSzPct val="85416"/>
              <a:buFont typeface="Wingdings"/>
              <a:buChar char=""/>
              <a:tabLst>
                <a:tab pos="755650"/>
              </a:tabLst>
            </a:pPr>
            <a:r>
              <a:rPr sz="2400" spc="-10">
                <a:latin typeface="Times New Roman"/>
                <a:cs typeface="Times New Roman"/>
              </a:rPr>
              <a:t>Li(2000)</a:t>
            </a:r>
            <a:r>
              <a:rPr sz="2400" spc="-5">
                <a:latin typeface="黑体"/>
                <a:cs typeface="黑体"/>
              </a:rPr>
              <a:t>等在组合风险小于目标值的情况下，追求组合收</a:t>
            </a:r>
            <a:r>
              <a:rPr sz="2400">
                <a:latin typeface="黑体"/>
                <a:cs typeface="黑体"/>
              </a:rPr>
              <a:t>收益最大化建立了多阶段的均值</a:t>
            </a:r>
            <a:r>
              <a:rPr sz="2400">
                <a:latin typeface="Times New Roman"/>
                <a:cs typeface="Times New Roman"/>
              </a:rPr>
              <a:t>-</a:t>
            </a:r>
            <a:r>
              <a:rPr sz="2400" spc="-10">
                <a:latin typeface="黑体"/>
                <a:cs typeface="黑体"/>
              </a:rPr>
              <a:t>方差组合优化模型。</a:t>
            </a:r>
            <a:endParaRPr sz="2400">
              <a:latin typeface="黑体"/>
              <a:cs typeface="黑体"/>
            </a:endParaRPr>
          </a:p>
          <a:p>
            <a:pPr marL="755650" marR="173990" lvl="1" indent="-285750">
              <a:lnSpc>
                <a:spcPct val="105500"/>
              </a:lnSpc>
              <a:spcBef>
                <a:spcPts val="420"/>
              </a:spcBef>
              <a:buSzPct val="85416"/>
              <a:buFont typeface="Wingdings"/>
              <a:buChar char=""/>
              <a:tabLst>
                <a:tab pos="755650"/>
              </a:tabLst>
            </a:pPr>
            <a:r>
              <a:rPr sz="2400" spc="-10">
                <a:latin typeface="Times New Roman"/>
                <a:cs typeface="Times New Roman"/>
              </a:rPr>
              <a:t>Tokat</a:t>
            </a:r>
            <a:r>
              <a:rPr sz="2400">
                <a:latin typeface="黑体"/>
                <a:cs typeface="黑体"/>
              </a:rPr>
              <a:t>等人</a:t>
            </a:r>
            <a:r>
              <a:rPr sz="2400">
                <a:latin typeface="Times New Roman"/>
                <a:cs typeface="Times New Roman"/>
              </a:rPr>
              <a:t>(2003)</a:t>
            </a:r>
            <a:r>
              <a:rPr sz="2400" spc="-5">
                <a:latin typeface="黑体"/>
                <a:cs typeface="黑体"/>
              </a:rPr>
              <a:t>在反映风险价值与风险厌恶程度的情况求期望收益的最大化，并给出多期资产分配比重。</a:t>
            </a:r>
            <a:endParaRPr sz="24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993084"/>
            <a:ext cx="8235950" cy="4524375"/>
          </a:xfrm>
          <a:prstGeom prst="rect">
            <a:avLst/>
          </a:prstGeom>
        </p:spPr>
        <p:txBody>
          <a:bodyPr vert="horz" wrap="square" lIns="0" tIns="149860" rIns="0" bIns="0" rtlCol="0">
            <a:spAutoFit/>
          </a:bodyPr>
          <a:lstStyle/>
          <a:p>
            <a:pPr marL="12700">
              <a:lnSpc>
                <a:spcPct val="100000"/>
              </a:lnSpc>
              <a:spcBef>
                <a:spcPts val="1180"/>
              </a:spcBef>
            </a:pPr>
            <a:r>
              <a:rPr sz="3000" b="1">
                <a:latin typeface="Times New Roman"/>
                <a:cs typeface="Times New Roman"/>
              </a:rPr>
              <a:t>¤</a:t>
            </a:r>
            <a:r>
              <a:rPr sz="3000" b="1" spc="-5">
                <a:latin typeface="微软雅黑"/>
                <a:cs typeface="微软雅黑"/>
              </a:rPr>
              <a:t>综合考虑收益风险下的贷款组合优化相关研究</a:t>
            </a:r>
            <a:endParaRPr sz="3000">
              <a:latin typeface="微软雅黑"/>
              <a:cs typeface="微软雅黑"/>
            </a:endParaRPr>
          </a:p>
          <a:p>
            <a:pPr marL="755650" marR="321945" indent="-285750">
              <a:lnSpc>
                <a:spcPts val="3190"/>
              </a:lnSpc>
              <a:spcBef>
                <a:spcPts val="1255"/>
              </a:spcBef>
              <a:buSzPct val="85714"/>
              <a:buFont typeface="Wingdings"/>
              <a:buChar char=""/>
              <a:tabLst>
                <a:tab pos="755650"/>
              </a:tabLst>
            </a:pPr>
            <a:r>
              <a:rPr sz="2800" spc="-10">
                <a:latin typeface="Times New Roman"/>
                <a:cs typeface="Times New Roman"/>
              </a:rPr>
              <a:t>Maclean(2004)</a:t>
            </a:r>
            <a:r>
              <a:rPr sz="2800" spc="-5">
                <a:latin typeface="黑体"/>
                <a:cs typeface="黑体"/>
              </a:rPr>
              <a:t>等基于资产负债的收益和风险，通过多维随机规划方法建立了许多模型。</a:t>
            </a:r>
            <a:endParaRPr sz="2800">
              <a:latin typeface="黑体"/>
              <a:cs typeface="黑体"/>
            </a:endParaRPr>
          </a:p>
          <a:p>
            <a:pPr marL="755650" marR="262890" indent="-285750" algn="just">
              <a:lnSpc>
                <a:spcPct val="92500"/>
              </a:lnSpc>
              <a:spcBef>
                <a:spcPts val="345"/>
              </a:spcBef>
              <a:buSzPct val="85714"/>
              <a:buFont typeface="Wingdings"/>
              <a:buChar char=""/>
              <a:tabLst>
                <a:tab pos="755650"/>
              </a:tabLst>
            </a:pPr>
            <a:r>
              <a:rPr sz="2800" spc="-10">
                <a:latin typeface="Times New Roman"/>
                <a:cs typeface="Times New Roman"/>
              </a:rPr>
              <a:t>Tim</a:t>
            </a:r>
            <a:r>
              <a:rPr sz="2800">
                <a:latin typeface="黑体"/>
                <a:cs typeface="黑体"/>
              </a:rPr>
              <a:t>和</a:t>
            </a:r>
            <a:r>
              <a:rPr sz="2800" spc="-10">
                <a:latin typeface="Times New Roman"/>
                <a:cs typeface="Times New Roman"/>
              </a:rPr>
              <a:t>Litterman(1998)</a:t>
            </a:r>
            <a:r>
              <a:rPr sz="2800">
                <a:latin typeface="黑体"/>
                <a:cs typeface="黑体"/>
              </a:rPr>
              <a:t>在</a:t>
            </a:r>
            <a:r>
              <a:rPr sz="2800" spc="-10">
                <a:latin typeface="Times New Roman"/>
                <a:cs typeface="Times New Roman"/>
              </a:rPr>
              <a:t>Altman</a:t>
            </a:r>
            <a:r>
              <a:rPr sz="2800" spc="-10">
                <a:latin typeface="黑体"/>
                <a:cs typeface="黑体"/>
              </a:rPr>
              <a:t>研究的基础上考</a:t>
            </a:r>
            <a:r>
              <a:rPr sz="2800" spc="-5">
                <a:latin typeface="黑体"/>
                <a:cs typeface="黑体"/>
              </a:rPr>
              <a:t>虑风险资本的约束，建立持续性风险监测和资</a:t>
            </a:r>
            <a:r>
              <a:rPr sz="2800" spc="-10">
                <a:latin typeface="黑体"/>
                <a:cs typeface="黑体"/>
              </a:rPr>
              <a:t>本优化模型。</a:t>
            </a:r>
            <a:endParaRPr sz="2800">
              <a:latin typeface="黑体"/>
              <a:cs typeface="黑体"/>
            </a:endParaRPr>
          </a:p>
          <a:p>
            <a:pPr marL="755650" marR="321945" indent="-285750">
              <a:lnSpc>
                <a:spcPts val="3190"/>
              </a:lnSpc>
              <a:spcBef>
                <a:spcPts val="415"/>
              </a:spcBef>
              <a:buSzPct val="85714"/>
              <a:buFont typeface="Wingdings"/>
              <a:buChar char=""/>
              <a:tabLst>
                <a:tab pos="755650"/>
              </a:tabLst>
            </a:pPr>
            <a:r>
              <a:rPr sz="2800" spc="-10">
                <a:latin typeface="Times New Roman"/>
                <a:cs typeface="Times New Roman"/>
              </a:rPr>
              <a:t>Shing</a:t>
            </a:r>
            <a:r>
              <a:rPr sz="2800">
                <a:latin typeface="黑体"/>
                <a:cs typeface="黑体"/>
              </a:rPr>
              <a:t>和</a:t>
            </a:r>
            <a:r>
              <a:rPr sz="2800" spc="-10">
                <a:latin typeface="Times New Roman"/>
                <a:cs typeface="Times New Roman"/>
              </a:rPr>
              <a:t>Nagasawa(1999)</a:t>
            </a:r>
            <a:r>
              <a:rPr sz="2800" spc="-5">
                <a:latin typeface="黑体"/>
                <a:cs typeface="黑体"/>
              </a:rPr>
              <a:t>建立了期望收益最大和组合风险最小的多目标随机规划模型。</a:t>
            </a:r>
            <a:endParaRPr sz="2800">
              <a:latin typeface="黑体"/>
              <a:cs typeface="黑体"/>
            </a:endParaRPr>
          </a:p>
          <a:p>
            <a:pPr marL="755650" marR="5080" indent="-285750">
              <a:lnSpc>
                <a:spcPts val="3190"/>
              </a:lnSpc>
              <a:spcBef>
                <a:spcPts val="340"/>
              </a:spcBef>
              <a:buSzPct val="85714"/>
              <a:buFont typeface="Wingdings"/>
              <a:buChar char=""/>
              <a:tabLst>
                <a:tab pos="755650"/>
              </a:tabLst>
            </a:pPr>
            <a:r>
              <a:rPr sz="2800" spc="-10">
                <a:latin typeface="Times New Roman"/>
                <a:cs typeface="Times New Roman"/>
              </a:rPr>
              <a:t>Uryasev(2010)</a:t>
            </a:r>
            <a:r>
              <a:rPr sz="2800" spc="-5">
                <a:latin typeface="黑体"/>
                <a:cs typeface="黑体"/>
              </a:rPr>
              <a:t>侧重研究商业银行风险聚集战略，考虑银行风险收益目标，对贷款组合进行优化。</a:t>
            </a:r>
            <a:endParaRPr sz="28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1050782"/>
            <a:ext cx="8083550" cy="4461510"/>
          </a:xfrm>
          <a:prstGeom prst="rect">
            <a:avLst/>
          </a:prstGeom>
        </p:spPr>
        <p:txBody>
          <a:bodyPr vert="horz" wrap="square" lIns="0" tIns="72390" rIns="0" bIns="0" rtlCol="0">
            <a:spAutoFit/>
          </a:bodyPr>
          <a:lstStyle/>
          <a:p>
            <a:pPr marL="355600" indent="-342900">
              <a:lnSpc>
                <a:spcPct val="100000"/>
              </a:lnSpc>
              <a:spcBef>
                <a:spcPts val="570"/>
              </a:spcBef>
              <a:buSzPct val="85714"/>
              <a:buFont typeface="Wingdings"/>
              <a:buChar char=""/>
              <a:tabLst>
                <a:tab pos="355600"/>
              </a:tabLst>
            </a:pPr>
            <a:r>
              <a:rPr sz="2800" b="1" spc="-5">
                <a:latin typeface="微软雅黑"/>
                <a:cs typeface="微软雅黑"/>
              </a:rPr>
              <a:t>基于损失控制的贷款组合优化研究。</a:t>
            </a:r>
            <a:endParaRPr sz="2800">
              <a:latin typeface="微软雅黑"/>
              <a:cs typeface="微软雅黑"/>
            </a:endParaRPr>
          </a:p>
          <a:p>
            <a:pPr marL="755650" marR="140970" lvl="1" indent="-285750">
              <a:lnSpc>
                <a:spcPct val="105500"/>
              </a:lnSpc>
              <a:spcBef>
                <a:spcPts val="250"/>
              </a:spcBef>
              <a:buSzPct val="85416"/>
              <a:buFont typeface="Wingdings"/>
              <a:buChar char=""/>
              <a:tabLst>
                <a:tab pos="755650"/>
              </a:tabLst>
            </a:pPr>
            <a:r>
              <a:rPr sz="2400" spc="-10">
                <a:latin typeface="Times New Roman"/>
                <a:cs typeface="Times New Roman"/>
              </a:rPr>
              <a:t>Dietsch(2002)</a:t>
            </a:r>
            <a:r>
              <a:rPr sz="2400">
                <a:latin typeface="黑体"/>
                <a:cs typeface="黑体"/>
              </a:rPr>
              <a:t>等利用</a:t>
            </a:r>
            <a:r>
              <a:rPr sz="2400" spc="-10">
                <a:latin typeface="Times New Roman"/>
                <a:cs typeface="Times New Roman"/>
              </a:rPr>
              <a:t>VaR</a:t>
            </a:r>
            <a:r>
              <a:rPr sz="2400" spc="-5">
                <a:latin typeface="黑体"/>
                <a:cs typeface="黑体"/>
              </a:rPr>
              <a:t>约束组合的风险，提出了针对小商业贷款特征的具体贷款组合模型。</a:t>
            </a:r>
            <a:endParaRPr sz="2400">
              <a:latin typeface="黑体"/>
              <a:cs typeface="黑体"/>
            </a:endParaRPr>
          </a:p>
          <a:p>
            <a:pPr marL="755650" marR="5080" lvl="1" indent="-285750">
              <a:lnSpc>
                <a:spcPct val="102699"/>
              </a:lnSpc>
              <a:spcBef>
                <a:spcPts val="340"/>
              </a:spcBef>
              <a:buSzPct val="85416"/>
              <a:buFont typeface="Wingdings"/>
              <a:buChar char=""/>
              <a:tabLst>
                <a:tab pos="755650"/>
              </a:tabLst>
            </a:pPr>
            <a:r>
              <a:rPr sz="2400" spc="-10">
                <a:latin typeface="Times New Roman"/>
                <a:cs typeface="Times New Roman"/>
              </a:rPr>
              <a:t>Palmquist(2005)</a:t>
            </a:r>
            <a:r>
              <a:rPr sz="2400">
                <a:latin typeface="黑体"/>
                <a:cs typeface="黑体"/>
              </a:rPr>
              <a:t>等对以</a:t>
            </a:r>
            <a:r>
              <a:rPr sz="2400" spc="-10">
                <a:latin typeface="Times New Roman"/>
                <a:cs typeface="Times New Roman"/>
              </a:rPr>
              <a:t>CVaR</a:t>
            </a:r>
            <a:r>
              <a:rPr sz="2400" spc="-5">
                <a:latin typeface="黑体"/>
                <a:cs typeface="黑体"/>
              </a:rPr>
              <a:t>为目标或者约束条件的资产组合优化问题进行探讨，得到组合有效前沿的三种等</a:t>
            </a:r>
            <a:r>
              <a:rPr sz="2400" spc="-10">
                <a:latin typeface="黑体"/>
                <a:cs typeface="黑体"/>
              </a:rPr>
              <a:t>等价形式。</a:t>
            </a:r>
            <a:endParaRPr sz="2400">
              <a:latin typeface="黑体"/>
              <a:cs typeface="黑体"/>
            </a:endParaRPr>
          </a:p>
          <a:p>
            <a:pPr marL="755650" marR="5080" lvl="1" indent="-285750">
              <a:lnSpc>
                <a:spcPct val="105500"/>
              </a:lnSpc>
              <a:spcBef>
                <a:spcPts val="260"/>
              </a:spcBef>
              <a:buSzPct val="85416"/>
              <a:buFont typeface="Wingdings"/>
              <a:buChar char=""/>
              <a:tabLst>
                <a:tab pos="755650"/>
              </a:tabLst>
            </a:pPr>
            <a:r>
              <a:rPr sz="2400" spc="-10">
                <a:latin typeface="Times New Roman"/>
                <a:cs typeface="Times New Roman"/>
              </a:rPr>
              <a:t>Norio(2006)</a:t>
            </a:r>
            <a:r>
              <a:rPr sz="2400" spc="-5">
                <a:latin typeface="黑体"/>
                <a:cs typeface="黑体"/>
              </a:rPr>
              <a:t>建立多阶段随机优化模型，在假定负债提供足够现金流的前提下，对资产组合进行动态配给。</a:t>
            </a:r>
            <a:endParaRPr sz="2400">
              <a:latin typeface="黑体"/>
              <a:cs typeface="黑体"/>
            </a:endParaRPr>
          </a:p>
          <a:p>
            <a:pPr marL="755650" marR="157480" lvl="1" indent="-285750">
              <a:lnSpc>
                <a:spcPct val="102699"/>
              </a:lnSpc>
              <a:spcBef>
                <a:spcPts val="340"/>
              </a:spcBef>
              <a:buSzPct val="85416"/>
              <a:buFont typeface="Wingdings"/>
              <a:buChar char=""/>
              <a:tabLst>
                <a:tab pos="755650"/>
              </a:tabLst>
            </a:pPr>
            <a:r>
              <a:rPr sz="2400" spc="-10">
                <a:latin typeface="Times New Roman"/>
                <a:cs typeface="Times New Roman"/>
              </a:rPr>
              <a:t>Churlzu</a:t>
            </a:r>
            <a:r>
              <a:rPr sz="2400">
                <a:latin typeface="黑体"/>
                <a:cs typeface="黑体"/>
              </a:rPr>
              <a:t>等</a:t>
            </a:r>
            <a:r>
              <a:rPr sz="2400">
                <a:latin typeface="Times New Roman"/>
                <a:cs typeface="Times New Roman"/>
              </a:rPr>
              <a:t>(2010)</a:t>
            </a:r>
            <a:r>
              <a:rPr sz="2400" spc="-5">
                <a:latin typeface="黑体"/>
                <a:cs typeface="黑体"/>
              </a:rPr>
              <a:t>提出一个两阶段规划的方法，解决了</a:t>
            </a:r>
            <a:r>
              <a:rPr sz="2400" spc="-50">
                <a:latin typeface="黑体"/>
                <a:cs typeface="黑体"/>
              </a:rPr>
              <a:t> </a:t>
            </a:r>
            <a:r>
              <a:rPr sz="2400" spc="-10">
                <a:latin typeface="Times New Roman"/>
                <a:cs typeface="Times New Roman"/>
              </a:rPr>
              <a:t>CVaR</a:t>
            </a:r>
            <a:r>
              <a:rPr sz="2400" spc="-5">
                <a:latin typeface="黑体"/>
                <a:cs typeface="黑体"/>
              </a:rPr>
              <a:t>最小化模型实际运用时数据维度过大不利于运算</a:t>
            </a:r>
            <a:r>
              <a:rPr sz="2400" spc="-15">
                <a:latin typeface="黑体"/>
                <a:cs typeface="黑体"/>
              </a:rPr>
              <a:t>的问题。</a:t>
            </a:r>
            <a:endParaRPr sz="24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1115271"/>
            <a:ext cx="8272780" cy="4443730"/>
          </a:xfrm>
          <a:prstGeom prst="rect">
            <a:avLst/>
          </a:prstGeom>
        </p:spPr>
        <p:txBody>
          <a:bodyPr vert="horz" wrap="square" lIns="0" tIns="41275" rIns="0" bIns="0" rtlCol="0">
            <a:spAutoFit/>
          </a:bodyPr>
          <a:lstStyle/>
          <a:p>
            <a:pPr marL="12700">
              <a:lnSpc>
                <a:spcPct val="100000"/>
              </a:lnSpc>
              <a:spcBef>
                <a:spcPts val="325"/>
              </a:spcBef>
            </a:pPr>
            <a:r>
              <a:rPr sz="2400" b="1">
                <a:latin typeface="Times New Roman"/>
                <a:cs typeface="Times New Roman"/>
              </a:rPr>
              <a:t>¤</a:t>
            </a:r>
            <a:r>
              <a:rPr sz="2800" b="1" spc="-5">
                <a:latin typeface="微软雅黑"/>
                <a:cs typeface="微软雅黑"/>
              </a:rPr>
              <a:t>资产负债管理方法的相关研究</a:t>
            </a:r>
            <a:endParaRPr sz="2800">
              <a:latin typeface="微软雅黑"/>
              <a:cs typeface="微软雅黑"/>
            </a:endParaRPr>
          </a:p>
          <a:p>
            <a:pPr marL="755650" marR="206375" indent="-285750" algn="just">
              <a:lnSpc>
                <a:spcPct val="92500"/>
              </a:lnSpc>
              <a:spcBef>
                <a:spcPts val="380"/>
              </a:spcBef>
              <a:buSzPct val="86363"/>
              <a:buFont typeface="Wingdings"/>
              <a:buChar char=""/>
              <a:tabLst>
                <a:tab pos="755650"/>
              </a:tabLst>
            </a:pPr>
            <a:r>
              <a:rPr sz="2200">
                <a:latin typeface="Times New Roman"/>
                <a:cs typeface="Times New Roman"/>
              </a:rPr>
              <a:t>Puelz</a:t>
            </a:r>
            <a:r>
              <a:rPr sz="2200" spc="-140">
                <a:latin typeface="Times New Roman"/>
                <a:cs typeface="Times New Roman"/>
              </a:rPr>
              <a:t> </a:t>
            </a:r>
            <a:r>
              <a:rPr sz="2200">
                <a:latin typeface="Times New Roman"/>
                <a:cs typeface="Times New Roman"/>
              </a:rPr>
              <a:t>(1997)</a:t>
            </a:r>
            <a:r>
              <a:rPr sz="2200" spc="-5">
                <a:latin typeface="黑体"/>
                <a:cs typeface="黑体"/>
              </a:rPr>
              <a:t>在满足对未来负债提供足够现金流的前提下，力求实现所需现金流成本最小的目标，建立了资产负债的随机</a:t>
            </a:r>
            <a:r>
              <a:rPr sz="2200" spc="-10">
                <a:latin typeface="黑体"/>
                <a:cs typeface="黑体"/>
              </a:rPr>
              <a:t>组合模型。</a:t>
            </a:r>
            <a:endParaRPr sz="2200">
              <a:latin typeface="黑体"/>
              <a:cs typeface="黑体"/>
            </a:endParaRPr>
          </a:p>
          <a:p>
            <a:pPr marL="755650" marR="5080" indent="-285750">
              <a:lnSpc>
                <a:spcPct val="92500"/>
              </a:lnSpc>
              <a:spcBef>
                <a:spcPts val="330"/>
              </a:spcBef>
              <a:buSzPct val="86363"/>
              <a:buFont typeface="Wingdings"/>
              <a:buChar char=""/>
              <a:tabLst>
                <a:tab pos="755650"/>
              </a:tabLst>
            </a:pPr>
            <a:r>
              <a:rPr sz="2200" spc="-10">
                <a:latin typeface="Times New Roman"/>
                <a:cs typeface="Times New Roman"/>
              </a:rPr>
              <a:t>Neal</a:t>
            </a:r>
            <a:r>
              <a:rPr sz="2200">
                <a:latin typeface="黑体"/>
                <a:cs typeface="黑体"/>
              </a:rPr>
              <a:t>和</a:t>
            </a:r>
            <a:r>
              <a:rPr sz="2200">
                <a:latin typeface="Times New Roman"/>
                <a:cs typeface="Times New Roman"/>
              </a:rPr>
              <a:t>Josef</a:t>
            </a:r>
            <a:r>
              <a:rPr sz="2200" spc="-105">
                <a:latin typeface="Times New Roman"/>
                <a:cs typeface="Times New Roman"/>
              </a:rPr>
              <a:t> </a:t>
            </a:r>
            <a:r>
              <a:rPr sz="2200">
                <a:latin typeface="Times New Roman"/>
                <a:cs typeface="Times New Roman"/>
              </a:rPr>
              <a:t>(1999)</a:t>
            </a:r>
            <a:r>
              <a:rPr sz="2200" spc="-5">
                <a:latin typeface="黑体"/>
                <a:cs typeface="黑体"/>
              </a:rPr>
              <a:t>提出在以资本配置和绩效评估为主要目的的</a:t>
            </a:r>
            <a:r>
              <a:rPr sz="2200">
                <a:latin typeface="黑体"/>
                <a:cs typeface="黑体"/>
              </a:rPr>
              <a:t>的经济资本框架中，</a:t>
            </a:r>
            <a:r>
              <a:rPr sz="2200" b="1">
                <a:latin typeface="Times New Roman"/>
                <a:cs typeface="Times New Roman"/>
              </a:rPr>
              <a:t>RAROC</a:t>
            </a:r>
            <a:r>
              <a:rPr sz="2200" b="1" spc="-25">
                <a:latin typeface="Times New Roman"/>
                <a:cs typeface="Times New Roman"/>
              </a:rPr>
              <a:t> </a:t>
            </a:r>
            <a:r>
              <a:rPr sz="2200" b="1">
                <a:latin typeface="微软雅黑"/>
                <a:cs typeface="微软雅黑"/>
              </a:rPr>
              <a:t>是一个核心的关键概念</a:t>
            </a:r>
            <a:r>
              <a:rPr sz="2200" spc="-20">
                <a:latin typeface="黑体"/>
                <a:cs typeface="黑体"/>
              </a:rPr>
              <a:t>，它构</a:t>
            </a:r>
            <a:r>
              <a:rPr sz="2200" spc="-5">
                <a:latin typeface="黑体"/>
                <a:cs typeface="黑体"/>
              </a:rPr>
              <a:t>成了现代金融风险管理体系的核心。</a:t>
            </a:r>
            <a:endParaRPr sz="2200">
              <a:latin typeface="黑体"/>
              <a:cs typeface="黑体"/>
            </a:endParaRPr>
          </a:p>
          <a:p>
            <a:pPr marL="755650" marR="268605" indent="-285750">
              <a:lnSpc>
                <a:spcPts val="2510"/>
              </a:lnSpc>
              <a:spcBef>
                <a:spcPts val="320"/>
              </a:spcBef>
              <a:buSzPct val="86363"/>
              <a:buFont typeface="Wingdings"/>
              <a:buChar char=""/>
              <a:tabLst>
                <a:tab pos="755650"/>
              </a:tabLst>
            </a:pPr>
            <a:r>
              <a:rPr sz="2200">
                <a:latin typeface="Times New Roman"/>
                <a:cs typeface="Times New Roman"/>
              </a:rPr>
              <a:t>Chris</a:t>
            </a:r>
            <a:r>
              <a:rPr sz="2200" spc="-25">
                <a:latin typeface="Times New Roman"/>
                <a:cs typeface="Times New Roman"/>
              </a:rPr>
              <a:t> </a:t>
            </a:r>
            <a:r>
              <a:rPr sz="2200" spc="-10">
                <a:latin typeface="Times New Roman"/>
                <a:cs typeface="Times New Roman"/>
              </a:rPr>
              <a:t>Matten(2000)</a:t>
            </a:r>
            <a:r>
              <a:rPr sz="2200" spc="-5">
                <a:latin typeface="黑体"/>
                <a:cs typeface="黑体"/>
              </a:rPr>
              <a:t>认为经济资本即股东的投资总额，用于承担业务风险或者购买未来收益。</a:t>
            </a:r>
            <a:endParaRPr sz="2200">
              <a:latin typeface="黑体"/>
              <a:cs typeface="黑体"/>
            </a:endParaRPr>
          </a:p>
          <a:p>
            <a:pPr marL="755650" indent="-285750">
              <a:lnSpc>
                <a:spcPct val="100000"/>
              </a:lnSpc>
              <a:spcBef>
                <a:spcPts val="70"/>
              </a:spcBef>
              <a:buSzPct val="86363"/>
              <a:buFont typeface="Wingdings"/>
              <a:buChar char=""/>
              <a:tabLst>
                <a:tab pos="755650"/>
              </a:tabLst>
            </a:pPr>
            <a:r>
              <a:rPr sz="2200" spc="-10">
                <a:latin typeface="Times New Roman"/>
                <a:cs typeface="Times New Roman"/>
              </a:rPr>
              <a:t>Giese(2003)</a:t>
            </a:r>
            <a:r>
              <a:rPr sz="2200" spc="-5">
                <a:latin typeface="黑体"/>
                <a:cs typeface="黑体"/>
              </a:rPr>
              <a:t>专门对比了经济资本和监管资本的差异。</a:t>
            </a:r>
            <a:endParaRPr sz="2200">
              <a:latin typeface="黑体"/>
              <a:cs typeface="黑体"/>
            </a:endParaRPr>
          </a:p>
          <a:p>
            <a:pPr marL="755650" marR="213360" indent="-285750">
              <a:lnSpc>
                <a:spcPct val="92500"/>
              </a:lnSpc>
              <a:spcBef>
                <a:spcPts val="459"/>
              </a:spcBef>
              <a:buSzPct val="86363"/>
              <a:buFont typeface="Wingdings"/>
              <a:buChar char=""/>
              <a:tabLst>
                <a:tab pos="755650"/>
              </a:tabLst>
            </a:pPr>
            <a:r>
              <a:rPr sz="2200" spc="-10">
                <a:latin typeface="Times New Roman"/>
                <a:cs typeface="Times New Roman"/>
              </a:rPr>
              <a:t>Neal</a:t>
            </a:r>
            <a:r>
              <a:rPr sz="2200">
                <a:latin typeface="黑体"/>
                <a:cs typeface="黑体"/>
              </a:rPr>
              <a:t>和</a:t>
            </a:r>
            <a:r>
              <a:rPr sz="2200">
                <a:latin typeface="Times New Roman"/>
                <a:cs typeface="Times New Roman"/>
              </a:rPr>
              <a:t>Josef (2007)</a:t>
            </a:r>
            <a:r>
              <a:rPr sz="2200">
                <a:latin typeface="黑体"/>
                <a:cs typeface="黑体"/>
              </a:rPr>
              <a:t>讨论了使用经济增加值</a:t>
            </a:r>
            <a:r>
              <a:rPr sz="2200" spc="-10">
                <a:latin typeface="Times New Roman"/>
                <a:cs typeface="Times New Roman"/>
              </a:rPr>
              <a:t>(EVA)</a:t>
            </a:r>
            <a:r>
              <a:rPr sz="2200" spc="-10">
                <a:latin typeface="黑体"/>
                <a:cs typeface="黑体"/>
              </a:rPr>
              <a:t>和风险调整</a:t>
            </a:r>
            <a:r>
              <a:rPr sz="2200">
                <a:latin typeface="黑体"/>
                <a:cs typeface="黑体"/>
              </a:rPr>
              <a:t>后的资本收益率</a:t>
            </a:r>
            <a:r>
              <a:rPr sz="2200" spc="-10">
                <a:latin typeface="Times New Roman"/>
                <a:cs typeface="Times New Roman"/>
              </a:rPr>
              <a:t>(RAROC)</a:t>
            </a:r>
            <a:r>
              <a:rPr sz="2200" spc="-5">
                <a:latin typeface="黑体"/>
                <a:cs typeface="黑体"/>
              </a:rPr>
              <a:t>工具实现资本在银行内部的最优配置，形成银行最优的资本总量与结构。</a:t>
            </a:r>
            <a:endParaRPr sz="22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1030089"/>
            <a:ext cx="8362950" cy="4250055"/>
          </a:xfrm>
          <a:prstGeom prst="rect">
            <a:avLst/>
          </a:prstGeom>
        </p:spPr>
        <p:txBody>
          <a:bodyPr vert="horz" wrap="square" lIns="0" tIns="137160" rIns="0" bIns="0" rtlCol="0">
            <a:spAutoFit/>
          </a:bodyPr>
          <a:lstStyle/>
          <a:p>
            <a:pPr marL="355600" indent="-342900">
              <a:lnSpc>
                <a:spcPct val="100000"/>
              </a:lnSpc>
              <a:spcBef>
                <a:spcPts val="1080"/>
              </a:spcBef>
              <a:buSzPct val="101785"/>
              <a:buFont typeface="Wingdings"/>
              <a:buChar char=""/>
              <a:tabLst>
                <a:tab pos="355600"/>
              </a:tabLst>
            </a:pPr>
            <a:r>
              <a:rPr sz="2800" spc="-10">
                <a:latin typeface="黑体"/>
                <a:cs typeface="黑体"/>
              </a:rPr>
              <a:t>国内相关研究</a:t>
            </a:r>
            <a:endParaRPr sz="2800">
              <a:latin typeface="黑体"/>
              <a:cs typeface="黑体"/>
            </a:endParaRPr>
          </a:p>
          <a:p>
            <a:pPr marL="355600" marR="74295" indent="-342900" algn="just">
              <a:lnSpc>
                <a:spcPts val="2590"/>
              </a:lnSpc>
              <a:spcBef>
                <a:spcPts val="1165"/>
              </a:spcBef>
            </a:pPr>
            <a:r>
              <a:rPr sz="2400" spc="-5">
                <a:latin typeface="黑体"/>
                <a:cs typeface="黑体"/>
              </a:rPr>
              <a:t>国内业界在银行贷款组合分配决策方面的研究目前还比较少，相关文献资料不多，但是有些研究还是具有一定的创新性，对本文的研究颇有启发。</a:t>
            </a:r>
            <a:endParaRPr sz="2400">
              <a:latin typeface="黑体"/>
              <a:cs typeface="黑体"/>
            </a:endParaRPr>
          </a:p>
          <a:p>
            <a:pPr marL="755650" marR="5080" lvl="1" indent="-285750">
              <a:lnSpc>
                <a:spcPts val="2740"/>
              </a:lnSpc>
              <a:spcBef>
                <a:spcPts val="610"/>
              </a:spcBef>
              <a:buSzPct val="85416"/>
              <a:buFont typeface="Wingdings"/>
              <a:buChar char=""/>
              <a:tabLst>
                <a:tab pos="755650"/>
              </a:tabLst>
            </a:pPr>
            <a:r>
              <a:rPr sz="2400">
                <a:latin typeface="黑体"/>
                <a:cs typeface="黑体"/>
              </a:rPr>
              <a:t>迟国泰等</a:t>
            </a:r>
            <a:r>
              <a:rPr sz="2400">
                <a:latin typeface="Times New Roman"/>
                <a:cs typeface="Times New Roman"/>
              </a:rPr>
              <a:t>(2000)</a:t>
            </a:r>
            <a:r>
              <a:rPr sz="2400" spc="-140">
                <a:latin typeface="Times New Roman"/>
                <a:cs typeface="Times New Roman"/>
              </a:rPr>
              <a:t> </a:t>
            </a:r>
            <a:r>
              <a:rPr sz="2400" spc="-5">
                <a:latin typeface="黑体"/>
                <a:cs typeface="黑体"/>
              </a:rPr>
              <a:t>提出在贷款组合配给中的单位风险收益最最大原则，并建立风险贷款组合的优化决策模型。</a:t>
            </a:r>
            <a:endParaRPr sz="2400">
              <a:latin typeface="黑体"/>
              <a:cs typeface="黑体"/>
            </a:endParaRPr>
          </a:p>
          <a:p>
            <a:pPr marL="755650" marR="386715" lvl="1" indent="-285750">
              <a:lnSpc>
                <a:spcPct val="92500"/>
              </a:lnSpc>
              <a:spcBef>
                <a:spcPts val="285"/>
              </a:spcBef>
              <a:buSzPct val="85416"/>
              <a:buFont typeface="Wingdings"/>
              <a:buChar char=""/>
              <a:tabLst>
                <a:tab pos="755650"/>
              </a:tabLst>
            </a:pPr>
            <a:r>
              <a:rPr sz="2400">
                <a:latin typeface="黑体"/>
                <a:cs typeface="黑体"/>
              </a:rPr>
              <a:t>程迎杰等</a:t>
            </a:r>
            <a:r>
              <a:rPr sz="2400">
                <a:latin typeface="Times New Roman"/>
                <a:cs typeface="Times New Roman"/>
              </a:rPr>
              <a:t>(2000)</a:t>
            </a:r>
            <a:r>
              <a:rPr sz="2400" spc="-5">
                <a:latin typeface="黑体"/>
                <a:cs typeface="黑体"/>
              </a:rPr>
              <a:t>在满足预算约束和资产负债管理比率约束条件下，追求银行利润最大化，建立了多周期银行资产负债管理的随机规划模型。</a:t>
            </a:r>
            <a:endParaRPr sz="2400">
              <a:latin typeface="黑体"/>
              <a:cs typeface="黑体"/>
            </a:endParaRPr>
          </a:p>
          <a:p>
            <a:pPr marL="755650" marR="386715" lvl="1" indent="-285750">
              <a:lnSpc>
                <a:spcPts val="2590"/>
              </a:lnSpc>
              <a:spcBef>
                <a:spcPts val="475"/>
              </a:spcBef>
              <a:buSzPct val="85416"/>
              <a:buFont typeface="Wingdings"/>
              <a:buChar char=""/>
              <a:tabLst>
                <a:tab pos="755650"/>
              </a:tabLst>
            </a:pPr>
            <a:r>
              <a:rPr sz="2400">
                <a:latin typeface="黑体"/>
                <a:cs typeface="黑体"/>
              </a:rPr>
              <a:t>姜大治等</a:t>
            </a:r>
            <a:r>
              <a:rPr sz="2400">
                <a:latin typeface="Times New Roman"/>
                <a:cs typeface="Times New Roman"/>
              </a:rPr>
              <a:t>(2002)</a:t>
            </a:r>
            <a:r>
              <a:rPr sz="2400" spc="-5">
                <a:latin typeface="黑体"/>
                <a:cs typeface="黑体"/>
              </a:rPr>
              <a:t>的决策模型以组合的风险最小作为目标</a:t>
            </a:r>
            <a:r>
              <a:rPr sz="2400">
                <a:latin typeface="黑体"/>
                <a:cs typeface="黑体"/>
              </a:rPr>
              <a:t>函数，确定贷款组合的</a:t>
            </a:r>
            <a:r>
              <a:rPr sz="2400">
                <a:latin typeface="Times New Roman"/>
                <a:cs typeface="Times New Roman"/>
              </a:rPr>
              <a:t>“</a:t>
            </a:r>
            <a:r>
              <a:rPr sz="2400" spc="-335">
                <a:latin typeface="黑体"/>
                <a:cs typeface="黑体"/>
              </a:rPr>
              <a:t>有效边界</a:t>
            </a:r>
            <a:r>
              <a:rPr sz="2400">
                <a:latin typeface="Times New Roman"/>
                <a:cs typeface="Times New Roman"/>
              </a:rPr>
              <a:t>”</a:t>
            </a:r>
            <a:r>
              <a:rPr sz="2400" spc="-2135">
                <a:latin typeface="黑体"/>
                <a:cs typeface="黑体"/>
              </a:rPr>
              <a:t>。</a:t>
            </a:r>
            <a:r>
              <a:rPr sz="2400" spc="-50">
                <a:latin typeface="Times New Roman"/>
                <a:cs typeface="Times New Roman"/>
              </a:rPr>
              <a:t>”</a:t>
            </a:r>
            <a:endParaRPr sz="2400">
              <a:latin typeface="Times New Roman"/>
              <a:cs typeface="Times New Roman"/>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688340" y="1263004"/>
            <a:ext cx="8134350" cy="3942715"/>
          </a:xfrm>
          <a:prstGeom prst="rect">
            <a:avLst/>
          </a:prstGeom>
        </p:spPr>
        <p:txBody>
          <a:bodyPr vert="horz" wrap="square" lIns="0" tIns="12700" rIns="0" bIns="0" rtlCol="0">
            <a:spAutoFit/>
          </a:bodyPr>
          <a:lstStyle/>
          <a:p>
            <a:pPr marL="298450" marR="5080" indent="-285750">
              <a:lnSpc>
                <a:spcPct val="105500"/>
              </a:lnSpc>
              <a:spcBef>
                <a:spcPts val="100"/>
              </a:spcBef>
              <a:buSzPct val="85416"/>
              <a:buFont typeface="Wingdings"/>
              <a:buChar char=""/>
              <a:tabLst>
                <a:tab pos="298450"/>
              </a:tabLst>
            </a:pPr>
            <a:r>
              <a:rPr sz="2400">
                <a:latin typeface="黑体"/>
                <a:cs typeface="黑体"/>
              </a:rPr>
              <a:t>杨智元</a:t>
            </a:r>
            <a:r>
              <a:rPr sz="2400">
                <a:latin typeface="Times New Roman"/>
                <a:cs typeface="Times New Roman"/>
              </a:rPr>
              <a:t>(2003)</a:t>
            </a:r>
            <a:r>
              <a:rPr sz="2400" spc="-5">
                <a:latin typeface="黑体"/>
                <a:cs typeface="黑体"/>
              </a:rPr>
              <a:t>建立了动态的无风险资产组合模型，得到在一一段时间内使资产组合处于无风险状态的动态过程。</a:t>
            </a:r>
            <a:endParaRPr sz="2400">
              <a:latin typeface="黑体"/>
              <a:cs typeface="黑体"/>
            </a:endParaRPr>
          </a:p>
          <a:p>
            <a:pPr marL="298450" marR="5080" indent="-285750">
              <a:lnSpc>
                <a:spcPct val="102699"/>
              </a:lnSpc>
              <a:spcBef>
                <a:spcPts val="340"/>
              </a:spcBef>
              <a:buSzPct val="85416"/>
              <a:buFont typeface="Wingdings"/>
              <a:buChar char=""/>
              <a:tabLst>
                <a:tab pos="298450"/>
              </a:tabLst>
            </a:pPr>
            <a:r>
              <a:rPr sz="2400">
                <a:latin typeface="黑体"/>
                <a:cs typeface="黑体"/>
              </a:rPr>
              <a:t>潘雪阳</a:t>
            </a:r>
            <a:r>
              <a:rPr sz="2400">
                <a:latin typeface="Times New Roman"/>
                <a:cs typeface="Times New Roman"/>
              </a:rPr>
              <a:t>(2005)</a:t>
            </a:r>
            <a:r>
              <a:rPr sz="2400" spc="-5">
                <a:latin typeface="黑体"/>
                <a:cs typeface="黑体"/>
              </a:rPr>
              <a:t>研究了从一期投资扩展到多期投资的优化策略略投资，证明多期投资中每一期的最优投资策略类似于一期最优投资策略，而总的风险概率在各期之间进行分配。</a:t>
            </a:r>
            <a:endParaRPr sz="2400">
              <a:latin typeface="黑体"/>
              <a:cs typeface="黑体"/>
            </a:endParaRPr>
          </a:p>
          <a:p>
            <a:pPr marL="298450" marR="5080" indent="-285750">
              <a:lnSpc>
                <a:spcPct val="102699"/>
              </a:lnSpc>
              <a:spcBef>
                <a:spcPts val="340"/>
              </a:spcBef>
              <a:buSzPct val="85416"/>
              <a:buFont typeface="Wingdings"/>
              <a:buChar char=""/>
              <a:tabLst>
                <a:tab pos="298450"/>
              </a:tabLst>
            </a:pPr>
            <a:r>
              <a:rPr sz="2400">
                <a:latin typeface="黑体"/>
                <a:cs typeface="黑体"/>
              </a:rPr>
              <a:t>洪忠诚等</a:t>
            </a:r>
            <a:r>
              <a:rPr sz="2400">
                <a:latin typeface="Times New Roman"/>
                <a:cs typeface="Times New Roman"/>
              </a:rPr>
              <a:t>(2008)</a:t>
            </a:r>
            <a:r>
              <a:rPr sz="2400" spc="-5">
                <a:latin typeface="黑体"/>
                <a:cs typeface="黑体"/>
              </a:rPr>
              <a:t>同时考虑存量贷款组合和增量贷款组合的总总体风险和收益，以一定风险价值约束，建立贷款组合总收益最大化决策模型。</a:t>
            </a:r>
            <a:endParaRPr sz="2400">
              <a:latin typeface="黑体"/>
              <a:cs typeface="黑体"/>
            </a:endParaRPr>
          </a:p>
          <a:p>
            <a:pPr marL="298450" marR="5080" indent="-285750">
              <a:lnSpc>
                <a:spcPct val="105500"/>
              </a:lnSpc>
              <a:spcBef>
                <a:spcPts val="260"/>
              </a:spcBef>
              <a:buSzPct val="85416"/>
              <a:buFont typeface="Wingdings"/>
              <a:buChar char=""/>
              <a:tabLst>
                <a:tab pos="298450"/>
              </a:tabLst>
            </a:pPr>
            <a:r>
              <a:rPr sz="2400">
                <a:latin typeface="黑体"/>
                <a:cs typeface="黑体"/>
              </a:rPr>
              <a:t>许文等</a:t>
            </a:r>
            <a:r>
              <a:rPr sz="2400">
                <a:latin typeface="Times New Roman"/>
                <a:cs typeface="Times New Roman"/>
              </a:rPr>
              <a:t>(2010)</a:t>
            </a:r>
            <a:r>
              <a:rPr sz="2400" spc="-5">
                <a:latin typeface="黑体"/>
                <a:cs typeface="黑体"/>
              </a:rPr>
              <a:t>利用下偏距代替传统方差表示组合的风险，建建立基于违约损失控制的贷款组合动态优化模型。</a:t>
            </a:r>
            <a:endParaRPr sz="24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a:spLocks noGrp="1"/>
          </p:cNvSpPr>
          <p:nvPr>
            <p:ph type="body" idx="1"/>
          </p:nvPr>
        </p:nvSpPr>
        <p:spPr>
          <a:prstGeom prst="rect">
            <a:avLst/>
          </a:prstGeom>
        </p:spPr>
        <p:txBody>
          <a:bodyPr vert="horz" wrap="square" lIns="0" tIns="53340" rIns="0" bIns="0" rtlCol="0">
            <a:spAutoFit/>
          </a:bodyPr>
          <a:lstStyle/>
          <a:p>
            <a:pPr marL="355600" indent="-342900">
              <a:lnSpc>
                <a:spcPct val="100000"/>
              </a:lnSpc>
              <a:spcBef>
                <a:spcPts val="420"/>
              </a:spcBef>
              <a:buSzPct val="101785"/>
              <a:buFont typeface="Wingdings"/>
              <a:buChar char=""/>
              <a:tabLst>
                <a:tab pos="355600"/>
              </a:tabLst>
            </a:pPr>
            <a:r>
              <a:rPr spc="-10"/>
              <a:t>研究现状评述</a:t>
            </a:r>
          </a:p>
          <a:p>
            <a:pPr marL="355600" marR="5080" indent="-342900">
              <a:lnSpc>
                <a:spcPts val="2810"/>
              </a:lnSpc>
              <a:spcBef>
                <a:spcPts val="655"/>
              </a:spcBef>
            </a:pPr>
            <a:r>
              <a:rPr sz="2600" spc="-5"/>
              <a:t>从资料收集来看，国内外商业银行的贷款组合优化研究</a:t>
            </a:r>
            <a:r>
              <a:rPr sz="2600" spc="-50"/>
              <a:t> </a:t>
            </a:r>
            <a:r>
              <a:rPr sz="2600" spc="-5"/>
              <a:t>经历一个迅速的发展过程，并获得丰硕的研究成果，</a:t>
            </a:r>
            <a:r>
              <a:rPr sz="2600" spc="-50"/>
              <a:t> </a:t>
            </a:r>
            <a:r>
              <a:rPr sz="2600" spc="-5"/>
              <a:t>但是受发展历史短的影响，尚存在以下方面的不足与缺</a:t>
            </a:r>
            <a:r>
              <a:rPr sz="2600" spc="-20"/>
              <a:t>缺陷：</a:t>
            </a:r>
            <a:endParaRPr sz="2600"/>
          </a:p>
          <a:p>
            <a:pPr marL="355600" marR="335280" indent="-342900" algn="just">
              <a:lnSpc>
                <a:spcPts val="2810"/>
              </a:lnSpc>
              <a:spcBef>
                <a:spcPts val="615"/>
              </a:spcBef>
            </a:pPr>
            <a:r>
              <a:rPr sz="2600"/>
              <a:t>1.</a:t>
            </a:r>
            <a:r>
              <a:rPr sz="2600" spc="-5"/>
              <a:t>传统的银行贷款资源优化配置研究是以贷款为对象，以贷款风险收益最大化为目标进行研究，无法实现银行整体风险收益最大化的战略目标。从客户获取的贷贷款、存款、中间业务等一揽子产品的综合风险收益最大化为目标进行贷款资源最优配置的研究目前仍然是空白，这一目标却是银行信贷资源配置的重要决策依据，具有理论和实践意义。</a:t>
            </a:r>
            <a:endParaRPr sz="2600"/>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a:t>论文研究意义、国内外现状分析</a:t>
            </a:r>
          </a:p>
        </p:txBody>
      </p:sp>
      <p:sp>
        <p:nvSpPr>
          <p:cNvPr id="3" name="object 3"/>
          <p:cNvSpPr txBox="1"/>
          <p:nvPr/>
        </p:nvSpPr>
        <p:spPr>
          <a:xfrm>
            <a:off x="535940" y="1186338"/>
            <a:ext cx="8280400" cy="4077335"/>
          </a:xfrm>
          <a:prstGeom prst="rect">
            <a:avLst/>
          </a:prstGeom>
        </p:spPr>
        <p:txBody>
          <a:bodyPr vert="horz" wrap="square" lIns="0" tIns="12700" rIns="0" bIns="0" rtlCol="0">
            <a:spAutoFit/>
          </a:bodyPr>
          <a:lstStyle/>
          <a:p>
            <a:pPr marL="12700" marR="335915" indent="330835">
              <a:lnSpc>
                <a:spcPct val="100000"/>
              </a:lnSpc>
              <a:spcBef>
                <a:spcPts val="100"/>
              </a:spcBef>
              <a:buSzPct val="96153"/>
              <a:buAutoNum type="arabicPeriod" startAt="2"/>
              <a:tabLst>
                <a:tab pos="343535"/>
              </a:tabLst>
            </a:pPr>
            <a:r>
              <a:rPr sz="2600" spc="-5">
                <a:latin typeface="黑体"/>
                <a:cs typeface="黑体"/>
              </a:rPr>
              <a:t>贷款组合优化模型都是简单地假设贷款收益率，大都基于理论研究需要出发，无法满足金融机构的实际需</a:t>
            </a:r>
            <a:r>
              <a:rPr sz="2600" spc="-50">
                <a:latin typeface="黑体"/>
                <a:cs typeface="黑体"/>
              </a:rPr>
              <a:t> </a:t>
            </a:r>
            <a:r>
              <a:rPr sz="2600" spc="-5">
                <a:latin typeface="黑体"/>
                <a:cs typeface="黑体"/>
              </a:rPr>
              <a:t>求。由于数据等方面的因素，与实际情况结合的研究</a:t>
            </a:r>
            <a:r>
              <a:rPr sz="2600" spc="-50">
                <a:latin typeface="黑体"/>
                <a:cs typeface="黑体"/>
              </a:rPr>
              <a:t> </a:t>
            </a:r>
            <a:r>
              <a:rPr sz="2600" spc="-5">
                <a:latin typeface="黑体"/>
                <a:cs typeface="黑体"/>
              </a:rPr>
              <a:t>特别是结合银行经营战略目标的研究很少，需要进一步</a:t>
            </a:r>
            <a:r>
              <a:rPr sz="2600" spc="-10">
                <a:latin typeface="黑体"/>
                <a:cs typeface="黑体"/>
              </a:rPr>
              <a:t>深入探讨。</a:t>
            </a:r>
            <a:endParaRPr sz="2600">
              <a:latin typeface="黑体"/>
              <a:cs typeface="黑体"/>
            </a:endParaRPr>
          </a:p>
          <a:p>
            <a:pPr marL="12700" marR="5080" indent="330835">
              <a:lnSpc>
                <a:spcPct val="100000"/>
              </a:lnSpc>
              <a:spcBef>
                <a:spcPts val="620"/>
              </a:spcBef>
              <a:buSzPct val="96153"/>
              <a:buAutoNum type="arabicPeriod" startAt="2"/>
              <a:tabLst>
                <a:tab pos="343535"/>
              </a:tabLst>
            </a:pPr>
            <a:r>
              <a:rPr sz="2600" spc="-5">
                <a:latin typeface="黑体"/>
                <a:cs typeface="黑体"/>
              </a:rPr>
              <a:t>金融环境越发错综复杂，贷款资源配置会遇到许多不</a:t>
            </a:r>
            <a:r>
              <a:rPr sz="2600" spc="-50">
                <a:latin typeface="黑体"/>
                <a:cs typeface="黑体"/>
              </a:rPr>
              <a:t> </a:t>
            </a:r>
            <a:r>
              <a:rPr sz="2600" spc="-5">
                <a:latin typeface="黑体"/>
                <a:cs typeface="黑体"/>
              </a:rPr>
              <a:t>确定性因素，无法直接从投资组合理论相关结果进行处理理，这方面的研究目前仍然较少。建立鲁棒优化下的</a:t>
            </a:r>
            <a:endParaRPr sz="2600">
              <a:latin typeface="黑体"/>
              <a:cs typeface="黑体"/>
            </a:endParaRPr>
          </a:p>
          <a:p>
            <a:pPr marL="12700" marR="335915">
              <a:lnSpc>
                <a:spcPts val="3120"/>
              </a:lnSpc>
              <a:spcBef>
                <a:spcPts val="105"/>
              </a:spcBef>
            </a:pPr>
            <a:r>
              <a:rPr sz="2600" spc="-5">
                <a:latin typeface="黑体"/>
                <a:cs typeface="黑体"/>
              </a:rPr>
              <a:t>优化配置模型可以很好解决不确定性因素，完善贷款组</a:t>
            </a:r>
            <a:r>
              <a:rPr sz="2600">
                <a:latin typeface="黑体"/>
                <a:cs typeface="黑体"/>
              </a:rPr>
              <a:t>合优化理论</a:t>
            </a:r>
            <a:r>
              <a:rPr sz="3000" spc="-50">
                <a:latin typeface="黑体"/>
                <a:cs typeface="黑体"/>
              </a:rPr>
              <a:t>。</a:t>
            </a:r>
            <a:endParaRPr sz="3000">
              <a:latin typeface="黑体"/>
              <a:cs typeface="黑体"/>
            </a:endParaRPr>
          </a:p>
        </p:txBody>
      </p:sp>
      <p:pic>
        <p:nvPicPr>
          <p:cNvPr id="4" name="object 4"/>
          <p:cNvPicPr/>
          <p:nvPr/>
        </p:nvPicPr>
        <p:blipFill>
          <a:blip r:embed="rId2"/>
          <a:stretch>
            <a:fillRect/>
          </a:stretch>
        </p:blipFill>
        <p:spPr>
          <a:xfrm>
            <a:off x="457200" y="6324600"/>
            <a:ext cx="1524000" cy="381000"/>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2640"/>
              </a:lnSpc>
            </a:pPr>
            <a:r>
              <a:rPr/>
              <a:t>基于RAROC</a:t>
            </a:r>
            <a:r>
              <a:rPr spc="-10"/>
              <a:t>约束的中国商业银</a:t>
            </a:r>
          </a:p>
          <a:p>
            <a:pPr marL="88900">
              <a:lnSpc>
                <a:spcPts val="2835"/>
              </a:lnSpc>
            </a:pPr>
            <a:r>
              <a:rPr spc="-5"/>
              <a:t>银行贷款组合决策的研究</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https://d.book118.com/087031006150006026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154</Paragraphs>
  <Slides>20</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Microsoft JhengHei</vt:lpstr>
      <vt:lpstr>黑体</vt:lpstr>
      <vt:lpstr>微软雅黑</vt:lpstr>
      <vt:lpstr>Wingdings</vt:lpstr>
      <vt:lpstr>Times New Roman</vt:lpstr>
      <vt:lpstr>Office Theme</vt:lpstr>
      <vt:lpstr>基于RAROC约束的中国商业银行贷款组合决策的研究</vt:lpstr>
      <vt:lpstr>问题的提出</vt:lpstr>
      <vt:lpstr>问题的提出</vt:lpstr>
      <vt:lpstr>报	告	主	要内	容</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论文研究意义、国内外现状分析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2024-09-01T04:09:54.316</cp:lastPrinted>
  <dcterms:created xsi:type="dcterms:W3CDTF">2024-08-31T20:09:54Z</dcterms:created>
  <dcterms:modified xsi:type="dcterms:W3CDTF">2024-08-31T20:09:55Z</dcterms:modified>
</cp:coreProperties>
</file>