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DC1D56-EBEA-492B-B175-9AC8D1E0B6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6ED2A0-1065-4A00-ACDE-296EB4302B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0B7CF8-42BB-4889-BBC4-B27EE2013A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825378-7BB3-4DF2-96C1-24E2BA73F2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1554E44-8599-4285-B431-ADC40C7F13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8E81E8-1EBF-46D4-BA2F-86A1878F31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FDB7D1-76CF-4FB5-90E6-E1E8F23CCE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F2C289-1FF0-4C7B-9331-E271274535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15ACBE-70D3-449D-99E1-06647E2E58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379582-9235-4118-942D-892DCC84BA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A07D8D-EA46-433E-947F-589CAA1C9D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703106216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0963" y="1262441"/>
            <a:ext cx="5916930" cy="1682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《数据分析》ppt课件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908996" y="2708076"/>
            <a:ext cx="1424940" cy="2472026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18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153412" y="2708076"/>
            <a:ext cx="678180" cy="1586865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937946" y="930592"/>
            <a:ext cx="4507230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数据收集与整理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数据分析应用场景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数据分析的未来发展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是指通过统计方法和分析工具对大量数据进行分析，以提取有用信息并形成结论的过程。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包括调查数据、实验数据、观察数据、历史数据等。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数据质量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数据分析的前提是保证数据的质量，包括数据的准确性、完整性、一致性和及时性。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结果解读与报告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将分析结果进行解读，并形成报告进行汇报和分享。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建模分析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根据分析目的选择合适的分析方法和模型。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数据探索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对数据进行初步探索，了解数据的分布、特征和关系。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根据分析目的和范围收集相关数据。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数据清洗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对数据进行预处理，包括缺失值处理、异常值处理、数据转换等。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数据分析的流程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-5400000">
            <a:off x="5770591" y="1524691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88669" y="2024857"/>
            <a:ext cx="614662" cy="385690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 flipH="1" flipV="1">
            <a:off x="5770591" y="5381593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3444517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788669" y="1438299"/>
            <a:ext cx="614662" cy="473651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053418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02999" y="3260307"/>
            <a:ext cx="1386002" cy="1386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1377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Excel是常用的数据分析工具之一，具有强大的数据处理、分析和可视化功能。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1377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Excel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334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Tableau是一款可视化数据分析工具，可以通过拖放界面快速创建各种图表和报表。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7334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Tableau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0888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Python是一种强大的编程语言，常用于数据清洗、处理和分析，其数据分析库如Pandas、Numpy和Matplotlib等非常常用。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60888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Python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0888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R语言是一种统计编程语言，拥有丰富的数据分析包和可视化工具，如ggplot2等。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60888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R语言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198112" y="3055420"/>
            <a:ext cx="1795777" cy="1795777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76200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72540" y="3629848"/>
            <a:ext cx="646919" cy="646919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数据分析的常用工具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数据收集与整理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内部数据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市场调研、竞争对手分析、社交媒体数据等。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外部数据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实时数据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用户生成数据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用户调查、在线评论、社交媒体互动等。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公司内部数据库、CRM系统、销售数据等。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传感器、物联网设备、实时交易数据等。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458" r="11458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删除缺失值、填充缺失值或插值。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缺失值处理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识别异常值并采取处理措施，如删除或替换。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异常值处理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标准化、归一化、离散化等。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数据转换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合并不同来源的数据，确保数据一致性。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数据整合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数据清洗与整理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选择合适的存储介质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硬盘、SSD、云存储等。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设计合理的数据库结构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关系型数据库、非关系型数据库等。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定期备份数据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本地备份、远程备份、增量备份等。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数据归档与过期处理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定期清理过期数据，释放存储空间。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数据存储与备份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60834" y="4159251"/>
            <a:ext cx="143933" cy="14393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数据安全与隐私保护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763829" y="2569823"/>
            <a:ext cx="2267763" cy="1218088"/>
            <a:chOff x="763829" y="2569823"/>
            <a:chExt cx="2267763" cy="1218088"/>
          </a:xfrm>
        </p:grpSpPr>
        <p:sp>
          <p:nvSpPr>
            <p:cNvPr id="26" name="TextBox 26"/>
            <p:cNvSpPr txBox="1"/>
            <p:nvPr/>
          </p:nvSpPr>
          <p:spPr>
            <a:xfrm>
              <a:off x="763829" y="2569823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对敏感数据进行加密存储和传输。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63829" y="2079489"/>
            <a:ext cx="2267763" cy="490334"/>
            <a:chOff x="763829" y="2079489"/>
            <a:chExt cx="2267763" cy="490334"/>
          </a:xfrm>
        </p:grpSpPr>
        <p:sp>
          <p:nvSpPr>
            <p:cNvPr id="28" name="TextBox 28"/>
            <p:cNvSpPr txBox="1"/>
            <p:nvPr/>
          </p:nvSpPr>
          <p:spPr>
            <a:xfrm>
              <a:off x="763829" y="2079489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加密技术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2864089" y="5221258"/>
            <a:ext cx="2267763" cy="1218088"/>
            <a:chOff x="2864089" y="5221258"/>
            <a:chExt cx="2267763" cy="1218088"/>
          </a:xfrm>
        </p:grpSpPr>
        <p:sp>
          <p:nvSpPr>
            <p:cNvPr id="30" name="TextBox 30"/>
            <p:cNvSpPr txBox="1"/>
            <p:nvPr/>
          </p:nvSpPr>
          <p:spPr>
            <a:xfrm>
              <a:off x="2864089" y="5221258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隐藏敏感信息，保护用户隐私。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2864089" y="4730924"/>
            <a:ext cx="2267763" cy="490334"/>
            <a:chOff x="2864089" y="4730924"/>
            <a:chExt cx="2267763" cy="490334"/>
          </a:xfrm>
        </p:grpSpPr>
        <p:sp>
          <p:nvSpPr>
            <p:cNvPr id="32" name="TextBox 32"/>
            <p:cNvSpPr txBox="1"/>
            <p:nvPr/>
          </p:nvSpPr>
          <p:spPr>
            <a:xfrm>
              <a:off x="2864089" y="4730924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数据脱敏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822697" y="5221258"/>
            <a:ext cx="2267763" cy="1218088"/>
            <a:chOff x="6822697" y="5221258"/>
            <a:chExt cx="2267763" cy="1218088"/>
          </a:xfrm>
        </p:grpSpPr>
        <p:sp>
          <p:nvSpPr>
            <p:cNvPr id="34" name="TextBox 34"/>
            <p:cNvSpPr txBox="1"/>
            <p:nvPr/>
          </p:nvSpPr>
          <p:spPr>
            <a:xfrm>
              <a:off x="6822697" y="5221258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定期进行安全漏洞扫描和审计，确保数据安全。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6822697" y="4730924"/>
            <a:ext cx="2267763" cy="490334"/>
            <a:chOff x="6822697" y="4730924"/>
            <a:chExt cx="226776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6822697" y="4730924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安全审计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8972595" y="2785723"/>
            <a:ext cx="2267763" cy="1218088"/>
            <a:chOff x="8972595" y="2785723"/>
            <a:chExt cx="2267763" cy="1218088"/>
          </a:xfrm>
        </p:grpSpPr>
        <p:sp>
          <p:nvSpPr>
            <p:cNvPr id="38" name="TextBox 38"/>
            <p:cNvSpPr txBox="1"/>
            <p:nvPr/>
          </p:nvSpPr>
          <p:spPr>
            <a:xfrm>
              <a:off x="8972595" y="2785723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设置不同用户权限，限制数据访问范围。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8972595" y="2295389"/>
            <a:ext cx="2267763" cy="490334"/>
            <a:chOff x="8972595" y="2295389"/>
            <a:chExt cx="226776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8972595" y="2295389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访问控制</a:t>
              </a:r>
            </a:p>
          </p:txBody>
        </p:sp>
      </p:grpSp>
      <p:sp>
        <p:nvSpPr>
          <p:cNvPr id="41" name="Freeform 41"/>
          <p:cNvSpPr/>
          <p:nvPr/>
        </p:nvSpPr>
        <p:spPr>
          <a:xfrm>
            <a:off x="3096623" y="2700021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187548" y="1104984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5686896" y="2660051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7186254" y="1513484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5" name="Group 45"/>
          <p:cNvGrpSpPr/>
          <p:nvPr/>
        </p:nvGrpSpPr>
        <p:grpSpPr>
          <a:xfrm>
            <a:off x="7803631" y="2055449"/>
            <a:ext cx="461677" cy="550831"/>
            <a:chOff x="7803631" y="2055449"/>
            <a:chExt cx="461677" cy="550831"/>
          </a:xfrm>
        </p:grpSpPr>
        <p:sp>
          <p:nvSpPr>
            <p:cNvPr id="46" name="Freeform 46"/>
            <p:cNvSpPr/>
            <p:nvPr/>
          </p:nvSpPr>
          <p:spPr>
            <a:xfrm>
              <a:off x="7969842" y="2161366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7803631" y="2055449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8" name="Group 48"/>
          <p:cNvGrpSpPr/>
          <p:nvPr/>
        </p:nvGrpSpPr>
        <p:grpSpPr>
          <a:xfrm>
            <a:off x="3615463" y="3242807"/>
            <a:ext cx="664559" cy="579787"/>
            <a:chOff x="3615463" y="3242807"/>
            <a:chExt cx="664559" cy="579787"/>
          </a:xfrm>
        </p:grpSpPr>
        <p:sp>
          <p:nvSpPr>
            <p:cNvPr id="49" name="Freeform 49"/>
            <p:cNvSpPr/>
            <p:nvPr/>
          </p:nvSpPr>
          <p:spPr>
            <a:xfrm>
              <a:off x="3615463" y="3382158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961125" y="3242807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1" name="Group 51"/>
          <p:cNvGrpSpPr/>
          <p:nvPr/>
        </p:nvGrpSpPr>
        <p:grpSpPr>
          <a:xfrm>
            <a:off x="6456418" y="3388259"/>
            <a:ext cx="577690" cy="614458"/>
            <a:chOff x="6456418" y="3388259"/>
            <a:chExt cx="577690" cy="614458"/>
          </a:xfrm>
        </p:grpSpPr>
        <p:sp>
          <p:nvSpPr>
            <p:cNvPr id="52" name="Freeform 52"/>
            <p:cNvSpPr/>
            <p:nvPr/>
          </p:nvSpPr>
          <p:spPr>
            <a:xfrm>
              <a:off x="6794364" y="3388259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6456418" y="3573425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6595864" y="3689344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6703972" y="3639147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5010292" y="1832578"/>
            <a:ext cx="559445" cy="701972"/>
            <a:chOff x="5010292" y="1832578"/>
            <a:chExt cx="559445" cy="701972"/>
          </a:xfrm>
        </p:grpSpPr>
        <p:sp>
          <p:nvSpPr>
            <p:cNvPr id="57" name="Freeform 57"/>
            <p:cNvSpPr/>
            <p:nvPr/>
          </p:nvSpPr>
          <p:spPr>
            <a:xfrm>
              <a:off x="5401504" y="1832578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5183885" y="1928296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5010292" y="2189448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描述性分析是数据分析的基础，它通过统计方法对数据进行整理和描述，以揭示数据的分布特征和规律。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性分析主要关注数据的总体特征，如均值、中位数、众数、方差等统计量，以及数据的分布情况，如正态分布、泊松分布等。通过对数据的描述，可以初步了解数据的规律和趋势，为后续的数据分析提供基础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描述性分析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探索性分析是在描述性分析的基础上，进一步挖掘数据中的潜在信息和模式。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探索性分析通过绘制图表、计算相关系数、进行假设检验等方法，深入探索数据之间的关系和规律。它可以发现数据中的异常值、缺失值和异常关系，为后续的数据建模提供依据。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探索性分析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预测性分析是数据分析的核心，它通过建立数学模型，利用历史数据预测未来的趋势和结果。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预测性分析常用的方法包括回归分析、时间序列分析、机器学习等。通过这些方法，可以建立预测模型，对未来的趋势进行预测，为决策提供依据。预测性分析在金融、经济、科技等领域有广泛的应用。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预测性分析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https://d.book118.com/087031062165006033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351E00"/>
      </a:dk1>
      <a:lt1>
        <a:srgbClr val="FFFBEF"/>
      </a:lt1>
      <a:dk2>
        <a:srgbClr val="000000"/>
      </a:dk2>
      <a:lt2>
        <a:srgbClr val="FFFFFF"/>
      </a:lt2>
      <a:accent1>
        <a:srgbClr val="AE681B"/>
      </a:accent1>
      <a:accent2>
        <a:srgbClr val="D99134"/>
      </a:accent2>
      <a:accent3>
        <a:srgbClr val="A34713"/>
      </a:accent3>
      <a:accent4>
        <a:srgbClr val="D67A5C"/>
      </a:accent4>
      <a:accent5>
        <a:srgbClr val="CE7F65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2024-09-07T13:25:53.573</cp:lastPrinted>
  <dcterms:created xsi:type="dcterms:W3CDTF">2024-09-07T05:25:53Z</dcterms:created>
  <dcterms:modified xsi:type="dcterms:W3CDTF">2024-09-07T05:25:55Z</dcterms:modified>
</cp:coreProperties>
</file>