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9112AD-F186-4B88-8E4E-EE9790D30C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61AEDE-7E61-4542-B5BD-308FA91B44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6948E0-FB5A-43BF-B1F9-FD96611E20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AA19D5-9787-4691-AD2C-1D6CD41D2F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A12514-389A-4ED8-94F3-52BE9FED86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8810DE-75BB-44A8-837F-A7993131DF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F42156-0611-48E5-BB65-657CF0F4C4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76C596-BCE3-43CF-8CB3-B8C49D5FE6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AA59DA-6953-4F26-8745-00C3FAA0C1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963AB0-3015-42A1-88BF-DFA05F6191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254150-7F2D-4C0D-B07C-DFFBAD69EA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4116620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75">
                <a:solidFill>
                  <a:schemeClr val="accent1"/>
                </a:solidFill>
                <a:latin typeface="Microsoft Yahei"/>
                <a:ea typeface="Microsoft Yahei"/>
                <a:cs typeface="Microsoft Yahei"/>
              </a:rPr>
              <a:t>汇报人：xxx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solidFill>
                <a:latin typeface="Microsoft Yahei"/>
                <a:ea typeface="Microsoft Yahei"/>
                <a:cs typeface="Microsoft Yahei"/>
              </a:rPr>
              <a:t>2023-12-22</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solidFill>
                <a:latin typeface="Microsoft Yahei"/>
                <a:ea typeface="Microsoft Yahei"/>
                <a:cs typeface="Microsoft Yahei"/>
              </a:rPr>
              <a:t>《高度近视防控专家共识（2023）》解读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高度近视定义与分类</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流行病学特征与危险因素</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临床表现与并发症概述</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诊断方法与标准制定</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治疗策略及新技术应用探讨</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预防措施与健康教育推广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屈光度大于或等于-6.00D，或眼轴长度大于或等于26.5mm的近视。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高度近视定义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3875" r="13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现状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危害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8083" r="8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全球范围内高度近视患病率逐年上升，且发病年龄提前。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高度近视易引发视网膜脱落、青光眼等严重并发症，甚至致盲。</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高度近视现状及危害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703" r="277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041" r="3104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针对高度近视的防控，国内外尚无统一标准，临床处理策略多样。</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背景</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通过专家共识的制定，为高度近视的防控提供科学依据，规范临床处理，降低并发症风险。</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专家共识制定背景与意义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对《高度近视防控专家共识（2023）》进行深入解读，帮助公众和医务工作者更好地理解和应用该共识。</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包括高度近视的定义、分类、危险因素、临床表现、诊断、治疗及预防等方面的详细解读。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解读目的和主要内容概述</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主要内容</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目的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高度近视定义与分类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高度近视定义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高度近视是指眼球在调节松弛状态下，平行光线经眼的屈光系统屈折后形成的焦点在视网膜之前，在视网膜上形成一个弥散光环，以致外界物体在视网膜上不能形成清晰的物像，患者主观感觉视近物清晰而视远物模糊。</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诊断标准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根据屈光度数进行分类，高度近视通常指近视度数在-6.00D以上的屈光不正状态。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高度近视定义及诊断标准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分类方法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根据度数变化可分为单纯性高度近视和病理性高度近视。单纯性高度近视度数相对稳定，病理性高度近视度数则不断增长，并伴有视网膜病变等眼底损害。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临床意义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对高度近视进行分类有助于针对不同类型的患者制定个性化的治疗方案，提高治疗效果。</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156" r="24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分类方法及临床意义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pic>
        <p:nvPicPr>
          <p:cNvPr id="8" name="Picture 8"/>
          <p:cNvPicPr>
            <a:picLocks noChangeAspect="1"/>
          </p:cNvPicPr>
          <p:nvPr/>
        </p:nvPicPr>
        <p:blipFill>
          <a:blip r:embed="rId2"/>
          <a:srcRect t="11985" b="1198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737" b="573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226" b="82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与其他眼部疾病关联性分析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高度近视与青光眼</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高度近视患者眼轴增长，前房加深，房角结构改变，使得房水流出阻力增加，眼压升高，从而增加患青光眼的风险。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高度近视与白内障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高度近视患者眼内营养代谢异常，晶状体囊膜通透性改变，晶状体蛋白变性，容易形成白内障。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高度近视与视网膜脱落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高度近视患者眼轴增长，视网膜变薄，容易出现视网膜裂孔和脱落。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流行病学特征与危险因素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在不同地区和人群中，高度近视的患病率存在显著差异，但总体呈现上升趋势。</a:t>
            </a:r>
          </a:p>
        </p:txBody>
      </p:sp>
      <p:pic>
        <p:nvPicPr>
          <p:cNvPr id="5" name="Picture 5"/>
          <p:cNvPicPr>
            <a:picLocks noChangeAspect="1"/>
          </p:cNvPicPr>
          <p:nvPr/>
        </p:nvPicPr>
        <p:blipFill>
          <a:blip r:embed="rId2"/>
          <a:srcRect t="4958" b="49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4"/>
          <a:srcRect l="13792" r="13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高度近视的患病率</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高度近视的发病年龄逐渐提前，越来越多儿童和青少年被诊断为高度近视。</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发病年龄</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女性高度近视的患病率略高于男性，但差异并不显著。</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性别差异</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流行病学特征描述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高度近视具有明显的家族聚集性，遗传因素在高度近视的发生和发展中起重要作用。</a:t>
            </a:r>
          </a:p>
        </p:txBody>
      </p:sp>
      <p:pic>
        <p:nvPicPr>
          <p:cNvPr id="6" name="Picture 6"/>
          <p:cNvPicPr>
            <a:picLocks noChangeAspect="1"/>
          </p:cNvPicPr>
          <p:nvPr/>
        </p:nvPicPr>
        <p:blipFill>
          <a:blip r:embed="rId2"/>
          <a:srcRect l="16792" r="16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遗传因素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近距离用眼时间过长、户外活动时间不足、室内照明不足等环境因素也是高度近视的重要危险因素。</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环境因素</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4956" b="495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不良的用眼习惯，如长时间使用电子产品、不正确的读写姿势等，也会增加高度近视的风险。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生活习惯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危险因素识别与评估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儿童和青少年是高度近视的高发人群，其眼球发育尚未成熟，容易受到各种危险因素的影响。</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儿童与青少年</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成年人高度近视的患病率相对较低，但长时间近距离用眼、职业因素等也可能导致成年人发生高度近视。</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成年人</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如糖尿病患者、高血压患者等慢性病患者，以及长期服用某些药物的人群，其高度近视的患病率和发展速度也可能有所不同。</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特殊人群</a:t>
            </a:r>
          </a:p>
        </p:txBody>
      </p:sp>
      <p:pic>
        <p:nvPicPr>
          <p:cNvPr id="9" name="Picture 9"/>
          <p:cNvPicPr>
            <a:picLocks noChangeAspect="1"/>
          </p:cNvPicPr>
          <p:nvPr/>
        </p:nvPicPr>
        <p:blipFill>
          <a:blip r:embed="rId2"/>
          <a:srcRect l="16708" r="1670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不同人群差异性分析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临床表现与并发症概述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https://d.book118.com/087041166200006026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2024-09-01T08:21:34.055</cp:lastPrinted>
  <dcterms:created xsi:type="dcterms:W3CDTF">2024-09-01T00:21:34Z</dcterms:created>
  <dcterms:modified xsi:type="dcterms:W3CDTF">2024-09-01T00:21:36Z</dcterms:modified>
</cp:coreProperties>
</file>