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12190095" cy="685927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2.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32E1C8-5A7D-40D7-801F-D1C574BCF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2A123-B87F-4073-88D6-AAE1C4F30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FEB274-54C2-4425-8976-93428C4D22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B45B84-91B0-4B7F-BF4A-AAC9B7ECC6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79FA87-B8A1-431D-8391-D62551F6EF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E3CD05-6D09-476D-90FF-59D9308250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9B7FEF-687C-476C-B059-469FB65821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DF2190-B5A1-40C3-BC6F-EBCF712F21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CB0AA1-A338-4DC1-B0DD-EBE95851DD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93F0F4-FCF1-4B9B-8392-06F8EA9960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F37635-9F78-49E9-865C-4687F9631D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6_标题幻灯片">
    <p:spTree>
      <p:nvGrpSpPr>
        <p:cNvPr id="1" name=""/>
        <p:cNvGrpSpPr/>
        <p:nvPr/>
      </p:nvGrpSpPr>
      <p:grpSpPr>
        <a:xfrm>
          <a:off x="0" y="0"/>
          <a:ext cx="0" cy="0"/>
        </a:xfrm>
      </p:grpSpPr>
      <p:sp>
        <p:nvSpPr>
          <p:cNvPr id="4" name="矩形 3"/>
          <p:cNvSpPr/>
          <p:nvPr userDrawn="1"/>
        </p:nvSpPr>
        <p:spPr>
          <a:xfrm>
            <a:off x="0" y="-27384"/>
            <a:ext cx="12190413" cy="144016"/>
          </a:xfrm>
          <a:prstGeom prst="rect">
            <a:avLst/>
          </a:prstGeom>
          <a:solidFill>
            <a:srgbClr val="DF29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5" name="矩形 4"/>
          <p:cNvSpPr/>
          <p:nvPr userDrawn="1"/>
        </p:nvSpPr>
        <p:spPr>
          <a:xfrm>
            <a:off x="0" y="6597352"/>
            <a:ext cx="12190412" cy="28803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pic>
        <p:nvPicPr>
          <p:cNvPr id="6" name="Picture 2" descr="C:\Users\Administrator\Desktop\图片1.png">
            <a:hlinkClick r:id="rId2" action="ppaction://hlinksldjump"/>
          </p:cNvPr>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0631710" y="6319663"/>
            <a:ext cx="1249363" cy="493713"/>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标题和内容">
    <p:spTree>
      <p:nvGrpSpPr>
        <p:cNvPr id="1" name=""/>
        <p:cNvGrpSpPr/>
        <p:nvPr/>
      </p:nvGrpSpPr>
      <p:grpSpPr>
        <a:xfrm>
          <a:off x="0" y="0"/>
          <a:ext cx="0" cy="0"/>
        </a:xfrm>
      </p:grpSpPr>
      <p:sp>
        <p:nvSpPr>
          <p:cNvPr id="2" name="标题 1"/>
          <p:cNvSpPr>
            <a:spLocks noGrp="1"/>
          </p:cNvSpPr>
          <p:nvPr>
            <p:ph type="title"/>
          </p:nvPr>
        </p:nvSpPr>
        <p:spPr>
          <a:xfrm>
            <a:off x="609521" y="274701"/>
            <a:ext cx="10971372" cy="1143265"/>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609521" y="1600572"/>
            <a:ext cx="10971372" cy="4527011"/>
          </a:xfrm>
          <a:prstGeom prst="rect">
            <a:avLst/>
          </a:prstGeom>
        </p:spPr>
        <p:txBody>
          <a:bodyPr>
            <a:normAutofit/>
          </a:bodyPr>
          <a:lstStyle>
            <a:lvl1pPr>
              <a:defRPr sz="2600"/>
            </a:lvl1pPr>
            <a:lvl2pPr>
              <a:defRPr sz="2600"/>
            </a:lvl2pPr>
            <a:lvl3pPr>
              <a:defRPr sz="2600"/>
            </a:lvl3pPr>
            <a:lvl4pPr>
              <a:defRPr sz="2600"/>
            </a:lvl4pPr>
            <a:lvl5pPr>
              <a:defRPr sz="26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a:xfrm>
            <a:off x="609521" y="6357823"/>
            <a:ext cx="2844430"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165059" y="6357823"/>
            <a:ext cx="3860297"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736463" y="6357823"/>
            <a:ext cx="2844430" cy="365210"/>
          </a:xfrm>
          <a:prstGeom prst="rect">
            <a:avLst/>
          </a:prstGeom>
        </p:spPr>
        <p:txBody>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标题幻灯片">
    <p:spTree>
      <p:nvGrpSpPr>
        <p:cNvPr id="1" name=""/>
        <p:cNvGrpSpPr/>
        <p:nvPr/>
      </p:nvGrpSpPr>
      <p:grpSpPr>
        <a:xfrm>
          <a:off x="0" y="0"/>
          <a:ext cx="0" cy="0"/>
        </a:xfrm>
      </p:grpSpPr>
      <p:sp>
        <p:nvSpPr>
          <p:cNvPr id="7" name="矩形 6"/>
          <p:cNvSpPr/>
          <p:nvPr userDrawn="1"/>
        </p:nvSpPr>
        <p:spPr>
          <a:xfrm>
            <a:off x="0" y="6598879"/>
            <a:ext cx="12190412" cy="288099"/>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8" name="矩形 7"/>
          <p:cNvSpPr/>
          <p:nvPr userDrawn="1"/>
        </p:nvSpPr>
        <p:spPr>
          <a:xfrm>
            <a:off x="1" y="-27390"/>
            <a:ext cx="12190413" cy="144049"/>
          </a:xfrm>
          <a:prstGeom prst="rect">
            <a:avLst/>
          </a:prstGeom>
          <a:solidFill>
            <a:srgbClr val="DF29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pic>
        <p:nvPicPr>
          <p:cNvPr id="9" name="Picture 2" descr="C:\Users\Administrator\Desktop\图片1.png">
            <a:hlinkClick r:id="rId2" action="ppaction://hlinksldjump"/>
          </p:cNvPr>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0631711" y="6321127"/>
            <a:ext cx="1249363" cy="4938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file:///D:\qq&#25991;&#20214;\712321467\Image\C2C\Image2\%7b75232B38-A165-1FB7-499C-2E1C792CACB5%7d.png" TargetMode="External" /><Relationship Id="rId5" Type="http://schemas.openxmlformats.org/officeDocument/2006/relationships/image" Target="../media/image2.png" /><Relationship Id="rId6" Type="http://schemas.openxmlformats.org/officeDocument/2006/relationships/image" Target="../media/image3.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6"/>
          <a:stretch>
            <a:fillRect/>
          </a:stretch>
        </a:blipFill>
        <a:effectLst/>
      </p:bgPr>
    </p:bg>
    <p:spTree>
      <p:nvGrpSpPr>
        <p:cNvPr id="1" name=""/>
        <p:cNvGrpSpPr/>
        <p:nvPr/>
      </p:nvGrpSpPr>
      <p:grpSpPr>
        <a:xfrm>
          <a:off x="0" y="0"/>
          <a:ext cx="0" cy="0"/>
        </a:xfrm>
      </p:grpSpPr>
      <p:pic>
        <p:nvPicPr>
          <p:cNvPr id="2" name="图片 1073743875" descr="学科网 zxxk.com" title=""/>
          <p:cNvPicPr>
            <a:picLocks noChangeAspect="1"/>
          </p:cNvPicPr>
          <p:nvPr/>
        </p:nvPicPr>
        <p:blipFill>
          <a:blip r:embed="rId5" r:link="rId4"/>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tags" Target="../tags/tag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7.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4212603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 name="TextBox 16" title=""/>
          <p:cNvSpPr txBox="1"/>
          <p:nvPr/>
        </p:nvSpPr>
        <p:spPr>
          <a:xfrm>
            <a:off x="1630710" y="2349424"/>
            <a:ext cx="9001000" cy="1051932"/>
          </a:xfrm>
          <a:prstGeom prst="rect">
            <a:avLst/>
          </a:prstGeom>
          <a:noFill/>
        </p:spPr>
        <p:txBody>
          <a:bodyPr wrap="non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zh-CN" sz="4400"/>
              <a:t>第</a:t>
            </a:r>
            <a:r>
              <a:rPr lang="en-US" altLang="zh-CN" sz="4400"/>
              <a:t>12</a:t>
            </a:r>
            <a:r>
              <a:rPr lang="zh-CN" altLang="zh-CN" sz="4400"/>
              <a:t>课　资本主义世界殖民体系的形成</a:t>
            </a:r>
            <a:endParaRPr lang="zh-CN" altLang="zh-CN" sz="4400" b="1"/>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r>
              <a:rPr lang="zh-CN" altLang="zh-CN" sz="2800" kern="100">
                <a:latin typeface="Times New Roman" panose="02020603050405020304"/>
                <a:ea typeface="黑体" panose="02010600030101010101" charset="-122"/>
                <a:cs typeface="Times New Roman" panose="02020603050405020304"/>
              </a:rPr>
              <a:t>课</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ea typeface="黑体" panose="02010600030101010101" charset="-122"/>
                <a:cs typeface="Times New Roman" panose="02020603050405020304"/>
              </a:rPr>
              <a:t>程</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ea typeface="黑体" panose="02010600030101010101" charset="-122"/>
                <a:cs typeface="Times New Roman" panose="02020603050405020304"/>
              </a:rPr>
              <a:t>要</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ea typeface="黑体" panose="02010600030101010101" charset="-122"/>
                <a:cs typeface="Times New Roman" panose="02020603050405020304"/>
              </a:rPr>
              <a:t>点</a:t>
            </a:r>
            <a:endParaRPr lang="zh-CN" altLang="zh-CN" sz="2800" kern="100">
              <a:latin typeface="宋体" panose="02010600030101010101" pitchFamily="2" charset="-122"/>
              <a:cs typeface="Courier New" panose="02070309020205020404"/>
            </a:endParaRPr>
          </a:p>
          <a:p>
            <a:pPr indent="266700"/>
            <a:r>
              <a:rPr lang="en-US" altLang="zh-CN" sz="2800" kern="100">
                <a:latin typeface="Times New Roman" panose="02020603050405020304"/>
                <a:ea typeface="楷体_GB2312" panose="02010609030101010101" charset="-122"/>
                <a:cs typeface="Courier New" panose="02070309020205020404"/>
              </a:rPr>
              <a:t>1.</a:t>
            </a:r>
            <a:r>
              <a:rPr lang="zh-CN" altLang="zh-CN" sz="2800" kern="100">
                <a:latin typeface="Times New Roman" panose="02020603050405020304"/>
                <a:ea typeface="楷体_GB2312" panose="02010609030101010101" charset="-122"/>
                <a:cs typeface="Times New Roman" panose="02020603050405020304"/>
              </a:rPr>
              <a:t>了解西方列强对亚非拉的殖民扩张、世界殖民体系的建立以及亚非拉人民的抗争。</a:t>
            </a:r>
            <a:endParaRPr lang="zh-CN" altLang="zh-CN" sz="2800" kern="100">
              <a:latin typeface="宋体" panose="02010600030101010101" pitchFamily="2" charset="-122"/>
              <a:cs typeface="Courier New" panose="02070309020205020404"/>
            </a:endParaRPr>
          </a:p>
          <a:p>
            <a:pPr indent="266700"/>
            <a:r>
              <a:rPr lang="en-US" altLang="zh-CN" sz="2800" kern="100">
                <a:latin typeface="Times New Roman" panose="02020603050405020304"/>
                <a:ea typeface="楷体_GB2312" panose="02010609030101010101" charset="-122"/>
                <a:cs typeface="Courier New" panose="02070309020205020404"/>
              </a:rPr>
              <a:t>2</a:t>
            </a:r>
            <a:r>
              <a:rPr lang="zh-CN" altLang="zh-CN" sz="2800" kern="100">
                <a:latin typeface="Times New Roman" panose="02020603050405020304"/>
                <a:ea typeface="楷体_GB2312" panose="02010609030101010101" charset="-122"/>
                <a:cs typeface="Times New Roman" panose="02020603050405020304"/>
              </a:rPr>
              <a:t>．理解世界殖民体系的建立及殖民地半殖民地民族独立运动对世界历史发展的影响。</a:t>
            </a:r>
            <a:endParaRPr lang="zh-CN" altLang="zh-CN" sz="2800" kern="100">
              <a:latin typeface="宋体" panose="02010600030101010101" pitchFamily="2" charset="-122"/>
              <a:cs typeface="Courier New" panose="02070309020205020404"/>
            </a:endParaRPr>
          </a:p>
          <a:p>
            <a:pPr indent="266700"/>
            <a:endParaRPr lang="en-US" altLang="zh-CN" sz="2800" kern="100" smtClean="0">
              <a:latin typeface="Times New Roman" panose="02020603050405020304"/>
              <a:ea typeface="黑体" panose="02010600030101010101" charset="-122"/>
              <a:cs typeface="Times New Roman" panose="02020603050405020304"/>
            </a:endParaRPr>
          </a:p>
          <a:p>
            <a:pPr indent="266700"/>
            <a:r>
              <a:rPr lang="zh-CN" altLang="zh-CN" sz="2800" kern="100" smtClean="0">
                <a:latin typeface="Times New Roman" panose="02020603050405020304"/>
                <a:ea typeface="黑体" panose="02010600030101010101" charset="-122"/>
                <a:cs typeface="Times New Roman" panose="02020603050405020304"/>
              </a:rPr>
              <a:t>学</a:t>
            </a:r>
            <a:r>
              <a:rPr lang="zh-CN" altLang="zh-CN" sz="2800" kern="100" smtClean="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ea typeface="黑体" panose="02010600030101010101" charset="-122"/>
                <a:cs typeface="Times New Roman" panose="02020603050405020304"/>
              </a:rPr>
              <a:t>法</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ea typeface="黑体" panose="02010600030101010101" charset="-122"/>
                <a:cs typeface="Times New Roman" panose="02020603050405020304"/>
              </a:rPr>
              <a:t>指</a:t>
            </a:r>
            <a:r>
              <a:rPr lang="zh-CN" altLang="zh-CN" sz="2800" kern="100">
                <a:latin typeface="宋体" panose="02010600030101010101" pitchFamily="2" charset="-122"/>
                <a:ea typeface="Times New Roman" panose="02020603050405020304"/>
                <a:cs typeface="Courier New" panose="02070309020205020404"/>
              </a:rPr>
              <a:t> </a:t>
            </a:r>
            <a:r>
              <a:rPr lang="zh-CN" altLang="zh-CN" sz="2800" kern="100">
                <a:latin typeface="Times New Roman" panose="02020603050405020304"/>
                <a:ea typeface="黑体" panose="02010600030101010101" charset="-122"/>
                <a:cs typeface="Times New Roman" panose="02020603050405020304"/>
              </a:rPr>
              <a:t>导</a:t>
            </a:r>
            <a:endParaRPr lang="zh-CN" altLang="zh-CN" sz="2800" kern="100">
              <a:latin typeface="宋体" panose="02010600030101010101" pitchFamily="2" charset="-122"/>
              <a:cs typeface="Courier New" panose="02070309020205020404"/>
            </a:endParaRPr>
          </a:p>
          <a:p>
            <a:pPr indent="266700"/>
            <a:r>
              <a:rPr lang="en-US" altLang="zh-CN" sz="2800" kern="100">
                <a:latin typeface="Times New Roman" panose="02020603050405020304"/>
                <a:ea typeface="楷体_GB2312" panose="02010609030101010101" charset="-122"/>
                <a:cs typeface="Courier New" panose="02070309020205020404"/>
              </a:rPr>
              <a:t>1.</a:t>
            </a:r>
            <a:r>
              <a:rPr lang="zh-CN" altLang="zh-CN" sz="2800" kern="100">
                <a:latin typeface="Times New Roman" panose="02020603050405020304"/>
                <a:ea typeface="楷体_GB2312" panose="02010609030101010101" charset="-122"/>
                <a:cs typeface="Times New Roman" panose="02020603050405020304"/>
              </a:rPr>
              <a:t>认识世界殖民体系的建立过程，梳理西方列强殖民扩张的阶段性及其特点，辩证分析西方列强殖民扩张对世界历史发展产生的影响，提升唯物史观、时空观念等学科核心素养。</a:t>
            </a:r>
            <a:endParaRPr lang="zh-CN" altLang="zh-CN" sz="2800" kern="100">
              <a:latin typeface="宋体" panose="02010600030101010101" pitchFamily="2" charset="-122"/>
              <a:cs typeface="Courier New" panose="02070309020205020404"/>
            </a:endParaRPr>
          </a:p>
          <a:p>
            <a:pPr indent="266700"/>
            <a:r>
              <a:rPr lang="en-US" altLang="zh-CN" sz="2800" kern="100">
                <a:latin typeface="Times New Roman" panose="02020603050405020304"/>
                <a:ea typeface="楷体_GB2312" panose="02010609030101010101" charset="-122"/>
                <a:cs typeface="Courier New" panose="02070309020205020404"/>
              </a:rPr>
              <a:t>2</a:t>
            </a:r>
            <a:r>
              <a:rPr lang="zh-CN" altLang="zh-CN" sz="2800" kern="100">
                <a:latin typeface="Times New Roman" panose="02020603050405020304"/>
                <a:ea typeface="楷体_GB2312" panose="02010609030101010101" charset="-122"/>
                <a:cs typeface="Times New Roman" panose="02020603050405020304"/>
              </a:rPr>
              <a:t>．培养学生树立和平崛起的和谐意识，培养学生的国家主权意识和海洋意识。</a:t>
            </a:r>
            <a:endParaRPr lang="zh-CN" altLang="zh-CN" sz="2800" kern="100">
              <a:effectLst/>
              <a:latin typeface="宋体" panose="02010600030101010101" pitchFamily="2" charset="-122"/>
              <a:cs typeface="Courier New" panose="02070309020205020404"/>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动作按钮: 自定义 6" title=""/>
          <p:cNvSpPr/>
          <p:nvPr/>
        </p:nvSpPr>
        <p:spPr>
          <a:xfrm>
            <a:off x="506775" y="2862878"/>
            <a:ext cx="3168352"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a:solidFill>
                  <a:schemeClr val="bg1"/>
                </a:solidFill>
              </a:rPr>
              <a:t>必备知识</a:t>
            </a:r>
            <a:r>
              <a:rPr lang="en-US" altLang="zh-CN">
                <a:solidFill>
                  <a:schemeClr val="bg1"/>
                </a:solidFill>
              </a:rPr>
              <a:t>·</a:t>
            </a:r>
            <a:r>
              <a:rPr lang="zh-CN" altLang="zh-CN">
                <a:solidFill>
                  <a:schemeClr val="bg1"/>
                </a:solidFill>
              </a:rPr>
              <a:t>自主学习</a:t>
            </a:r>
            <a:endParaRPr lang="zh-CN" altLang="en-US">
              <a:ln w="12700">
                <a:solidFill>
                  <a:schemeClr val="bg1"/>
                </a:solidFill>
                <a:prstDash val="solid"/>
              </a:ln>
              <a:solidFill>
                <a:schemeClr val="bg1"/>
              </a:solidFill>
              <a:effectLst/>
              <a:latin typeface="黑体" panose="02010600030101010101" charset="-122"/>
              <a:ea typeface="黑体" panose="02010600030101010101" charset="-122"/>
            </a:endParaRPr>
          </a:p>
        </p:txBody>
      </p:sp>
      <p:sp>
        <p:nvSpPr>
          <p:cNvPr id="9" name="动作按钮: 自定义 8" title=""/>
          <p:cNvSpPr/>
          <p:nvPr/>
        </p:nvSpPr>
        <p:spPr>
          <a:xfrm>
            <a:off x="4323199" y="2862878"/>
            <a:ext cx="3168352"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a:solidFill>
                  <a:schemeClr val="bg1"/>
                </a:solidFill>
              </a:rPr>
              <a:t>关键能力</a:t>
            </a:r>
            <a:r>
              <a:rPr lang="en-US" altLang="zh-CN" smtClean="0">
                <a:solidFill>
                  <a:schemeClr val="bg1"/>
                </a:solidFill>
              </a:rPr>
              <a:t>·</a:t>
            </a:r>
            <a:r>
              <a:rPr lang="zh-CN" altLang="en-US">
                <a:solidFill>
                  <a:schemeClr val="bg1"/>
                </a:solidFill>
              </a:rPr>
              <a:t>课堂</a:t>
            </a:r>
            <a:r>
              <a:rPr lang="zh-CN" altLang="zh-CN" smtClean="0">
                <a:solidFill>
                  <a:schemeClr val="bg1"/>
                </a:solidFill>
              </a:rPr>
              <a:t>探究</a:t>
            </a:r>
            <a:endParaRPr lang="zh-CN" altLang="en-US">
              <a:ln w="12700">
                <a:solidFill>
                  <a:schemeClr val="bg1"/>
                </a:solidFill>
                <a:prstDash val="solid"/>
              </a:ln>
              <a:solidFill>
                <a:schemeClr val="bg1"/>
              </a:solidFill>
              <a:effectLst/>
              <a:latin typeface="黑体" panose="02010600030101010101" charset="-122"/>
              <a:ea typeface="黑体" panose="02010600030101010101" charset="-122"/>
            </a:endParaRPr>
          </a:p>
        </p:txBody>
      </p:sp>
      <p:sp>
        <p:nvSpPr>
          <p:cNvPr id="6" name="动作按钮: 自定义 5" title=""/>
          <p:cNvSpPr/>
          <p:nvPr/>
        </p:nvSpPr>
        <p:spPr>
          <a:xfrm>
            <a:off x="8139623" y="2862877"/>
            <a:ext cx="3168352" cy="504173"/>
          </a:xfrm>
          <a:prstGeom prst="actionButtonBlank">
            <a:avLst/>
          </a:prstGeom>
          <a:solidFill>
            <a:srgbClr val="DF291B"/>
          </a:solidFill>
          <a:ln>
            <a:solidFill>
              <a:schemeClr val="bg1">
                <a:lumMod val="85000"/>
              </a:schemeClr>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a:solidFill>
                  <a:schemeClr val="bg1"/>
                </a:solidFill>
              </a:rPr>
              <a:t>随</a:t>
            </a:r>
            <a:r>
              <a:rPr lang="zh-CN" altLang="zh-CN" smtClean="0">
                <a:solidFill>
                  <a:schemeClr val="bg1"/>
                </a:solidFill>
              </a:rPr>
              <a:t>堂</a:t>
            </a:r>
            <a:r>
              <a:rPr lang="zh-CN" altLang="en-US" smtClean="0">
                <a:solidFill>
                  <a:schemeClr val="bg1"/>
                </a:solidFill>
              </a:rPr>
              <a:t>检测</a:t>
            </a:r>
            <a:r>
              <a:rPr lang="en-US" altLang="zh-CN" smtClean="0">
                <a:solidFill>
                  <a:schemeClr val="bg1"/>
                </a:solidFill>
              </a:rPr>
              <a:t>·</a:t>
            </a:r>
            <a:r>
              <a:rPr lang="zh-CN" altLang="en-US" smtClean="0">
                <a:solidFill>
                  <a:schemeClr val="bg1"/>
                </a:solidFill>
              </a:rPr>
              <a:t>强化落实</a:t>
            </a:r>
            <a:endParaRPr lang="zh-CN" altLang="en-US">
              <a:ln w="12700">
                <a:solidFill>
                  <a:schemeClr val="bg1"/>
                </a:solidFill>
                <a:prstDash val="solid"/>
              </a:ln>
              <a:solidFill>
                <a:schemeClr val="bg1"/>
              </a:solidFill>
              <a:effectLst/>
              <a:latin typeface="黑体" panose="02010600030101010101" charset="-122"/>
              <a:ea typeface="黑体" panose="02010600030101010101"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 name="动作按钮: 自定义 10" title="">
            <a:hlinkClick action="ppaction://noaction" highlightClick="1"/>
          </p:cNvPr>
          <p:cNvSpPr/>
          <p:nvPr/>
        </p:nvSpPr>
        <p:spPr>
          <a:xfrm>
            <a:off x="3574927" y="1773227"/>
            <a:ext cx="4680521" cy="2808962"/>
          </a:xfrm>
          <a:prstGeom prst="actionButtonBlank">
            <a:avLst/>
          </a:prstGeom>
          <a:solidFill>
            <a:schemeClr val="bg1">
              <a:lumMod val="95000"/>
            </a:schemeClr>
          </a:solidFill>
          <a:ln>
            <a:noFill/>
          </a:ln>
          <a:effectLst>
            <a:reflection blurRad="6350" stA="50000" endA="300" endPos="55500" dist="50800" dir="5400000" sy="-100000" algn="bl" rotWithShape="0"/>
          </a:effec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sz="3600"/>
              <a:t>必备知识</a:t>
            </a:r>
            <a:r>
              <a:rPr lang="en-US" altLang="zh-CN" sz="3600"/>
              <a:t>·</a:t>
            </a:r>
            <a:r>
              <a:rPr lang="zh-CN" altLang="zh-CN" sz="3600"/>
              <a:t>自主学习</a:t>
            </a:r>
            <a:endParaRPr lang="zh-CN" altLang="en-US" sz="3600" b="1">
              <a:ln w="12700">
                <a:solidFill>
                  <a:schemeClr val="bg1"/>
                </a:solidFill>
                <a:prstDash val="solid"/>
              </a:ln>
              <a:solidFill>
                <a:srgbClr val="0000FF"/>
              </a:solidFill>
              <a:latin typeface="黑体" panose="02010600030101010101" charset="-122"/>
              <a:ea typeface="黑体" panose="02010600030101010101"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走进教材</a:t>
            </a:r>
            <a:r>
              <a:rPr lang="en-US" altLang="zh-CN" sz="2800" kern="100">
                <a:latin typeface="Times New Roman" panose="02020603050405020304"/>
                <a:cs typeface="Courier New" panose="02070309020205020404"/>
              </a:rPr>
              <a:t></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知识点一　拉丁美洲的殖民地化</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1</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过程</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西班牙的殖民地</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宋体" panose="02010600030101010101" pitchFamily="2" charset="-122"/>
                <a:cs typeface="Times New Roman" panose="02020603050405020304"/>
              </a:rPr>
              <a:t>①</a:t>
            </a:r>
            <a:r>
              <a:rPr lang="en-US" altLang="zh-CN" sz="2800" kern="100">
                <a:latin typeface="Times New Roman" panose="02020603050405020304"/>
                <a:cs typeface="Courier New" panose="02070309020205020404"/>
              </a:rPr>
              <a:t>1496</a:t>
            </a:r>
            <a:r>
              <a:rPr lang="zh-CN" altLang="zh-CN" sz="2800" kern="100">
                <a:latin typeface="Times New Roman" panose="02020603050405020304"/>
                <a:cs typeface="Times New Roman" panose="02020603050405020304"/>
              </a:rPr>
              <a:t>年，西班牙在海地建立了第一个永久性殖民地</a:t>
            </a:r>
            <a:r>
              <a:rPr lang="en-US" altLang="zh-CN" sz="2800" kern="100">
                <a:latin typeface="Times New Roman" panose="02020603050405020304"/>
                <a:cs typeface="Courier New" panose="02070309020205020404"/>
              </a:rPr>
              <a:t>________</a:t>
            </a:r>
            <a:r>
              <a:rPr lang="zh-CN" altLang="zh-CN" sz="2800" kern="100">
                <a:latin typeface="Times New Roman" panose="02020603050405020304"/>
                <a:cs typeface="Times New Roman" panose="02020603050405020304"/>
              </a:rPr>
              <a:t>。</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宋体" panose="02010600030101010101" pitchFamily="2" charset="-122"/>
                <a:cs typeface="Times New Roman" panose="02020603050405020304"/>
              </a:rPr>
              <a:t>②</a:t>
            </a:r>
            <a:r>
              <a:rPr lang="en-US" altLang="zh-CN" sz="2800" kern="100">
                <a:latin typeface="Times New Roman" panose="02020603050405020304"/>
                <a:cs typeface="Courier New" panose="02070309020205020404"/>
              </a:rPr>
              <a:t>16</a:t>
            </a:r>
            <a:r>
              <a:rPr lang="zh-CN" altLang="zh-CN" sz="2800" kern="100">
                <a:latin typeface="Times New Roman" panose="02020603050405020304"/>
                <a:cs typeface="Times New Roman" panose="02020603050405020304"/>
              </a:rPr>
              <a:t>世纪中叶，西班牙已经把除巴西之外的大部分南美洲、整个中美洲和部分北美洲变成了自己的殖民地。</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宋体" panose="02010600030101010101" pitchFamily="2" charset="-122"/>
                <a:cs typeface="Times New Roman" panose="02020603050405020304"/>
              </a:rPr>
              <a:t>③</a:t>
            </a:r>
            <a:r>
              <a:rPr lang="zh-CN" altLang="zh-CN" sz="2800" kern="100">
                <a:latin typeface="Times New Roman" panose="02020603050405020304"/>
                <a:cs typeface="Times New Roman" panose="02020603050405020304"/>
              </a:rPr>
              <a:t>西班牙在其殖民地建立了几个总督辖区进行管理。</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葡萄牙的殖民地</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宋体" panose="02010600030101010101" pitchFamily="2" charset="-122"/>
                <a:cs typeface="Times New Roman" panose="02020603050405020304"/>
              </a:rPr>
              <a:t>①</a:t>
            </a:r>
            <a:r>
              <a:rPr lang="zh-CN" altLang="zh-CN" sz="2800" kern="100">
                <a:latin typeface="Times New Roman" panose="02020603050405020304"/>
                <a:cs typeface="Times New Roman" panose="02020603050405020304"/>
              </a:rPr>
              <a:t>葡萄牙在拉丁美洲建立了巴西殖民地。</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宋体" panose="02010600030101010101" pitchFamily="2" charset="-122"/>
                <a:cs typeface="Times New Roman" panose="02020603050405020304"/>
              </a:rPr>
              <a:t>②</a:t>
            </a:r>
            <a:r>
              <a:rPr lang="zh-CN" altLang="zh-CN" sz="2800" kern="100">
                <a:latin typeface="Times New Roman" panose="02020603050405020304"/>
                <a:cs typeface="Times New Roman" panose="02020603050405020304"/>
              </a:rPr>
              <a:t>在巴西设立</a:t>
            </a:r>
            <a:r>
              <a:rPr lang="en-US" altLang="zh-CN" sz="2800" kern="100">
                <a:latin typeface="Times New Roman" panose="02020603050405020304"/>
                <a:cs typeface="Courier New" panose="02070309020205020404"/>
              </a:rPr>
              <a:t>________</a:t>
            </a:r>
            <a:r>
              <a:rPr lang="zh-CN" altLang="zh-CN" sz="2800" kern="100">
                <a:latin typeface="Times New Roman" panose="02020603050405020304"/>
                <a:cs typeface="Times New Roman" panose="02020603050405020304"/>
              </a:rPr>
              <a:t>，葡萄牙国王任命总督治理巴西。</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9137518" y="2277666"/>
            <a:ext cx="142218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圣多明各</a:t>
            </a:r>
            <a:endParaRPr lang="zh-CN" altLang="en-US"/>
          </a:p>
        </p:txBody>
      </p:sp>
      <p:sp>
        <p:nvSpPr>
          <p:cNvPr id="3" name="矩形 2" title=""/>
          <p:cNvSpPr/>
          <p:nvPr/>
        </p:nvSpPr>
        <p:spPr>
          <a:xfrm>
            <a:off x="3070870" y="4840337"/>
            <a:ext cx="142218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总督制度</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xit" presetSubtype="0" dur="1" fill="hold" grpId="1" nodeType="clickEffect">
                                  <p:stCondLst>
                                    <p:cond delay="0"/>
                                  </p:stCondLst>
                                  <p:childTnLst>
                                    <p:set>
                                      <p:cBhvr>
                                        <p:cTn id="14" dur="1" fill="hold">
                                          <p:stCondLst>
                                            <p:cond delay="0"/>
                                          </p:stCondLst>
                                        </p:cTn>
                                        <p:tgtEl>
                                          <p:spTgt spid="2"/>
                                        </p:tgtEl>
                                        <p:attrNameLst>
                                          <p:attrName>style.visibility</p:attrName>
                                        </p:attrNameLst>
                                      </p:cBhvr>
                                      <p:to>
                                        <p:strVal val="hidden"/>
                                      </p:to>
                                    </p:set>
                                  </p:childTnLst>
                                </p:cTn>
                              </p:par>
                              <p:par>
                                <p:cTn id="15" presetID="1" presetClass="exit" presetSubtype="0" dur="1" fill="hold" grpId="1" nodeType="withEffect">
                                  <p:stCondLst>
                                    <p:cond delay="0"/>
                                  </p:stCondLst>
                                  <p:childTnLst>
                                    <p:set>
                                      <p:cBhvr>
                                        <p:cTn id="16" dur="1" fill="hold">
                                          <p:stCondLst>
                                            <p:cond delay="0"/>
                                          </p:stCondLst>
                                        </p:cTn>
                                        <p:tgtEl>
                                          <p:spTgt spid="3"/>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P spid="3" grpId="0"/>
      <p:bldP spid="3"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2</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结果：</a:t>
            </a:r>
            <a:r>
              <a:rPr lang="en-US" altLang="zh-CN" sz="2800" kern="100">
                <a:latin typeface="Times New Roman" panose="02020603050405020304"/>
                <a:cs typeface="Courier New" panose="02070309020205020404"/>
              </a:rPr>
              <a:t>18</a:t>
            </a:r>
            <a:r>
              <a:rPr lang="zh-CN" altLang="zh-CN" sz="2800" kern="100">
                <a:latin typeface="Times New Roman" panose="02020603050405020304"/>
                <a:cs typeface="Times New Roman" panose="02020603050405020304"/>
              </a:rPr>
              <a:t>世纪晚期，拉丁美洲已完全处于欧洲列强的殖民统治之下，其中绝大部分土地为</a:t>
            </a:r>
            <a:r>
              <a:rPr lang="en-US" altLang="zh-CN" sz="2800" kern="100">
                <a:latin typeface="Times New Roman" panose="02020603050405020304"/>
                <a:cs typeface="Courier New" panose="02070309020205020404"/>
              </a:rPr>
              <a:t>________________</a:t>
            </a:r>
            <a:r>
              <a:rPr lang="zh-CN" altLang="zh-CN" sz="2800" kern="100">
                <a:latin typeface="Times New Roman" panose="02020603050405020304"/>
                <a:cs typeface="Times New Roman" panose="02020603050405020304"/>
              </a:rPr>
              <a:t>的殖民地，小部分土地被荷兰、英国和法国占据。</a:t>
            </a:r>
            <a:endParaRPr lang="zh-CN" altLang="zh-CN" sz="2800" kern="100">
              <a:latin typeface="宋体" panose="02010600030101010101" pitchFamily="2" charset="-122"/>
              <a:cs typeface="Courier New" panose="02070309020205020404"/>
            </a:endParaRPr>
          </a:p>
          <a:p>
            <a:pPr indent="266700" algn="just">
              <a:spcAft>
                <a:spcPct val="0"/>
              </a:spcAft>
            </a:pPr>
            <a:endParaRPr lang="en-US" altLang="zh-CN" sz="2800" kern="100" smtClean="0">
              <a:latin typeface="Times New Roman" panose="02020603050405020304"/>
              <a:ea typeface="黑体" panose="02010600030101010101" charset="-122"/>
              <a:cs typeface="Courier New" panose="02070309020205020404"/>
            </a:endParaRPr>
          </a:p>
          <a:p>
            <a:pPr indent="266700" algn="just">
              <a:spcAft>
                <a:spcPct val="0"/>
              </a:spcAft>
            </a:pPr>
            <a:r>
              <a:rPr lang="en-US" altLang="zh-CN" sz="2800" kern="100" smtClean="0">
                <a:latin typeface="Times New Roman" panose="02020603050405020304"/>
                <a:ea typeface="黑体" panose="02010600030101010101" charset="-122"/>
                <a:cs typeface="Courier New" panose="02070309020205020404"/>
              </a:rPr>
              <a:t>3</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影响</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殖民者在拉丁美洲实行专制统治，推行农奴制，发展种植园经济，疯狂开采金银矿，掠夺了巨额财富。</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殖民者奴役和屠杀印第安人，造成后者大量死亡。</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(3)</a:t>
            </a:r>
            <a:r>
              <a:rPr lang="zh-CN" altLang="zh-CN" sz="2800" kern="100">
                <a:latin typeface="Times New Roman" panose="02020603050405020304"/>
                <a:cs typeface="Times New Roman" panose="02020603050405020304"/>
              </a:rPr>
              <a:t>殖民者从非洲贩入黑人奴隶，发展起罪恶的黑奴贸易。</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(4)</a:t>
            </a:r>
            <a:r>
              <a:rPr lang="zh-CN" altLang="zh-CN" sz="2800" kern="100">
                <a:latin typeface="Times New Roman" panose="02020603050405020304"/>
                <a:cs typeface="Times New Roman" panose="02020603050405020304"/>
              </a:rPr>
              <a:t>为保证殖民者的利益，宗主国禁止或限制殖民地同任何其他国家进行贸易，限制了殖民地经济的发展。</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4799062" y="981522"/>
            <a:ext cx="235032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西班牙和葡萄牙</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知识点二　亚洲沦为殖民地半殖民地</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1</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早期：</a:t>
            </a:r>
            <a:r>
              <a:rPr lang="zh-CN" altLang="zh-CN" sz="2800" kern="100">
                <a:latin typeface="Times New Roman" panose="02020603050405020304"/>
                <a:cs typeface="Times New Roman" panose="02020603050405020304"/>
              </a:rPr>
              <a:t>葡萄牙和西班牙在亚洲的殖民活动。</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背景：随着新航路的开辟，葡萄牙、西班牙人到达东方。</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概况</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表格 1" title=""/>
          <p:cNvGraphicFramePr>
            <a:graphicFrameLocks noGrp="1"/>
          </p:cNvGraphicFramePr>
          <p:nvPr/>
        </p:nvGraphicFramePr>
        <p:xfrm>
          <a:off x="766614" y="2421682"/>
          <a:ext cx="10873208" cy="2832368"/>
        </p:xfrm>
        <a:graphic>
          <a:graphicData uri="http://schemas.openxmlformats.org/drawingml/2006/table">
            <a:tbl>
              <a:tblPr/>
              <a:tblGrid>
                <a:gridCol w="1440160"/>
                <a:gridCol w="2592288"/>
                <a:gridCol w="6840760"/>
              </a:tblGrid>
              <a:tr h="708092">
                <a:tc>
                  <a:txBody>
                    <a:bodyPr vert="horz" wrap="square"/>
                    <a:lstStyle/>
                    <a:p>
                      <a:pPr algn="ctr">
                        <a:spcAft>
                          <a:spcPct val="0"/>
                        </a:spcAft>
                      </a:pPr>
                      <a:r>
                        <a:rPr lang="zh-CN" sz="2800" kern="100">
                          <a:effectLst/>
                          <a:latin typeface="Times New Roman" panose="02020603050405020304"/>
                          <a:cs typeface="Times New Roman" panose="02020603050405020304"/>
                        </a:rPr>
                        <a:t>国家</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殖民方式</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殖民概况</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16184">
                <a:tc>
                  <a:txBody>
                    <a:bodyPr vert="horz" wrap="square"/>
                    <a:lstStyle/>
                    <a:p>
                      <a:pPr algn="ctr">
                        <a:spcAft>
                          <a:spcPct val="0"/>
                        </a:spcAft>
                      </a:pPr>
                      <a:r>
                        <a:rPr lang="zh-CN" sz="2800" kern="100">
                          <a:effectLst/>
                          <a:latin typeface="Times New Roman" panose="02020603050405020304"/>
                          <a:cs typeface="Times New Roman" panose="02020603050405020304"/>
                        </a:rPr>
                        <a:t>葡萄牙</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vert="horz" wrap="square"/>
                    <a:lstStyle/>
                    <a:p>
                      <a:pPr algn="ctr">
                        <a:spcAft>
                          <a:spcPct val="0"/>
                        </a:spcAft>
                      </a:pPr>
                      <a:r>
                        <a:rPr lang="zh-CN" sz="2800" kern="100">
                          <a:effectLst/>
                          <a:latin typeface="Times New Roman" panose="02020603050405020304"/>
                          <a:cs typeface="Times New Roman" panose="02020603050405020304"/>
                        </a:rPr>
                        <a:t>建立</a:t>
                      </a:r>
                      <a:r>
                        <a:rPr lang="en-US" sz="2800" kern="100">
                          <a:effectLst/>
                          <a:latin typeface="Times New Roman" panose="02020603050405020304"/>
                          <a:cs typeface="Courier New" panose="02070309020205020404"/>
                        </a:rPr>
                        <a:t>________</a:t>
                      </a:r>
                      <a:r>
                        <a:rPr lang="zh-CN" sz="2800" kern="100">
                          <a:effectLst/>
                          <a:latin typeface="Times New Roman" panose="02020603050405020304"/>
                          <a:cs typeface="Times New Roman" panose="02020603050405020304"/>
                        </a:rPr>
                        <a:t>，以控制商路</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spcAft>
                          <a:spcPct val="0"/>
                        </a:spcAft>
                      </a:pPr>
                      <a:r>
                        <a:rPr lang="en-US" sz="2800" kern="100">
                          <a:effectLst/>
                          <a:latin typeface="Times New Roman" panose="02020603050405020304"/>
                          <a:cs typeface="Courier New" panose="02070309020205020404"/>
                        </a:rPr>
                        <a:t>16</a:t>
                      </a:r>
                      <a:r>
                        <a:rPr lang="zh-CN" sz="2800" kern="100">
                          <a:effectLst/>
                          <a:latin typeface="Times New Roman" panose="02020603050405020304"/>
                          <a:cs typeface="Times New Roman" panose="02020603050405020304"/>
                        </a:rPr>
                        <a:t>世纪中叶，在亚洲建立了包括</a:t>
                      </a:r>
                      <a:r>
                        <a:rPr lang="en-US" sz="2800" kern="100">
                          <a:effectLst/>
                          <a:latin typeface="Times New Roman" panose="02020603050405020304"/>
                          <a:cs typeface="Courier New" panose="02070309020205020404"/>
                        </a:rPr>
                        <a:t>________</a:t>
                      </a:r>
                      <a:r>
                        <a:rPr lang="zh-CN" sz="2800" kern="100">
                          <a:effectLst/>
                          <a:latin typeface="Times New Roman" panose="02020603050405020304"/>
                          <a:cs typeface="Times New Roman" panose="02020603050405020304"/>
                        </a:rPr>
                        <a:t>在内的几十个商站</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08092">
                <a:tc>
                  <a:txBody>
                    <a:bodyPr vert="horz" wrap="square"/>
                    <a:lstStyle/>
                    <a:p>
                      <a:pPr algn="ctr">
                        <a:spcAft>
                          <a:spcPct val="0"/>
                        </a:spcAft>
                      </a:pPr>
                      <a:r>
                        <a:rPr lang="zh-CN" sz="2800" kern="100">
                          <a:effectLst/>
                          <a:latin typeface="Times New Roman" panose="02020603050405020304"/>
                          <a:cs typeface="Times New Roman" panose="02020603050405020304"/>
                        </a:rPr>
                        <a:t>西班牙</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vert="horz" wrap="square"/>
                    <a:lstStyle/>
                    <a:p/>
                  </a:txBody>
                  <a:tcPr/>
                </a:tc>
                <a:tc>
                  <a:txBody>
                    <a:bodyPr vert="horz" wrap="square"/>
                    <a:lstStyle/>
                    <a:p>
                      <a:pPr algn="l">
                        <a:spcAft>
                          <a:spcPct val="0"/>
                        </a:spcAft>
                      </a:pPr>
                      <a:r>
                        <a:rPr lang="zh-CN" sz="2800" kern="100">
                          <a:effectLst/>
                          <a:latin typeface="Times New Roman" panose="02020603050405020304"/>
                          <a:cs typeface="Times New Roman" panose="02020603050405020304"/>
                        </a:rPr>
                        <a:t>入侵菲律宾，将其变成了殖民地</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3" name="矩形 2" title=""/>
          <p:cNvSpPr/>
          <p:nvPr/>
        </p:nvSpPr>
        <p:spPr>
          <a:xfrm>
            <a:off x="3214886" y="3760217"/>
            <a:ext cx="803425"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商站</a:t>
            </a:r>
            <a:endParaRPr lang="zh-CN" altLang="en-US"/>
          </a:p>
        </p:txBody>
      </p:sp>
      <p:sp>
        <p:nvSpPr>
          <p:cNvPr id="4" name="矩形 3" title=""/>
          <p:cNvSpPr/>
          <p:nvPr/>
        </p:nvSpPr>
        <p:spPr>
          <a:xfrm>
            <a:off x="9911630" y="3400177"/>
            <a:ext cx="142218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中国澳门</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xit" presetSubtype="0" dur="1" fill="hold" grpId="1" nodeType="clickEffect">
                                  <p:stCondLst>
                                    <p:cond delay="0"/>
                                  </p:stCondLst>
                                  <p:childTnLst>
                                    <p:set>
                                      <p:cBhvr>
                                        <p:cTn id="14" dur="1" fill="hold">
                                          <p:stCondLst>
                                            <p:cond delay="0"/>
                                          </p:stCondLst>
                                        </p:cTn>
                                        <p:tgtEl>
                                          <p:spTgt spid="3"/>
                                        </p:tgtEl>
                                        <p:attrNameLst>
                                          <p:attrName>style.visibility</p:attrName>
                                        </p:attrNameLst>
                                      </p:cBhvr>
                                      <p:to>
                                        <p:strVal val="hidden"/>
                                      </p:to>
                                    </p:set>
                                  </p:childTnLst>
                                </p:cTn>
                              </p:par>
                              <p:par>
                                <p:cTn id="15" presetID="1" presetClass="exit" presetSubtype="0" dur="1" fill="hold" grpId="1" nodeType="withEffect">
                                  <p:stCondLst>
                                    <p:cond delay="0"/>
                                  </p:stCondLst>
                                  <p:childTnLst>
                                    <p:set>
                                      <p:cBhvr>
                                        <p:cTn id="16" dur="1" fill="hold">
                                          <p:stCondLst>
                                            <p:cond delay="0"/>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3" grpId="0"/>
      <p:bldP spid="3" grpId="1"/>
      <p:bldP spid="4" grpId="0"/>
      <p:bldP spid="4"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2.</a:t>
            </a:r>
            <a:r>
              <a:rPr lang="zh-CN" altLang="zh-CN" sz="2800" kern="100">
                <a:latin typeface="Times New Roman" panose="02020603050405020304"/>
                <a:ea typeface="黑体" panose="02010600030101010101" charset="-122"/>
                <a:cs typeface="Times New Roman" panose="02020603050405020304"/>
              </a:rPr>
              <a:t>英、荷、法在亚洲的殖民活动</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(1)</a:t>
            </a:r>
            <a:r>
              <a:rPr lang="zh-CN" altLang="zh-CN" sz="2800" kern="100">
                <a:latin typeface="Times New Roman" panose="02020603050405020304"/>
                <a:cs typeface="Times New Roman" panose="02020603050405020304"/>
              </a:rPr>
              <a:t>时间：从</a:t>
            </a:r>
            <a:r>
              <a:rPr lang="en-US" altLang="zh-CN" sz="2800" kern="100">
                <a:latin typeface="Times New Roman" panose="02020603050405020304"/>
                <a:cs typeface="Courier New" panose="02070309020205020404"/>
              </a:rPr>
              <a:t>17</a:t>
            </a:r>
            <a:r>
              <a:rPr lang="zh-CN" altLang="zh-CN" sz="2800" kern="100">
                <a:latin typeface="Times New Roman" panose="02020603050405020304"/>
                <a:cs typeface="Times New Roman" panose="02020603050405020304"/>
              </a:rPr>
              <a:t>世纪开始。</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cs typeface="Courier New" panose="02070309020205020404"/>
              </a:rPr>
              <a:t>(2)</a:t>
            </a:r>
            <a:r>
              <a:rPr lang="zh-CN" altLang="zh-CN" sz="2800" kern="100">
                <a:latin typeface="Times New Roman" panose="02020603050405020304"/>
                <a:cs typeface="Times New Roman" panose="02020603050405020304"/>
              </a:rPr>
              <a:t>概况</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表格 1" title=""/>
          <p:cNvGraphicFramePr>
            <a:graphicFrameLocks noGrp="1"/>
          </p:cNvGraphicFramePr>
          <p:nvPr>
            <p:custDataLst>
              <p:tags r:id="rId3"/>
            </p:custDataLst>
          </p:nvPr>
        </p:nvGraphicFramePr>
        <p:xfrm>
          <a:off x="478582" y="2061642"/>
          <a:ext cx="11377264" cy="2952328"/>
        </p:xfrm>
        <a:graphic>
          <a:graphicData uri="http://schemas.openxmlformats.org/drawingml/2006/table">
            <a:tbl>
              <a:tblPr/>
              <a:tblGrid>
                <a:gridCol w="1007388"/>
                <a:gridCol w="10369876"/>
              </a:tblGrid>
              <a:tr h="492055">
                <a:tc>
                  <a:txBody>
                    <a:bodyPr vert="horz" wrap="square"/>
                    <a:lstStyle/>
                    <a:p>
                      <a:pPr algn="ctr">
                        <a:spcAft>
                          <a:spcPct val="0"/>
                        </a:spcAft>
                      </a:pPr>
                      <a:r>
                        <a:rPr lang="zh-CN" sz="2800" kern="100">
                          <a:effectLst/>
                          <a:latin typeface="Times New Roman" panose="02020603050405020304"/>
                          <a:cs typeface="Times New Roman" panose="02020603050405020304"/>
                        </a:rPr>
                        <a:t>地域</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800" kern="100">
                          <a:effectLst/>
                          <a:latin typeface="Times New Roman" panose="02020603050405020304"/>
                          <a:cs typeface="Times New Roman" panose="02020603050405020304"/>
                        </a:rPr>
                        <a:t>概况</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60273">
                <a:tc>
                  <a:txBody>
                    <a:bodyPr vert="horz" wrap="square"/>
                    <a:lstStyle/>
                    <a:p>
                      <a:pPr algn="ctr">
                        <a:spcAft>
                          <a:spcPct val="0"/>
                        </a:spcAft>
                      </a:pPr>
                      <a:r>
                        <a:rPr lang="zh-CN" sz="2800" kern="100">
                          <a:effectLst/>
                          <a:latin typeface="Times New Roman" panose="02020603050405020304"/>
                          <a:cs typeface="Times New Roman" panose="02020603050405020304"/>
                        </a:rPr>
                        <a:t>南亚</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spcAft>
                          <a:spcPct val="0"/>
                        </a:spcAft>
                      </a:pPr>
                      <a:r>
                        <a:rPr lang="en-US" sz="2800" kern="100">
                          <a:effectLst/>
                          <a:latin typeface="宋体" panose="02010600030101010101" pitchFamily="2" charset="-122"/>
                          <a:cs typeface="Times New Roman" panose="02020603050405020304"/>
                        </a:rPr>
                        <a:t>①</a:t>
                      </a:r>
                      <a:r>
                        <a:rPr lang="en-US" sz="2800" kern="100">
                          <a:effectLst/>
                          <a:latin typeface="Times New Roman" panose="02020603050405020304"/>
                          <a:cs typeface="Courier New" panose="02070309020205020404"/>
                        </a:rPr>
                        <a:t>17</a:t>
                      </a:r>
                      <a:r>
                        <a:rPr lang="zh-CN" sz="2800" kern="100">
                          <a:effectLst/>
                          <a:latin typeface="Times New Roman" panose="02020603050405020304"/>
                          <a:cs typeface="Times New Roman" panose="02020603050405020304"/>
                        </a:rPr>
                        <a:t>世纪初，英国通过</a:t>
                      </a:r>
                      <a:r>
                        <a:rPr lang="en-US" sz="2800" kern="100" smtClean="0">
                          <a:effectLst/>
                          <a:latin typeface="Times New Roman" panose="02020603050405020304"/>
                          <a:cs typeface="Courier New" panose="02070309020205020404"/>
                        </a:rPr>
                        <a:t>___</a:t>
                      </a:r>
                      <a:r>
                        <a:rPr lang="en-US" altLang="zh-CN" sz="2800" kern="100" smtClean="0">
                          <a:effectLst/>
                          <a:latin typeface="Times New Roman" panose="02020603050405020304"/>
                          <a:cs typeface="Courier New" panose="02070309020205020404"/>
                        </a:rPr>
                        <a:t>___</a:t>
                      </a:r>
                      <a:r>
                        <a:rPr lang="en-US" sz="2800" kern="100" smtClean="0">
                          <a:effectLst/>
                          <a:latin typeface="Times New Roman" panose="02020603050405020304"/>
                          <a:cs typeface="Courier New" panose="02070309020205020404"/>
                        </a:rPr>
                        <a:t>_____</a:t>
                      </a:r>
                      <a:r>
                        <a:rPr lang="zh-CN" sz="2800" kern="100">
                          <a:effectLst/>
                          <a:latin typeface="Times New Roman" panose="02020603050405020304"/>
                          <a:cs typeface="Times New Roman" panose="02020603050405020304"/>
                        </a:rPr>
                        <a:t>，采取直接抢掠、侵占土地、强征巨额土地税、种植并走私鸦片等手段，掠夺了大量财富和巨额利润</a:t>
                      </a:r>
                      <a:endParaRPr lang="zh-CN" sz="2800" kern="100">
                        <a:effectLst/>
                        <a:latin typeface="宋体" panose="02010600030101010101" pitchFamily="2" charset="-122"/>
                        <a:cs typeface="Courier New" panose="02070309020205020404"/>
                      </a:endParaRPr>
                    </a:p>
                    <a:p>
                      <a:pPr algn="l">
                        <a:spcAft>
                          <a:spcPct val="0"/>
                        </a:spcAft>
                      </a:pPr>
                      <a:r>
                        <a:rPr lang="en-US" sz="2800" kern="100">
                          <a:effectLst/>
                          <a:latin typeface="宋体" panose="02010600030101010101" pitchFamily="2" charset="-122"/>
                          <a:cs typeface="Times New Roman" panose="02020603050405020304"/>
                        </a:rPr>
                        <a:t>②</a:t>
                      </a:r>
                      <a:r>
                        <a:rPr lang="zh-CN" sz="2800" kern="100">
                          <a:effectLst/>
                          <a:latin typeface="Times New Roman" panose="02020603050405020304"/>
                          <a:cs typeface="Times New Roman" panose="02020603050405020304"/>
                        </a:rPr>
                        <a:t>对印度的剥夺是英国</a:t>
                      </a:r>
                      <a:r>
                        <a:rPr lang="en-US" sz="2800" kern="100" smtClean="0">
                          <a:effectLst/>
                          <a:latin typeface="Times New Roman" panose="02020603050405020304"/>
                          <a:cs typeface="Courier New" panose="02070309020205020404"/>
                        </a:rPr>
                        <a:t>____</a:t>
                      </a:r>
                      <a:r>
                        <a:rPr lang="en-US" altLang="zh-CN" sz="2800" kern="100" smtClean="0">
                          <a:effectLst/>
                          <a:latin typeface="Times New Roman" panose="02020603050405020304"/>
                          <a:cs typeface="Courier New" panose="02070309020205020404"/>
                        </a:rPr>
                        <a:t>___</a:t>
                      </a:r>
                      <a:r>
                        <a:rPr lang="en-US" sz="2800" kern="100" smtClean="0">
                          <a:effectLst/>
                          <a:latin typeface="Times New Roman" panose="02020603050405020304"/>
                          <a:cs typeface="Courier New" panose="02070309020205020404"/>
                        </a:rPr>
                        <a:t>____</a:t>
                      </a:r>
                      <a:r>
                        <a:rPr lang="zh-CN" sz="2800" kern="100">
                          <a:effectLst/>
                          <a:latin typeface="Times New Roman" panose="02020603050405020304"/>
                          <a:cs typeface="Times New Roman" panose="02020603050405020304"/>
                        </a:rPr>
                        <a:t>的主要来源之一，到</a:t>
                      </a:r>
                      <a:r>
                        <a:rPr lang="en-US" sz="2800" kern="100">
                          <a:effectLst/>
                          <a:latin typeface="Times New Roman" panose="02020603050405020304"/>
                          <a:cs typeface="Courier New" panose="02070309020205020404"/>
                        </a:rPr>
                        <a:t>19</a:t>
                      </a:r>
                      <a:r>
                        <a:rPr lang="zh-CN" sz="2800" kern="100">
                          <a:effectLst/>
                          <a:latin typeface="Times New Roman" panose="02020603050405020304"/>
                          <a:cs typeface="Times New Roman" panose="02020603050405020304"/>
                        </a:rPr>
                        <a:t>世纪中后期，英国几乎控制了印度全境</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3" name="矩形 2" title=""/>
          <p:cNvSpPr/>
          <p:nvPr/>
        </p:nvSpPr>
        <p:spPr>
          <a:xfrm>
            <a:off x="5203785" y="2709714"/>
            <a:ext cx="173156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东印度公司</a:t>
            </a:r>
            <a:endParaRPr lang="zh-CN" altLang="en-US"/>
          </a:p>
        </p:txBody>
      </p:sp>
      <p:sp>
        <p:nvSpPr>
          <p:cNvPr id="4" name="矩形 3" title=""/>
          <p:cNvSpPr/>
          <p:nvPr/>
        </p:nvSpPr>
        <p:spPr>
          <a:xfrm>
            <a:off x="5134383" y="3976241"/>
            <a:ext cx="20409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资本原始积累</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xit" presetSubtype="0" dur="1" fill="hold" grpId="1" nodeType="clickEffect">
                                  <p:stCondLst>
                                    <p:cond delay="0"/>
                                  </p:stCondLst>
                                  <p:childTnLst>
                                    <p:set>
                                      <p:cBhvr>
                                        <p:cTn id="14" dur="1" fill="hold">
                                          <p:stCondLst>
                                            <p:cond delay="0"/>
                                          </p:stCondLst>
                                        </p:cTn>
                                        <p:tgtEl>
                                          <p:spTgt spid="3"/>
                                        </p:tgtEl>
                                        <p:attrNameLst>
                                          <p:attrName>style.visibility</p:attrName>
                                        </p:attrNameLst>
                                      </p:cBhvr>
                                      <p:to>
                                        <p:strVal val="hidden"/>
                                      </p:to>
                                    </p:set>
                                  </p:childTnLst>
                                </p:cTn>
                              </p:par>
                              <p:par>
                                <p:cTn id="15" presetID="1" presetClass="exit" presetSubtype="0" dur="1" fill="hold" grpId="1" nodeType="withEffect">
                                  <p:stCondLst>
                                    <p:cond delay="0"/>
                                  </p:stCondLst>
                                  <p:childTnLst>
                                    <p:set>
                                      <p:cBhvr>
                                        <p:cTn id="16" dur="1" fill="hold">
                                          <p:stCondLst>
                                            <p:cond delay="0"/>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3" grpId="0"/>
      <p:bldP spid="3" grpId="1"/>
      <p:bldP spid="4" grpId="0"/>
      <p:bldP spid="4" grpId="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表格 1" title=""/>
          <p:cNvGraphicFramePr>
            <a:graphicFrameLocks noGrp="1"/>
          </p:cNvGraphicFramePr>
          <p:nvPr/>
        </p:nvGraphicFramePr>
        <p:xfrm>
          <a:off x="478582" y="549474"/>
          <a:ext cx="11377264" cy="5688632"/>
        </p:xfrm>
        <a:graphic>
          <a:graphicData uri="http://schemas.openxmlformats.org/drawingml/2006/table">
            <a:tbl>
              <a:tblPr/>
              <a:tblGrid>
                <a:gridCol w="1007388"/>
                <a:gridCol w="10369876"/>
              </a:tblGrid>
              <a:tr h="2370263">
                <a:tc>
                  <a:txBody>
                    <a:bodyPr vert="horz" wrap="square"/>
                    <a:lstStyle/>
                    <a:p>
                      <a:pPr algn="ctr">
                        <a:spcAft>
                          <a:spcPct val="0"/>
                        </a:spcAft>
                      </a:pPr>
                      <a:r>
                        <a:rPr lang="zh-CN" sz="2800" kern="100">
                          <a:effectLst/>
                          <a:latin typeface="Times New Roman" panose="02020603050405020304"/>
                          <a:cs typeface="Times New Roman" panose="02020603050405020304"/>
                        </a:rPr>
                        <a:t>东南亚</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spcAft>
                          <a:spcPct val="0"/>
                        </a:spcAft>
                      </a:pPr>
                      <a:r>
                        <a:rPr lang="en-US" sz="2800" kern="100">
                          <a:effectLst/>
                          <a:latin typeface="宋体" panose="02010600030101010101" pitchFamily="2" charset="-122"/>
                          <a:cs typeface="Times New Roman" panose="02020603050405020304"/>
                        </a:rPr>
                        <a:t>①</a:t>
                      </a:r>
                      <a:r>
                        <a:rPr lang="en-US" sz="2800" kern="100">
                          <a:effectLst/>
                          <a:latin typeface="Times New Roman" panose="02020603050405020304"/>
                          <a:cs typeface="Courier New" panose="02070309020205020404"/>
                        </a:rPr>
                        <a:t>17</a:t>
                      </a:r>
                      <a:r>
                        <a:rPr lang="zh-CN" sz="2800" kern="100">
                          <a:effectLst/>
                          <a:latin typeface="Times New Roman" panose="02020603050405020304"/>
                          <a:cs typeface="Times New Roman" panose="02020603050405020304"/>
                        </a:rPr>
                        <a:t>世纪初，荷兰殖民者侵入</a:t>
                      </a:r>
                      <a:r>
                        <a:rPr lang="en-US" sz="2800" kern="100" smtClean="0">
                          <a:effectLst/>
                          <a:latin typeface="Times New Roman" panose="02020603050405020304"/>
                          <a:cs typeface="Courier New" panose="02070309020205020404"/>
                        </a:rPr>
                        <a:t>__</a:t>
                      </a:r>
                      <a:r>
                        <a:rPr lang="en-US" altLang="zh-CN" sz="2800" kern="100" smtClean="0">
                          <a:effectLst/>
                          <a:latin typeface="Times New Roman" panose="02020603050405020304"/>
                          <a:cs typeface="Courier New" panose="02070309020205020404"/>
                        </a:rPr>
                        <a:t>___</a:t>
                      </a:r>
                      <a:r>
                        <a:rPr lang="en-US" sz="2800" kern="100" smtClean="0">
                          <a:effectLst/>
                          <a:latin typeface="Times New Roman" panose="02020603050405020304"/>
                          <a:cs typeface="Courier New" panose="02070309020205020404"/>
                        </a:rPr>
                        <a:t>______</a:t>
                      </a:r>
                      <a:r>
                        <a:rPr lang="zh-CN" sz="2800" kern="100">
                          <a:effectLst/>
                          <a:latin typeface="Times New Roman" panose="02020603050405020304"/>
                          <a:cs typeface="Times New Roman" panose="02020603050405020304"/>
                        </a:rPr>
                        <a:t>，建立了巴达维亚殖民地，后来，占领了整个印度尼西亚</a:t>
                      </a:r>
                      <a:endParaRPr lang="zh-CN" sz="2800" kern="100">
                        <a:effectLst/>
                        <a:latin typeface="宋体" panose="02010600030101010101" pitchFamily="2" charset="-122"/>
                        <a:cs typeface="Courier New" panose="02070309020205020404"/>
                      </a:endParaRPr>
                    </a:p>
                    <a:p>
                      <a:pPr algn="l">
                        <a:spcAft>
                          <a:spcPct val="0"/>
                        </a:spcAft>
                      </a:pPr>
                      <a:r>
                        <a:rPr lang="zh-CN" sz="2800" kern="100">
                          <a:effectLst/>
                          <a:latin typeface="宋体" panose="02010600030101010101" pitchFamily="2" charset="-122"/>
                          <a:cs typeface="Times New Roman" panose="02020603050405020304"/>
                        </a:rPr>
                        <a:t>②</a:t>
                      </a:r>
                      <a:r>
                        <a:rPr lang="zh-CN" sz="2800" kern="100">
                          <a:effectLst/>
                          <a:latin typeface="Times New Roman" panose="02020603050405020304"/>
                          <a:cs typeface="Times New Roman" panose="02020603050405020304"/>
                        </a:rPr>
                        <a:t>到</a:t>
                      </a:r>
                      <a:r>
                        <a:rPr lang="en-US" sz="2800" kern="100">
                          <a:effectLst/>
                          <a:latin typeface="Times New Roman" panose="02020603050405020304"/>
                          <a:cs typeface="Courier New" panose="02070309020205020404"/>
                        </a:rPr>
                        <a:t>19</a:t>
                      </a:r>
                      <a:r>
                        <a:rPr lang="zh-CN" sz="2800" kern="100">
                          <a:effectLst/>
                          <a:latin typeface="Times New Roman" panose="02020603050405020304"/>
                          <a:cs typeface="Times New Roman" panose="02020603050405020304"/>
                        </a:rPr>
                        <a:t>世纪末，英国已将缅甸和马来半岛的大部分变成殖民地</a:t>
                      </a:r>
                      <a:endParaRPr lang="zh-CN" sz="2800" kern="100">
                        <a:effectLst/>
                        <a:latin typeface="宋体" panose="02010600030101010101" pitchFamily="2" charset="-122"/>
                        <a:cs typeface="Courier New" panose="02070309020205020404"/>
                      </a:endParaRPr>
                    </a:p>
                    <a:p>
                      <a:pPr algn="l">
                        <a:spcAft>
                          <a:spcPct val="0"/>
                        </a:spcAft>
                      </a:pPr>
                      <a:r>
                        <a:rPr lang="en-US" sz="2800" kern="100">
                          <a:effectLst/>
                          <a:latin typeface="宋体" panose="02010600030101010101" pitchFamily="2" charset="-122"/>
                          <a:cs typeface="Times New Roman" panose="02020603050405020304"/>
                        </a:rPr>
                        <a:t>③</a:t>
                      </a:r>
                      <a:r>
                        <a:rPr lang="zh-CN" sz="2800" kern="100">
                          <a:effectLst/>
                          <a:latin typeface="Times New Roman" panose="02020603050405020304"/>
                          <a:cs typeface="Times New Roman" panose="02020603050405020304"/>
                        </a:rPr>
                        <a:t>法国侵占了</a:t>
                      </a:r>
                      <a:r>
                        <a:rPr lang="en-US" sz="2800" kern="100">
                          <a:effectLst/>
                          <a:latin typeface="Times New Roman" panose="02020603050405020304"/>
                          <a:cs typeface="Courier New" panose="02070309020205020404"/>
                        </a:rPr>
                        <a:t>________</a:t>
                      </a:r>
                      <a:r>
                        <a:rPr lang="zh-CN" sz="2800" kern="100">
                          <a:effectLst/>
                          <a:latin typeface="Times New Roman" panose="02020603050405020304"/>
                          <a:cs typeface="Times New Roman" panose="02020603050405020304"/>
                        </a:rPr>
                        <a:t>、柬埔寨和老挝</a:t>
                      </a:r>
                      <a:endParaRPr lang="zh-CN" sz="2800" kern="100">
                        <a:effectLst/>
                        <a:latin typeface="宋体" panose="02010600030101010101" pitchFamily="2" charset="-122"/>
                        <a:cs typeface="Courier New" panose="02070309020205020404"/>
                      </a:endParaRPr>
                    </a:p>
                    <a:p>
                      <a:pPr algn="l">
                        <a:spcAft>
                          <a:spcPct val="0"/>
                        </a:spcAft>
                      </a:pPr>
                      <a:r>
                        <a:rPr lang="en-US" sz="2800" kern="100">
                          <a:effectLst/>
                          <a:latin typeface="宋体" panose="02010600030101010101" pitchFamily="2" charset="-122"/>
                          <a:cs typeface="Times New Roman" panose="02020603050405020304"/>
                        </a:rPr>
                        <a:t>④</a:t>
                      </a:r>
                      <a:r>
                        <a:rPr lang="zh-CN" sz="2800" kern="100">
                          <a:effectLst/>
                          <a:latin typeface="Times New Roman" panose="02020603050405020304"/>
                          <a:cs typeface="Times New Roman" panose="02020603050405020304"/>
                        </a:rPr>
                        <a:t>美国从西班牙手里夺得菲律宾</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96211">
                <a:tc>
                  <a:txBody>
                    <a:bodyPr vert="horz" wrap="square"/>
                    <a:lstStyle/>
                    <a:p>
                      <a:pPr algn="ctr">
                        <a:spcAft>
                          <a:spcPct val="0"/>
                        </a:spcAft>
                      </a:pPr>
                      <a:r>
                        <a:rPr lang="zh-CN" sz="2800" kern="100">
                          <a:effectLst/>
                          <a:latin typeface="Times New Roman" panose="02020603050405020304"/>
                          <a:cs typeface="Times New Roman" panose="02020603050405020304"/>
                        </a:rPr>
                        <a:t>西亚</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spcAft>
                          <a:spcPct val="0"/>
                        </a:spcAft>
                      </a:pPr>
                      <a:r>
                        <a:rPr lang="en-US" sz="2800" kern="100">
                          <a:effectLst/>
                          <a:latin typeface="宋体" panose="02010600030101010101" pitchFamily="2" charset="-122"/>
                          <a:cs typeface="Times New Roman" panose="02020603050405020304"/>
                        </a:rPr>
                        <a:t>①</a:t>
                      </a:r>
                      <a:r>
                        <a:rPr lang="en-US" sz="2800" kern="100">
                          <a:effectLst/>
                          <a:latin typeface="Times New Roman" panose="02020603050405020304"/>
                          <a:cs typeface="Courier New" panose="02070309020205020404"/>
                        </a:rPr>
                        <a:t>18</a:t>
                      </a:r>
                      <a:r>
                        <a:rPr lang="zh-CN" sz="2800" kern="100">
                          <a:effectLst/>
                          <a:latin typeface="Times New Roman" panose="02020603050405020304"/>
                          <a:cs typeface="Times New Roman" panose="02020603050405020304"/>
                        </a:rPr>
                        <a:t>世纪末</a:t>
                      </a:r>
                      <a:r>
                        <a:rPr lang="en-US" sz="2800" kern="100">
                          <a:effectLst/>
                          <a:latin typeface="Times New Roman" panose="02020603050405020304"/>
                          <a:cs typeface="Courier New" panose="02070309020205020404"/>
                        </a:rPr>
                        <a:t>19</a:t>
                      </a:r>
                      <a:r>
                        <a:rPr lang="zh-CN" sz="2800" kern="100">
                          <a:effectLst/>
                          <a:latin typeface="Times New Roman" panose="02020603050405020304"/>
                          <a:cs typeface="Times New Roman" panose="02020603050405020304"/>
                        </a:rPr>
                        <a:t>世纪初，英、法、俄等国在奥斯曼帝国扩大势力范围，分割领土。奥斯曼帝国半殖民地化程度不断加深</a:t>
                      </a:r>
                      <a:endParaRPr lang="zh-CN" sz="2800" kern="100">
                        <a:effectLst/>
                        <a:latin typeface="宋体" panose="02010600030101010101" pitchFamily="2" charset="-122"/>
                        <a:cs typeface="Courier New" panose="02070309020205020404"/>
                      </a:endParaRPr>
                    </a:p>
                    <a:p>
                      <a:pPr algn="l">
                        <a:spcAft>
                          <a:spcPct val="0"/>
                        </a:spcAft>
                      </a:pPr>
                      <a:r>
                        <a:rPr lang="en-US" sz="2800" kern="100">
                          <a:effectLst/>
                          <a:latin typeface="宋体" panose="02010600030101010101" pitchFamily="2" charset="-122"/>
                          <a:cs typeface="Times New Roman" panose="02020603050405020304"/>
                        </a:rPr>
                        <a:t>②</a:t>
                      </a:r>
                      <a:r>
                        <a:rPr lang="zh-CN" sz="2800" kern="100">
                          <a:effectLst/>
                          <a:latin typeface="Times New Roman" panose="02020603050405020304"/>
                          <a:cs typeface="Times New Roman" panose="02020603050405020304"/>
                        </a:rPr>
                        <a:t>俄国和英国不但控制了伊朗的经济和内政，而且分别在伊朗北部和南部划分</a:t>
                      </a:r>
                      <a:r>
                        <a:rPr lang="en-US" sz="2800" kern="100">
                          <a:effectLst/>
                          <a:latin typeface="Times New Roman" panose="02020603050405020304"/>
                          <a:cs typeface="Courier New" panose="02070309020205020404"/>
                        </a:rPr>
                        <a:t>________</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22158">
                <a:tc>
                  <a:txBody>
                    <a:bodyPr vert="horz" wrap="square"/>
                    <a:lstStyle/>
                    <a:p>
                      <a:pPr algn="ctr">
                        <a:spcAft>
                          <a:spcPct val="0"/>
                        </a:spcAft>
                      </a:pPr>
                      <a:r>
                        <a:rPr lang="zh-CN" sz="2800" kern="100">
                          <a:effectLst/>
                          <a:latin typeface="Times New Roman" panose="02020603050405020304"/>
                          <a:cs typeface="Times New Roman" panose="02020603050405020304"/>
                        </a:rPr>
                        <a:t>东亚</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spcAft>
                          <a:spcPct val="0"/>
                        </a:spcAft>
                      </a:pPr>
                      <a:r>
                        <a:rPr lang="en-US" sz="2800" kern="100">
                          <a:effectLst/>
                          <a:latin typeface="宋体" panose="02010600030101010101" pitchFamily="2" charset="-122"/>
                          <a:cs typeface="Times New Roman" panose="02020603050405020304"/>
                        </a:rPr>
                        <a:t>①</a:t>
                      </a:r>
                      <a:r>
                        <a:rPr lang="zh-CN" sz="2800" kern="100">
                          <a:effectLst/>
                          <a:latin typeface="Times New Roman" panose="02020603050405020304"/>
                          <a:cs typeface="Times New Roman" panose="02020603050405020304"/>
                        </a:rPr>
                        <a:t>鸦片战争后，列强迫使清政府签订了一系列不平等条约，使中国逐步沦为</a:t>
                      </a:r>
                      <a:r>
                        <a:rPr lang="en-US" sz="2800" kern="100">
                          <a:effectLst/>
                          <a:latin typeface="Times New Roman" panose="02020603050405020304"/>
                          <a:cs typeface="Courier New" panose="02070309020205020404"/>
                        </a:rPr>
                        <a:t>__________________________</a:t>
                      </a:r>
                      <a:endParaRPr lang="zh-CN" sz="2800" kern="100">
                        <a:effectLst/>
                        <a:latin typeface="宋体" panose="02010600030101010101" pitchFamily="2" charset="-122"/>
                        <a:cs typeface="Courier New" panose="02070309020205020404"/>
                      </a:endParaRPr>
                    </a:p>
                    <a:p>
                      <a:pPr algn="l">
                        <a:spcAft>
                          <a:spcPct val="0"/>
                        </a:spcAft>
                      </a:pPr>
                      <a:r>
                        <a:rPr lang="en-US" sz="2800" kern="100">
                          <a:effectLst/>
                          <a:latin typeface="宋体" panose="02010600030101010101" pitchFamily="2" charset="-122"/>
                          <a:cs typeface="Times New Roman" panose="02020603050405020304"/>
                        </a:rPr>
                        <a:t>②</a:t>
                      </a:r>
                      <a:r>
                        <a:rPr lang="en-US" sz="2800" kern="100">
                          <a:effectLst/>
                          <a:latin typeface="Times New Roman" panose="02020603050405020304"/>
                          <a:cs typeface="Courier New" panose="02070309020205020404"/>
                        </a:rPr>
                        <a:t>1910</a:t>
                      </a:r>
                      <a:r>
                        <a:rPr lang="zh-CN" sz="2800" kern="100">
                          <a:effectLst/>
                          <a:latin typeface="Times New Roman" panose="02020603050405020304"/>
                          <a:cs typeface="Times New Roman" panose="02020603050405020304"/>
                        </a:rPr>
                        <a:t>年，日本吞并了</a:t>
                      </a:r>
                      <a:r>
                        <a:rPr lang="en-US" sz="2800" kern="100">
                          <a:effectLst/>
                          <a:latin typeface="Times New Roman" panose="02020603050405020304"/>
                          <a:cs typeface="Courier New" panose="02070309020205020404"/>
                        </a:rPr>
                        <a:t>________</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3" name="矩形 2" title=""/>
          <p:cNvSpPr/>
          <p:nvPr/>
        </p:nvSpPr>
        <p:spPr>
          <a:xfrm>
            <a:off x="6307858" y="663873"/>
            <a:ext cx="173156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印度尼西亚</a:t>
            </a:r>
            <a:endParaRPr lang="zh-CN" altLang="en-US"/>
          </a:p>
        </p:txBody>
      </p:sp>
      <p:sp>
        <p:nvSpPr>
          <p:cNvPr id="4" name="矩形 3" title=""/>
          <p:cNvSpPr/>
          <p:nvPr/>
        </p:nvSpPr>
        <p:spPr>
          <a:xfrm>
            <a:off x="4006974" y="1917626"/>
            <a:ext cx="803425"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越南</a:t>
            </a:r>
            <a:endParaRPr lang="zh-CN" altLang="en-US"/>
          </a:p>
        </p:txBody>
      </p:sp>
      <p:sp>
        <p:nvSpPr>
          <p:cNvPr id="5" name="矩形 4" title=""/>
          <p:cNvSpPr/>
          <p:nvPr/>
        </p:nvSpPr>
        <p:spPr>
          <a:xfrm>
            <a:off x="3664910" y="4264273"/>
            <a:ext cx="142218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势力范围</a:t>
            </a:r>
            <a:endParaRPr lang="zh-CN" altLang="en-US"/>
          </a:p>
        </p:txBody>
      </p:sp>
      <p:sp>
        <p:nvSpPr>
          <p:cNvPr id="6" name="矩形 5" title=""/>
          <p:cNvSpPr/>
          <p:nvPr/>
        </p:nvSpPr>
        <p:spPr>
          <a:xfrm>
            <a:off x="4078982" y="5302002"/>
            <a:ext cx="296908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半殖民地半封建社会</a:t>
            </a:r>
            <a:endParaRPr lang="zh-CN" altLang="en-US"/>
          </a:p>
        </p:txBody>
      </p:sp>
      <p:sp>
        <p:nvSpPr>
          <p:cNvPr id="7" name="矩形 6" title=""/>
          <p:cNvSpPr/>
          <p:nvPr/>
        </p:nvSpPr>
        <p:spPr>
          <a:xfrm>
            <a:off x="5105070" y="5734050"/>
            <a:ext cx="142218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朝鲜半岛</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xit" presetSubtype="0" dur="1" fill="hold" grpId="1" nodeType="clickEffect">
                                  <p:stCondLst>
                                    <p:cond delay="0"/>
                                  </p:stCondLst>
                                  <p:childTnLst>
                                    <p:set>
                                      <p:cBhvr>
                                        <p:cTn id="26" dur="1" fill="hold">
                                          <p:stCondLst>
                                            <p:cond delay="0"/>
                                          </p:stCondLst>
                                        </p:cTn>
                                        <p:tgtEl>
                                          <p:spTgt spid="3"/>
                                        </p:tgtEl>
                                        <p:attrNameLst>
                                          <p:attrName>style.visibility</p:attrName>
                                        </p:attrNameLst>
                                      </p:cBhvr>
                                      <p:to>
                                        <p:strVal val="hidden"/>
                                      </p:to>
                                    </p:set>
                                  </p:childTnLst>
                                </p:cTn>
                              </p:par>
                              <p:par>
                                <p:cTn id="27" presetID="1" presetClass="exit" presetSubtype="0" dur="1" fill="hold" grpId="1" nodeType="withEffect">
                                  <p:stCondLst>
                                    <p:cond delay="0"/>
                                  </p:stCondLst>
                                  <p:childTnLst>
                                    <p:set>
                                      <p:cBhvr>
                                        <p:cTn id="28" dur="1" fill="hold">
                                          <p:stCondLst>
                                            <p:cond delay="0"/>
                                          </p:stCondLst>
                                        </p:cTn>
                                        <p:tgtEl>
                                          <p:spTgt spid="4"/>
                                        </p:tgtEl>
                                        <p:attrNameLst>
                                          <p:attrName>style.visibility</p:attrName>
                                        </p:attrNameLst>
                                      </p:cBhvr>
                                      <p:to>
                                        <p:strVal val="hidden"/>
                                      </p:to>
                                    </p:set>
                                  </p:childTnLst>
                                </p:cTn>
                              </p:par>
                              <p:par>
                                <p:cTn id="29" presetID="1" presetClass="exit" presetSubtype="0" dur="1" fill="hold" grpId="1" nodeType="withEffect">
                                  <p:stCondLst>
                                    <p:cond delay="0"/>
                                  </p:stCondLst>
                                  <p:childTnLst>
                                    <p:set>
                                      <p:cBhvr>
                                        <p:cTn id="30" dur="1" fill="hold">
                                          <p:stCondLst>
                                            <p:cond delay="0"/>
                                          </p:stCondLst>
                                        </p:cTn>
                                        <p:tgtEl>
                                          <p:spTgt spid="5"/>
                                        </p:tgtEl>
                                        <p:attrNameLst>
                                          <p:attrName>style.visibility</p:attrName>
                                        </p:attrNameLst>
                                      </p:cBhvr>
                                      <p:to>
                                        <p:strVal val="hidden"/>
                                      </p:to>
                                    </p:set>
                                  </p:childTnLst>
                                </p:cTn>
                              </p:par>
                              <p:par>
                                <p:cTn id="31" presetID="1" presetClass="exit" presetSubtype="0" dur="1" fill="hold" grpId="1" nodeType="withEffect">
                                  <p:stCondLst>
                                    <p:cond delay="0"/>
                                  </p:stCondLst>
                                  <p:childTnLst>
                                    <p:set>
                                      <p:cBhvr>
                                        <p:cTn id="32" dur="1" fill="hold">
                                          <p:stCondLst>
                                            <p:cond delay="0"/>
                                          </p:stCondLst>
                                        </p:cTn>
                                        <p:tgtEl>
                                          <p:spTgt spid="6"/>
                                        </p:tgtEl>
                                        <p:attrNameLst>
                                          <p:attrName>style.visibility</p:attrName>
                                        </p:attrNameLst>
                                      </p:cBhvr>
                                      <p:to>
                                        <p:strVal val="hidden"/>
                                      </p:to>
                                    </p:set>
                                  </p:childTnLst>
                                </p:cTn>
                              </p:par>
                              <p:par>
                                <p:cTn id="33" presetID="1" presetClass="exit" presetSubtype="0" dur="1" fill="hold" grpId="1" nodeType="withEffect">
                                  <p:stCondLst>
                                    <p:cond delay="0"/>
                                  </p:stCondLst>
                                  <p:childTnLst>
                                    <p:set>
                                      <p:cBhvr>
                                        <p:cTn id="34" dur="1" fill="hold">
                                          <p:stCondLst>
                                            <p:cond delay="0"/>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3" grpId="0"/>
      <p:bldP spid="3" grpId="1"/>
      <p:bldP spid="4" grpId="0"/>
      <p:bldP spid="4" grpId="1"/>
      <p:bldP spid="5" grpId="0"/>
      <p:bldP spid="5" grpId="1"/>
      <p:bldP spid="6" grpId="0"/>
      <p:bldP spid="6" grpId="1"/>
      <p:bldP spid="7" grpId="0"/>
      <p:bldP spid="7"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cs typeface="Courier New" panose="02070309020205020404"/>
              </a:rPr>
              <a:t>(3)</a:t>
            </a:r>
            <a:r>
              <a:rPr lang="zh-CN" altLang="zh-CN" sz="2800" kern="100">
                <a:latin typeface="Times New Roman" panose="02020603050405020304"/>
                <a:cs typeface="Times New Roman" panose="02020603050405020304"/>
              </a:rPr>
              <a:t>柏林会议</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表格 1" title=""/>
          <p:cNvGraphicFramePr>
            <a:graphicFrameLocks noGrp="1"/>
          </p:cNvGraphicFramePr>
          <p:nvPr/>
        </p:nvGraphicFramePr>
        <p:xfrm>
          <a:off x="601514" y="1197546"/>
          <a:ext cx="11038308" cy="4968551"/>
        </p:xfrm>
        <a:graphic>
          <a:graphicData uri="http://schemas.openxmlformats.org/drawingml/2006/table">
            <a:tbl>
              <a:tblPr/>
              <a:tblGrid>
                <a:gridCol w="1007388"/>
                <a:gridCol w="10030920"/>
              </a:tblGrid>
              <a:tr h="993710">
                <a:tc>
                  <a:txBody>
                    <a:bodyPr vert="horz" wrap="square"/>
                    <a:lstStyle/>
                    <a:p>
                      <a:pPr algn="ctr">
                        <a:spcAft>
                          <a:spcPct val="0"/>
                        </a:spcAft>
                      </a:pPr>
                      <a:r>
                        <a:rPr lang="zh-CN" sz="2800" kern="100">
                          <a:effectLst/>
                          <a:latin typeface="Times New Roman" panose="02020603050405020304"/>
                          <a:cs typeface="Times New Roman" panose="02020603050405020304"/>
                        </a:rPr>
                        <a:t>背景</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spcAft>
                          <a:spcPct val="0"/>
                        </a:spcAft>
                      </a:pPr>
                      <a:r>
                        <a:rPr lang="zh-CN" sz="2800" kern="100">
                          <a:effectLst/>
                          <a:latin typeface="Times New Roman" panose="02020603050405020304"/>
                          <a:cs typeface="Times New Roman" panose="02020603050405020304"/>
                        </a:rPr>
                        <a:t>在抢夺殖民地过程中，列强冲突加剧，为解决矛盾和进一步瓜分非洲</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96855">
                <a:tc>
                  <a:txBody>
                    <a:bodyPr vert="horz" wrap="square"/>
                    <a:lstStyle/>
                    <a:p>
                      <a:pPr algn="ctr">
                        <a:spcAft>
                          <a:spcPct val="0"/>
                        </a:spcAft>
                      </a:pPr>
                      <a:r>
                        <a:rPr lang="zh-CN" sz="2800" kern="100">
                          <a:effectLst/>
                          <a:latin typeface="Times New Roman" panose="02020603050405020304"/>
                          <a:cs typeface="Times New Roman" panose="02020603050405020304"/>
                        </a:rPr>
                        <a:t>时间</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2800" kern="100">
                          <a:effectLst/>
                          <a:latin typeface="Times New Roman" panose="02020603050405020304"/>
                          <a:cs typeface="Courier New" panose="02070309020205020404"/>
                        </a:rPr>
                        <a:t>________</a:t>
                      </a:r>
                      <a:r>
                        <a:rPr lang="zh-CN" sz="2800" kern="100">
                          <a:effectLst/>
                          <a:latin typeface="Times New Roman" panose="02020603050405020304"/>
                          <a:cs typeface="Times New Roman" panose="02020603050405020304"/>
                        </a:rPr>
                        <a:t>年</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93710">
                <a:tc>
                  <a:txBody>
                    <a:bodyPr vert="horz" wrap="square"/>
                    <a:lstStyle/>
                    <a:p>
                      <a:pPr algn="ctr">
                        <a:spcAft>
                          <a:spcPct val="0"/>
                        </a:spcAft>
                      </a:pPr>
                      <a:r>
                        <a:rPr lang="zh-CN" sz="2800" kern="100">
                          <a:effectLst/>
                          <a:latin typeface="Times New Roman" panose="02020603050405020304"/>
                          <a:cs typeface="Times New Roman" panose="02020603050405020304"/>
                        </a:rPr>
                        <a:t>参加国</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2800" kern="100">
                          <a:effectLst/>
                          <a:latin typeface="Times New Roman" panose="02020603050405020304"/>
                          <a:cs typeface="Courier New" panose="02070309020205020404"/>
                        </a:rPr>
                        <a:t>________</a:t>
                      </a:r>
                      <a:r>
                        <a:rPr lang="zh-CN" sz="2800" kern="100">
                          <a:effectLst/>
                          <a:latin typeface="Times New Roman" panose="02020603050405020304"/>
                          <a:cs typeface="Times New Roman" panose="02020603050405020304"/>
                        </a:rPr>
                        <a:t>、法、</a:t>
                      </a:r>
                      <a:r>
                        <a:rPr lang="en-US" sz="2800" kern="100">
                          <a:effectLst/>
                          <a:latin typeface="Times New Roman" panose="02020603050405020304"/>
                          <a:cs typeface="Courier New" panose="02070309020205020404"/>
                        </a:rPr>
                        <a:t>________</a:t>
                      </a:r>
                      <a:r>
                        <a:rPr lang="zh-CN" sz="2800" kern="100">
                          <a:effectLst/>
                          <a:latin typeface="Times New Roman" panose="02020603050405020304"/>
                          <a:cs typeface="Times New Roman" panose="02020603050405020304"/>
                        </a:rPr>
                        <a:t>等国</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90566">
                <a:tc>
                  <a:txBody>
                    <a:bodyPr vert="horz" wrap="square"/>
                    <a:lstStyle/>
                    <a:p>
                      <a:pPr algn="ctr">
                        <a:spcAft>
                          <a:spcPct val="0"/>
                        </a:spcAft>
                      </a:pPr>
                      <a:r>
                        <a:rPr lang="zh-CN" sz="2800" kern="100">
                          <a:effectLst/>
                          <a:latin typeface="Times New Roman" panose="02020603050405020304"/>
                          <a:cs typeface="Times New Roman" panose="02020603050405020304"/>
                        </a:rPr>
                        <a:t>内容</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spcAft>
                          <a:spcPct val="0"/>
                        </a:spcAft>
                      </a:pPr>
                      <a:r>
                        <a:rPr lang="en-US" sz="2800" kern="100">
                          <a:effectLst/>
                          <a:latin typeface="宋体" panose="02010600030101010101" pitchFamily="2" charset="-122"/>
                          <a:cs typeface="Times New Roman" panose="02020603050405020304"/>
                        </a:rPr>
                        <a:t>①</a:t>
                      </a:r>
                      <a:r>
                        <a:rPr lang="zh-CN" sz="2800" kern="100">
                          <a:effectLst/>
                          <a:latin typeface="Times New Roman" panose="02020603050405020304"/>
                          <a:cs typeface="Times New Roman" panose="02020603050405020304"/>
                        </a:rPr>
                        <a:t>任何国家在非洲占领新的土地，必须通知其他国家，占领方为有效。这就是臭名昭著的</a:t>
                      </a:r>
                      <a:r>
                        <a:rPr lang="en-US" sz="2800" kern="100">
                          <a:effectLst/>
                          <a:latin typeface="Times New Roman" panose="02020603050405020304"/>
                          <a:cs typeface="Courier New" panose="02070309020205020404"/>
                        </a:rPr>
                        <a:t>“________”</a:t>
                      </a:r>
                      <a:r>
                        <a:rPr lang="zh-CN" sz="2800" kern="100">
                          <a:effectLst/>
                          <a:latin typeface="Times New Roman" panose="02020603050405020304"/>
                          <a:cs typeface="Times New Roman" panose="02020603050405020304"/>
                        </a:rPr>
                        <a:t>原则</a:t>
                      </a:r>
                      <a:endParaRPr lang="zh-CN" sz="2800" kern="100">
                        <a:effectLst/>
                        <a:latin typeface="宋体" panose="02010600030101010101" pitchFamily="2" charset="-122"/>
                        <a:cs typeface="Courier New" panose="02070309020205020404"/>
                      </a:endParaRPr>
                    </a:p>
                    <a:p>
                      <a:pPr algn="l">
                        <a:spcAft>
                          <a:spcPct val="0"/>
                        </a:spcAft>
                      </a:pPr>
                      <a:r>
                        <a:rPr lang="en-US" sz="2800" kern="100">
                          <a:effectLst/>
                          <a:latin typeface="宋体" panose="02010600030101010101" pitchFamily="2" charset="-122"/>
                          <a:cs typeface="Times New Roman" panose="02020603050405020304"/>
                        </a:rPr>
                        <a:t>②</a:t>
                      </a:r>
                      <a:r>
                        <a:rPr lang="zh-CN" sz="2800" kern="100">
                          <a:effectLst/>
                          <a:latin typeface="Times New Roman" panose="02020603050405020304"/>
                          <a:cs typeface="Times New Roman" panose="02020603050405020304"/>
                        </a:rPr>
                        <a:t>各国可以先在地图上划定彼此的势力范围，然后再去占领</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93710">
                <a:tc>
                  <a:txBody>
                    <a:bodyPr vert="horz" wrap="square"/>
                    <a:lstStyle/>
                    <a:p>
                      <a:pPr algn="ctr">
                        <a:spcAft>
                          <a:spcPct val="0"/>
                        </a:spcAft>
                      </a:pPr>
                      <a:r>
                        <a:rPr lang="zh-CN" sz="2800" kern="100">
                          <a:effectLst/>
                          <a:latin typeface="Times New Roman" panose="02020603050405020304"/>
                          <a:cs typeface="Times New Roman" panose="02020603050405020304"/>
                        </a:rPr>
                        <a:t>影响</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spcAft>
                          <a:spcPct val="0"/>
                        </a:spcAft>
                      </a:pPr>
                      <a:r>
                        <a:rPr lang="zh-CN" sz="2800" kern="100">
                          <a:effectLst/>
                          <a:latin typeface="Times New Roman" panose="02020603050405020304"/>
                          <a:cs typeface="Times New Roman" panose="02020603050405020304"/>
                        </a:rPr>
                        <a:t>列强瓜分非洲的速度大大加快。</a:t>
                      </a:r>
                      <a:r>
                        <a:rPr lang="en-US" sz="2800" kern="100">
                          <a:effectLst/>
                          <a:latin typeface="Times New Roman" panose="02020603050405020304"/>
                          <a:cs typeface="Courier New" panose="02070309020205020404"/>
                        </a:rPr>
                        <a:t>19</a:t>
                      </a:r>
                      <a:r>
                        <a:rPr lang="zh-CN" sz="2800" kern="100">
                          <a:effectLst/>
                          <a:latin typeface="Times New Roman" panose="02020603050405020304"/>
                          <a:cs typeface="Times New Roman" panose="02020603050405020304"/>
                        </a:rPr>
                        <a:t>世纪末</a:t>
                      </a:r>
                      <a:r>
                        <a:rPr lang="en-US" sz="2800" kern="100">
                          <a:effectLst/>
                          <a:latin typeface="Times New Roman" panose="02020603050405020304"/>
                          <a:cs typeface="Courier New" panose="02070309020205020404"/>
                        </a:rPr>
                        <a:t>20</a:t>
                      </a:r>
                      <a:r>
                        <a:rPr lang="zh-CN" sz="2800" kern="100">
                          <a:effectLst/>
                          <a:latin typeface="Times New Roman" panose="02020603050405020304"/>
                          <a:cs typeface="Times New Roman" panose="02020603050405020304"/>
                        </a:rPr>
                        <a:t>世纪初，侵占了几乎整个非洲</a:t>
                      </a:r>
                      <a:endParaRPr lang="zh-CN" sz="280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3" name="矩形 2" title=""/>
          <p:cNvSpPr/>
          <p:nvPr/>
        </p:nvSpPr>
        <p:spPr>
          <a:xfrm>
            <a:off x="6023198" y="2205658"/>
            <a:ext cx="800219"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b="1">
                <a:solidFill>
                  <a:srgbClr val="FF0000"/>
                </a:solidFill>
                <a:latin typeface="Times New Roman" panose="02020603050405020304"/>
              </a:rPr>
              <a:t>1884</a:t>
            </a:r>
            <a:endParaRPr lang="zh-CN" altLang="en-US"/>
          </a:p>
        </p:txBody>
      </p:sp>
      <p:sp>
        <p:nvSpPr>
          <p:cNvPr id="4" name="矩形 3" title=""/>
          <p:cNvSpPr/>
          <p:nvPr/>
        </p:nvSpPr>
        <p:spPr>
          <a:xfrm>
            <a:off x="4727054" y="2967335"/>
            <a:ext cx="494046"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英</a:t>
            </a:r>
            <a:endParaRPr lang="zh-CN" altLang="en-US"/>
          </a:p>
        </p:txBody>
      </p:sp>
      <p:sp>
        <p:nvSpPr>
          <p:cNvPr id="5" name="矩形 4" title=""/>
          <p:cNvSpPr/>
          <p:nvPr/>
        </p:nvSpPr>
        <p:spPr>
          <a:xfrm>
            <a:off x="7319342" y="2967335"/>
            <a:ext cx="494046"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德</a:t>
            </a:r>
            <a:endParaRPr lang="zh-CN" altLang="en-US"/>
          </a:p>
        </p:txBody>
      </p:sp>
      <p:sp>
        <p:nvSpPr>
          <p:cNvPr id="6" name="矩形 5" title=""/>
          <p:cNvSpPr/>
          <p:nvPr/>
        </p:nvSpPr>
        <p:spPr>
          <a:xfrm>
            <a:off x="6113182" y="4221882"/>
            <a:ext cx="142218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有效占领</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xit" presetSubtype="0" dur="1" fill="hold" grpId="1" nodeType="clickEffect">
                                  <p:stCondLst>
                                    <p:cond delay="0"/>
                                  </p:stCondLst>
                                  <p:childTnLst>
                                    <p:set>
                                      <p:cBhvr>
                                        <p:cTn id="22" dur="1" fill="hold">
                                          <p:stCondLst>
                                            <p:cond delay="0"/>
                                          </p:stCondLst>
                                        </p:cTn>
                                        <p:tgtEl>
                                          <p:spTgt spid="3"/>
                                        </p:tgtEl>
                                        <p:attrNameLst>
                                          <p:attrName>style.visibility</p:attrName>
                                        </p:attrNameLst>
                                      </p:cBhvr>
                                      <p:to>
                                        <p:strVal val="hidden"/>
                                      </p:to>
                                    </p:set>
                                  </p:childTnLst>
                                </p:cTn>
                              </p:par>
                              <p:par>
                                <p:cTn id="23" presetID="1" presetClass="exit" presetSubtype="0" dur="1" fill="hold" grpId="1" nodeType="withEffect">
                                  <p:stCondLst>
                                    <p:cond delay="0"/>
                                  </p:stCondLst>
                                  <p:childTnLst>
                                    <p:set>
                                      <p:cBhvr>
                                        <p:cTn id="24" dur="1" fill="hold">
                                          <p:stCondLst>
                                            <p:cond delay="0"/>
                                          </p:stCondLst>
                                        </p:cTn>
                                        <p:tgtEl>
                                          <p:spTgt spid="4"/>
                                        </p:tgtEl>
                                        <p:attrNameLst>
                                          <p:attrName>style.visibility</p:attrName>
                                        </p:attrNameLst>
                                      </p:cBhvr>
                                      <p:to>
                                        <p:strVal val="hidden"/>
                                      </p:to>
                                    </p:set>
                                  </p:childTnLst>
                                </p:cTn>
                              </p:par>
                              <p:par>
                                <p:cTn id="25" presetID="1" presetClass="exit" presetSubtype="0" dur="1" fill="hold" grpId="1" nodeType="withEffect">
                                  <p:stCondLst>
                                    <p:cond delay="0"/>
                                  </p:stCondLst>
                                  <p:childTnLst>
                                    <p:set>
                                      <p:cBhvr>
                                        <p:cTn id="26" dur="1" fill="hold">
                                          <p:stCondLst>
                                            <p:cond delay="0"/>
                                          </p:stCondLst>
                                        </p:cTn>
                                        <p:tgtEl>
                                          <p:spTgt spid="5"/>
                                        </p:tgtEl>
                                        <p:attrNameLst>
                                          <p:attrName>style.visibility</p:attrName>
                                        </p:attrNameLst>
                                      </p:cBhvr>
                                      <p:to>
                                        <p:strVal val="hidden"/>
                                      </p:to>
                                    </p:set>
                                  </p:childTnLst>
                                </p:cTn>
                              </p:par>
                              <p:par>
                                <p:cTn id="27" presetID="1" presetClass="exit" presetSubtype="0" dur="1" fill="hold" grpId="1" nodeType="withEffect">
                                  <p:stCondLst>
                                    <p:cond delay="0"/>
                                  </p:stCondLst>
                                  <p:childTnLst>
                                    <p:set>
                                      <p:cBhvr>
                                        <p:cTn id="28" dur="1" fill="hold">
                                          <p:stCondLst>
                                            <p:cond delay="0"/>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3" grpId="0"/>
      <p:bldP spid="3" grpId="1"/>
      <p:bldP spid="4" grpId="0"/>
      <p:bldP spid="4" grpId="1"/>
      <p:bldP spid="5" grpId="0"/>
      <p:bldP spid="5" grpId="1"/>
      <p:bldP spid="6" grpId="0"/>
      <p:bldP spid="6"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知识点三　世界殖民体系的形成</a:t>
            </a:r>
            <a:endParaRPr lang="zh-CN" altLang="zh-CN" sz="2800" kern="100">
              <a:latin typeface="宋体" panose="02010600030101010101" pitchFamily="2" charset="-122"/>
              <a:cs typeface="Courier New" panose="02070309020205020404"/>
            </a:endParaRPr>
          </a:p>
          <a:p>
            <a:pPr indent="266700" algn="just">
              <a:spcAft>
                <a:spcPct val="0"/>
              </a:spcAft>
            </a:pPr>
            <a:endParaRPr lang="en-US" altLang="zh-CN" sz="2800" kern="100" smtClean="0">
              <a:latin typeface="Times New Roman" panose="02020603050405020304"/>
              <a:ea typeface="黑体" panose="02010600030101010101" charset="-122"/>
              <a:cs typeface="Courier New" panose="02070309020205020404"/>
            </a:endParaRPr>
          </a:p>
          <a:p>
            <a:pPr indent="266700" algn="just">
              <a:spcAft>
                <a:spcPct val="0"/>
              </a:spcAft>
            </a:pPr>
            <a:r>
              <a:rPr lang="en-US" altLang="zh-CN" sz="2800" kern="100" smtClean="0">
                <a:latin typeface="Times New Roman" panose="02020603050405020304"/>
                <a:ea typeface="黑体" panose="02010600030101010101" charset="-122"/>
                <a:cs typeface="Courier New" panose="02070309020205020404"/>
              </a:rPr>
              <a:t>1</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形成：</a:t>
            </a:r>
            <a:r>
              <a:rPr lang="en-US" altLang="zh-CN" sz="2800" kern="100">
                <a:latin typeface="Times New Roman" panose="02020603050405020304"/>
                <a:cs typeface="Courier New" panose="02070309020205020404"/>
              </a:rPr>
              <a:t>19</a:t>
            </a:r>
            <a:r>
              <a:rPr lang="zh-CN" altLang="zh-CN" sz="2800" kern="100">
                <a:latin typeface="Times New Roman" panose="02020603050405020304"/>
                <a:cs typeface="Times New Roman" panose="02020603050405020304"/>
              </a:rPr>
              <a:t>世纪末</a:t>
            </a:r>
            <a:r>
              <a:rPr lang="en-US" altLang="zh-CN" sz="2800" kern="100">
                <a:latin typeface="Times New Roman" panose="02020603050405020304"/>
                <a:cs typeface="Courier New" panose="02070309020205020404"/>
              </a:rPr>
              <a:t>20</a:t>
            </a:r>
            <a:r>
              <a:rPr lang="zh-CN" altLang="zh-CN" sz="2800" kern="100">
                <a:latin typeface="Times New Roman" panose="02020603050405020304"/>
                <a:cs typeface="Times New Roman" panose="02020603050405020304"/>
              </a:rPr>
              <a:t>世纪初，亚洲的绝大多数地区已经沦为</a:t>
            </a:r>
            <a:r>
              <a:rPr lang="en-US" altLang="zh-CN" sz="2800" kern="100">
                <a:latin typeface="Times New Roman" panose="02020603050405020304"/>
                <a:cs typeface="Courier New" panose="02070309020205020404"/>
              </a:rPr>
              <a:t>________________</a:t>
            </a:r>
            <a:r>
              <a:rPr lang="zh-CN" altLang="zh-CN" sz="2800" kern="100">
                <a:latin typeface="Times New Roman" panose="02020603050405020304"/>
                <a:cs typeface="Times New Roman" panose="02020603050405020304"/>
              </a:rPr>
              <a:t>，非洲的绝大部分地区沦为殖民地，独立的拉丁美洲国家实际也成为依附于</a:t>
            </a:r>
            <a:r>
              <a:rPr lang="en-US" altLang="zh-CN" sz="2800" kern="100">
                <a:latin typeface="Times New Roman" panose="02020603050405020304"/>
                <a:cs typeface="Courier New" panose="02070309020205020404"/>
              </a:rPr>
              <a:t>________</a:t>
            </a:r>
            <a:r>
              <a:rPr lang="zh-CN" altLang="zh-CN" sz="2800" kern="100">
                <a:latin typeface="Times New Roman" panose="02020603050405020304"/>
                <a:cs typeface="Times New Roman" panose="02020603050405020304"/>
              </a:rPr>
              <a:t>的半殖民地。资本主义世界殖民体系最终形成。</a:t>
            </a:r>
            <a:endParaRPr lang="zh-CN" altLang="zh-CN" sz="2800" kern="100">
              <a:latin typeface="宋体" panose="02010600030101010101" pitchFamily="2" charset="-122"/>
              <a:cs typeface="Courier New" panose="02070309020205020404"/>
            </a:endParaRPr>
          </a:p>
          <a:p>
            <a:pPr indent="266700" algn="just">
              <a:spcAft>
                <a:spcPct val="0"/>
              </a:spcAft>
            </a:pPr>
            <a:endParaRPr lang="en-US" altLang="zh-CN" sz="2800" kern="100" smtClean="0">
              <a:latin typeface="Times New Roman" panose="02020603050405020304"/>
              <a:ea typeface="黑体" panose="02010600030101010101" charset="-122"/>
              <a:cs typeface="Courier New" panose="02070309020205020404"/>
            </a:endParaRPr>
          </a:p>
          <a:p>
            <a:pPr indent="266700" algn="just">
              <a:spcAft>
                <a:spcPct val="0"/>
              </a:spcAft>
            </a:pPr>
            <a:r>
              <a:rPr lang="en-US" altLang="zh-CN" sz="2800" kern="100" smtClean="0">
                <a:latin typeface="Times New Roman" panose="02020603050405020304"/>
                <a:ea typeface="黑体" panose="02010600030101010101" charset="-122"/>
                <a:cs typeface="Courier New" panose="02070309020205020404"/>
              </a:rPr>
              <a:t>2</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原因：</a:t>
            </a:r>
            <a:r>
              <a:rPr lang="zh-CN" altLang="zh-CN" sz="2800" kern="100">
                <a:latin typeface="Times New Roman" panose="02020603050405020304"/>
                <a:cs typeface="Times New Roman" panose="02020603050405020304"/>
              </a:rPr>
              <a:t>在向</a:t>
            </a:r>
            <a:r>
              <a:rPr lang="en-US" altLang="zh-CN" sz="2800" kern="100">
                <a:latin typeface="Times New Roman" panose="02020603050405020304"/>
                <a:cs typeface="Courier New" panose="02070309020205020404"/>
              </a:rPr>
              <a:t>________________</a:t>
            </a:r>
            <a:r>
              <a:rPr lang="zh-CN" altLang="zh-CN" sz="2800" kern="100">
                <a:latin typeface="Times New Roman" panose="02020603050405020304"/>
                <a:cs typeface="Times New Roman" panose="02020603050405020304"/>
              </a:rPr>
              <a:t>的过渡中，资本主义各国越来越要求独占更大的商品市场、原料产地和投资场所</a:t>
            </a:r>
            <a:r>
              <a:rPr lang="zh-CN" altLang="zh-CN" sz="2800" kern="100" smtClean="0">
                <a:latin typeface="Times New Roman" panose="02020603050405020304"/>
                <a:cs typeface="Times New Roman" panose="02020603050405020304"/>
              </a:rPr>
              <a:t>。</a:t>
            </a:r>
            <a:endParaRPr lang="zh-CN" altLang="zh-CN" sz="2800" kern="100">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766614" y="1845618"/>
            <a:ext cx="265970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殖民地或半殖民地</a:t>
            </a:r>
            <a:endParaRPr lang="zh-CN" altLang="en-US"/>
          </a:p>
        </p:txBody>
      </p:sp>
      <p:sp>
        <p:nvSpPr>
          <p:cNvPr id="3" name="矩形 2" title=""/>
          <p:cNvSpPr/>
          <p:nvPr/>
        </p:nvSpPr>
        <p:spPr>
          <a:xfrm>
            <a:off x="4647529" y="2277666"/>
            <a:ext cx="142218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欧美国家</a:t>
            </a:r>
            <a:endParaRPr lang="zh-CN" altLang="en-US"/>
          </a:p>
        </p:txBody>
      </p:sp>
      <p:sp>
        <p:nvSpPr>
          <p:cNvPr id="4" name="矩形 3" title=""/>
          <p:cNvSpPr/>
          <p:nvPr/>
        </p:nvSpPr>
        <p:spPr>
          <a:xfrm>
            <a:off x="3694223" y="3544193"/>
            <a:ext cx="204094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垄断资本主义</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xit" presetSubtype="0" dur="1" fill="hold" grpId="1" nodeType="clickEffect">
                                  <p:stCondLst>
                                    <p:cond delay="0"/>
                                  </p:stCondLst>
                                  <p:childTnLst>
                                    <p:set>
                                      <p:cBhvr>
                                        <p:cTn id="18" dur="1" fill="hold">
                                          <p:stCondLst>
                                            <p:cond delay="0"/>
                                          </p:stCondLst>
                                        </p:cTn>
                                        <p:tgtEl>
                                          <p:spTgt spid="2"/>
                                        </p:tgtEl>
                                        <p:attrNameLst>
                                          <p:attrName>style.visibility</p:attrName>
                                        </p:attrNameLst>
                                      </p:cBhvr>
                                      <p:to>
                                        <p:strVal val="hidden"/>
                                      </p:to>
                                    </p:set>
                                  </p:childTnLst>
                                </p:cTn>
                              </p:par>
                              <p:par>
                                <p:cTn id="19" presetID="1" presetClass="exit" presetSubtype="0" dur="1" fill="hold" grpId="1" nodeType="withEffect">
                                  <p:stCondLst>
                                    <p:cond delay="0"/>
                                  </p:stCondLst>
                                  <p:childTnLst>
                                    <p:set>
                                      <p:cBhvr>
                                        <p:cTn id="20" dur="1" fill="hold">
                                          <p:stCondLst>
                                            <p:cond delay="0"/>
                                          </p:stCondLst>
                                        </p:cTn>
                                        <p:tgtEl>
                                          <p:spTgt spid="3"/>
                                        </p:tgtEl>
                                        <p:attrNameLst>
                                          <p:attrName>style.visibility</p:attrName>
                                        </p:attrNameLst>
                                      </p:cBhvr>
                                      <p:to>
                                        <p:strVal val="hidden"/>
                                      </p:to>
                                    </p:set>
                                  </p:childTnLst>
                                </p:cTn>
                              </p:par>
                              <p:par>
                                <p:cTn id="21" presetID="1" presetClass="exit" presetSubtype="0" dur="1" fill="hold" grpId="1" nodeType="withEffect">
                                  <p:stCondLst>
                                    <p:cond delay="0"/>
                                  </p:stCondLst>
                                  <p:childTnLst>
                                    <p:set>
                                      <p:cBhvr>
                                        <p:cTn id="22" dur="1" fill="hold">
                                          <p:stCondLst>
                                            <p:cond delay="0"/>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P spid="3" grpId="0"/>
      <p:bldP spid="3" grpId="1"/>
      <p:bldP spid="4" grpId="0"/>
      <p:bldP spid="4"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indent="266700" algn="just"/>
            <a:r>
              <a:rPr lang="en-US" altLang="zh-CN" sz="2800" kern="100">
                <a:solidFill>
                  <a:prstClr val="black"/>
                </a:solidFill>
                <a:latin typeface="Times New Roman" panose="02020603050405020304"/>
                <a:ea typeface="黑体" panose="02010600030101010101" charset="-122"/>
                <a:cs typeface="Courier New" panose="02070309020205020404"/>
              </a:rPr>
              <a:t>3</a:t>
            </a:r>
            <a:r>
              <a:rPr lang="zh-CN" altLang="zh-CN" sz="2800" kern="100">
                <a:solidFill>
                  <a:prstClr val="black"/>
                </a:solidFill>
                <a:latin typeface="Times New Roman" panose="02020603050405020304"/>
                <a:cs typeface="Times New Roman" panose="02020603050405020304"/>
              </a:rPr>
              <a:t>．</a:t>
            </a:r>
            <a:r>
              <a:rPr lang="zh-CN" altLang="zh-CN" sz="2800" kern="100">
                <a:solidFill>
                  <a:prstClr val="black"/>
                </a:solidFill>
                <a:latin typeface="Times New Roman" panose="02020603050405020304"/>
                <a:ea typeface="黑体" panose="02010600030101010101" charset="-122"/>
                <a:cs typeface="Times New Roman" panose="02020603050405020304"/>
              </a:rPr>
              <a:t>影响</a:t>
            </a:r>
            <a:endParaRPr lang="zh-CN" altLang="zh-CN" sz="2800" kern="100">
              <a:solidFill>
                <a:prstClr val="black"/>
              </a:solidFill>
              <a:latin typeface="宋体" panose="02010600030101010101" pitchFamily="2" charset="-122"/>
              <a:cs typeface="Courier New" panose="02070309020205020404"/>
            </a:endParaRPr>
          </a:p>
          <a:p>
            <a:pPr lvl="0" indent="266700" algn="just"/>
            <a:r>
              <a:rPr lang="en-US" altLang="zh-CN" sz="2800" kern="100">
                <a:solidFill>
                  <a:prstClr val="black"/>
                </a:solidFill>
                <a:latin typeface="Times New Roman" panose="02020603050405020304"/>
                <a:cs typeface="Courier New" panose="02070309020205020404"/>
              </a:rPr>
              <a:t>(1)</a:t>
            </a:r>
            <a:r>
              <a:rPr lang="zh-CN" altLang="zh-CN" sz="2800" kern="100">
                <a:solidFill>
                  <a:prstClr val="black"/>
                </a:solidFill>
                <a:latin typeface="Times New Roman" panose="02020603050405020304"/>
                <a:cs typeface="Times New Roman" panose="02020603050405020304"/>
              </a:rPr>
              <a:t>资本主义阶段：主要资本主义国家发展到帝国主义阶段。</a:t>
            </a:r>
            <a:endParaRPr lang="zh-CN" altLang="zh-CN" sz="2800" kern="100">
              <a:solidFill>
                <a:prstClr val="black"/>
              </a:solidFill>
              <a:latin typeface="宋体" panose="02010600030101010101" pitchFamily="2" charset="-122"/>
              <a:cs typeface="Courier New" panose="02070309020205020404"/>
            </a:endParaRPr>
          </a:p>
          <a:p>
            <a:pPr lvl="0" indent="266700" algn="just"/>
            <a:r>
              <a:rPr lang="en-US" altLang="zh-CN" sz="2800" kern="100">
                <a:solidFill>
                  <a:prstClr val="black"/>
                </a:solidFill>
                <a:latin typeface="Times New Roman" panose="02020603050405020304"/>
                <a:cs typeface="Courier New" panose="02070309020205020404"/>
              </a:rPr>
              <a:t>(2)</a:t>
            </a:r>
            <a:r>
              <a:rPr lang="zh-CN" altLang="zh-CN" sz="2800" kern="100">
                <a:solidFill>
                  <a:prstClr val="black"/>
                </a:solidFill>
                <a:latin typeface="Times New Roman" panose="02020603050405020304"/>
                <a:cs typeface="Times New Roman" panose="02020603050405020304"/>
              </a:rPr>
              <a:t>国际关系：主要资本主义国家之间孕育着新的更大的冲突。</a:t>
            </a:r>
            <a:endParaRPr lang="zh-CN" altLang="zh-CN" sz="2800" kern="100">
              <a:solidFill>
                <a:prstClr val="black"/>
              </a:solidFill>
              <a:latin typeface="宋体" panose="02010600030101010101" pitchFamily="2" charset="-122"/>
              <a:cs typeface="Courier New" panose="02070309020205020404"/>
            </a:endParaRPr>
          </a:p>
          <a:p>
            <a:pPr lvl="0" indent="266700" algn="just"/>
            <a:r>
              <a:rPr lang="en-US" altLang="zh-CN" sz="2800" kern="100">
                <a:solidFill>
                  <a:prstClr val="black"/>
                </a:solidFill>
                <a:latin typeface="Times New Roman" panose="02020603050405020304"/>
                <a:cs typeface="Courier New" panose="02070309020205020404"/>
              </a:rPr>
              <a:t>(3)</a:t>
            </a:r>
            <a:r>
              <a:rPr lang="zh-CN" altLang="zh-CN" sz="2800" kern="100">
                <a:solidFill>
                  <a:prstClr val="black"/>
                </a:solidFill>
                <a:latin typeface="Times New Roman" panose="02020603050405020304"/>
                <a:cs typeface="Times New Roman" panose="02020603050405020304"/>
              </a:rPr>
              <a:t>世界联系：世界上几乎所有国家和地区都被卷入</a:t>
            </a:r>
            <a:r>
              <a:rPr lang="en-US" altLang="zh-CN" sz="2800" kern="100">
                <a:solidFill>
                  <a:prstClr val="black"/>
                </a:solidFill>
                <a:latin typeface="Times New Roman" panose="02020603050405020304"/>
                <a:cs typeface="Courier New" panose="02070309020205020404"/>
              </a:rPr>
              <a:t>________________</a:t>
            </a:r>
            <a:r>
              <a:rPr lang="zh-CN" altLang="zh-CN" sz="2800" kern="100">
                <a:solidFill>
                  <a:prstClr val="black"/>
                </a:solidFill>
                <a:latin typeface="Times New Roman" panose="02020603050405020304"/>
                <a:cs typeface="Times New Roman" panose="02020603050405020304"/>
              </a:rPr>
              <a:t>当中，世界越来越紧密地连为一体。</a:t>
            </a:r>
            <a:endParaRPr lang="zh-CN" altLang="zh-CN" sz="2800" kern="100">
              <a:solidFill>
                <a:prstClr val="black"/>
              </a:solidFill>
              <a:latin typeface="宋体" panose="02010600030101010101" pitchFamily="2" charset="-122"/>
              <a:cs typeface="Courier New" panose="02070309020205020404"/>
            </a:endParaRPr>
          </a:p>
          <a:p>
            <a:pPr lvl="0" indent="266700" algn="just"/>
            <a:r>
              <a:rPr lang="en-US" altLang="zh-CN" sz="2800" kern="100">
                <a:solidFill>
                  <a:prstClr val="black"/>
                </a:solidFill>
                <a:latin typeface="Times New Roman" panose="02020603050405020304"/>
                <a:cs typeface="Courier New" panose="02070309020205020404"/>
              </a:rPr>
              <a:t>(4)</a:t>
            </a:r>
            <a:r>
              <a:rPr lang="zh-CN" altLang="zh-CN" sz="2800" kern="100">
                <a:solidFill>
                  <a:prstClr val="black"/>
                </a:solidFill>
                <a:latin typeface="Times New Roman" panose="02020603050405020304"/>
                <a:cs typeface="Times New Roman" panose="02020603050405020304"/>
              </a:rPr>
              <a:t>世界格局：形成了人类历史上由少数资本主义国家奴役和控制世界上绝大部分</a:t>
            </a:r>
            <a:r>
              <a:rPr lang="en-US" altLang="zh-CN" sz="2800" kern="100">
                <a:solidFill>
                  <a:prstClr val="black"/>
                </a:solidFill>
                <a:latin typeface="Times New Roman" panose="02020603050405020304"/>
                <a:cs typeface="Courier New" panose="02070309020205020404"/>
              </a:rPr>
              <a:t>____________</a:t>
            </a:r>
            <a:r>
              <a:rPr lang="zh-CN" altLang="zh-CN" sz="2800" kern="100">
                <a:solidFill>
                  <a:prstClr val="black"/>
                </a:solidFill>
                <a:latin typeface="Times New Roman" panose="02020603050405020304"/>
                <a:cs typeface="Times New Roman" panose="02020603050405020304"/>
              </a:rPr>
              <a:t>的极不合理的状态。</a:t>
            </a:r>
            <a:endParaRPr lang="zh-CN" altLang="zh-CN" sz="2800" kern="100">
              <a:solidFill>
                <a:prstClr val="black"/>
              </a:solidFill>
              <a:latin typeface="宋体" panose="02010600030101010101" pitchFamily="2" charset="-122"/>
              <a:cs typeface="Courier New" panose="02070309020205020404"/>
            </a:endParaRPr>
          </a:p>
          <a:p>
            <a:pPr lvl="0" indent="266700" algn="just"/>
            <a:r>
              <a:rPr lang="en-US" altLang="zh-CN" sz="2800" kern="100">
                <a:solidFill>
                  <a:prstClr val="black"/>
                </a:solidFill>
                <a:latin typeface="Times New Roman" panose="02020603050405020304"/>
                <a:cs typeface="Courier New" panose="02070309020205020404"/>
              </a:rPr>
              <a:t>(5)</a:t>
            </a:r>
            <a:r>
              <a:rPr lang="zh-CN" altLang="zh-CN" sz="2800" kern="100">
                <a:solidFill>
                  <a:prstClr val="black"/>
                </a:solidFill>
                <a:latin typeface="Times New Roman" panose="02020603050405020304"/>
                <a:cs typeface="Times New Roman" panose="02020603050405020304"/>
              </a:rPr>
              <a:t>斗争高涨：殖民统治和掠夺给</a:t>
            </a:r>
            <a:r>
              <a:rPr lang="en-US" altLang="zh-CN" sz="2800" kern="100">
                <a:solidFill>
                  <a:prstClr val="black"/>
                </a:solidFill>
                <a:latin typeface="Times New Roman" panose="02020603050405020304"/>
                <a:cs typeface="Courier New" panose="02070309020205020404"/>
              </a:rPr>
              <a:t>________________</a:t>
            </a:r>
            <a:r>
              <a:rPr lang="zh-CN" altLang="zh-CN" sz="2800" kern="100">
                <a:solidFill>
                  <a:prstClr val="black"/>
                </a:solidFill>
                <a:latin typeface="Times New Roman" panose="02020603050405020304"/>
                <a:cs typeface="Times New Roman" panose="02020603050405020304"/>
              </a:rPr>
              <a:t>人民带来了</a:t>
            </a:r>
            <a:r>
              <a:rPr lang="en-US" altLang="zh-CN" sz="2800" kern="100">
                <a:solidFill>
                  <a:prstClr val="black"/>
                </a:solidFill>
                <a:latin typeface="Times New Roman" panose="02020603050405020304"/>
                <a:cs typeface="Courier New" panose="02070309020205020404"/>
              </a:rPr>
              <a:t>____________</a:t>
            </a:r>
            <a:r>
              <a:rPr lang="zh-CN" altLang="zh-CN" sz="2800" kern="100">
                <a:solidFill>
                  <a:prstClr val="black"/>
                </a:solidFill>
                <a:latin typeface="Times New Roman" panose="02020603050405020304"/>
                <a:cs typeface="Times New Roman" panose="02020603050405020304"/>
              </a:rPr>
              <a:t>，被压迫人民的反抗斗争不断高涨。</a:t>
            </a:r>
            <a:endParaRPr lang="zh-CN" altLang="zh-CN" sz="2800" kern="100">
              <a:solidFill>
                <a:prstClr val="black"/>
              </a:solidFill>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766614" y="2277666"/>
            <a:ext cx="265970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资本主义世界市场</a:t>
            </a:r>
            <a:endParaRPr lang="zh-CN" altLang="en-US"/>
          </a:p>
        </p:txBody>
      </p:sp>
      <p:sp>
        <p:nvSpPr>
          <p:cNvPr id="3" name="矩形 2" title=""/>
          <p:cNvSpPr/>
          <p:nvPr/>
        </p:nvSpPr>
        <p:spPr>
          <a:xfrm>
            <a:off x="2998862" y="3112145"/>
            <a:ext cx="173156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土地和人口</a:t>
            </a:r>
            <a:endParaRPr lang="zh-CN" altLang="en-US"/>
          </a:p>
        </p:txBody>
      </p:sp>
      <p:sp>
        <p:nvSpPr>
          <p:cNvPr id="4" name="矩形 3" title=""/>
          <p:cNvSpPr/>
          <p:nvPr/>
        </p:nvSpPr>
        <p:spPr>
          <a:xfrm>
            <a:off x="6913235" y="3567497"/>
            <a:ext cx="2350323"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殖民地半殖民地</a:t>
            </a:r>
            <a:endParaRPr lang="zh-CN" altLang="en-US"/>
          </a:p>
        </p:txBody>
      </p:sp>
      <p:sp>
        <p:nvSpPr>
          <p:cNvPr id="5" name="矩形 4" title=""/>
          <p:cNvSpPr/>
          <p:nvPr/>
        </p:nvSpPr>
        <p:spPr>
          <a:xfrm>
            <a:off x="910630" y="3976241"/>
            <a:ext cx="1731564"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b="1">
                <a:solidFill>
                  <a:srgbClr val="FF0000"/>
                </a:solidFill>
                <a:latin typeface="Times New Roman" panose="02020603050405020304"/>
                <a:cs typeface="Times New Roman" panose="02020603050405020304"/>
              </a:rPr>
              <a:t>深重的灾难</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xit" presetSubtype="0" dur="1" fill="hold" grpId="1" nodeType="clickEffect">
                                  <p:stCondLst>
                                    <p:cond delay="0"/>
                                  </p:stCondLst>
                                  <p:childTnLst>
                                    <p:set>
                                      <p:cBhvr>
                                        <p:cTn id="22" dur="1" fill="hold">
                                          <p:stCondLst>
                                            <p:cond delay="0"/>
                                          </p:stCondLst>
                                        </p:cTn>
                                        <p:tgtEl>
                                          <p:spTgt spid="2"/>
                                        </p:tgtEl>
                                        <p:attrNameLst>
                                          <p:attrName>style.visibility</p:attrName>
                                        </p:attrNameLst>
                                      </p:cBhvr>
                                      <p:to>
                                        <p:strVal val="hidden"/>
                                      </p:to>
                                    </p:set>
                                  </p:childTnLst>
                                </p:cTn>
                              </p:par>
                              <p:par>
                                <p:cTn id="23" presetID="1" presetClass="exit" presetSubtype="0" dur="1" fill="hold" grpId="1" nodeType="withEffect">
                                  <p:stCondLst>
                                    <p:cond delay="0"/>
                                  </p:stCondLst>
                                  <p:childTnLst>
                                    <p:set>
                                      <p:cBhvr>
                                        <p:cTn id="24" dur="1" fill="hold">
                                          <p:stCondLst>
                                            <p:cond delay="0"/>
                                          </p:stCondLst>
                                        </p:cTn>
                                        <p:tgtEl>
                                          <p:spTgt spid="3"/>
                                        </p:tgtEl>
                                        <p:attrNameLst>
                                          <p:attrName>style.visibility</p:attrName>
                                        </p:attrNameLst>
                                      </p:cBhvr>
                                      <p:to>
                                        <p:strVal val="hidden"/>
                                      </p:to>
                                    </p:set>
                                  </p:childTnLst>
                                </p:cTn>
                              </p:par>
                              <p:par>
                                <p:cTn id="25" presetID="1" presetClass="exit" presetSubtype="0" dur="1" fill="hold" grpId="1" nodeType="withEffect">
                                  <p:stCondLst>
                                    <p:cond delay="0"/>
                                  </p:stCondLst>
                                  <p:childTnLst>
                                    <p:set>
                                      <p:cBhvr>
                                        <p:cTn id="26" dur="1" fill="hold">
                                          <p:stCondLst>
                                            <p:cond delay="0"/>
                                          </p:stCondLst>
                                        </p:cTn>
                                        <p:tgtEl>
                                          <p:spTgt spid="4"/>
                                        </p:tgtEl>
                                        <p:attrNameLst>
                                          <p:attrName>style.visibility</p:attrName>
                                        </p:attrNameLst>
                                      </p:cBhvr>
                                      <p:to>
                                        <p:strVal val="hidden"/>
                                      </p:to>
                                    </p:set>
                                  </p:childTnLst>
                                </p:cTn>
                              </p:par>
                              <p:par>
                                <p:cTn id="27" presetID="1" presetClass="exit" presetSubtype="0" dur="1" fill="hold" grpId="1" nodeType="withEffect">
                                  <p:stCondLst>
                                    <p:cond delay="0"/>
                                  </p:stCondLst>
                                  <p:childTnLst>
                                    <p:set>
                                      <p:cBhvr>
                                        <p:cTn id="28" dur="1" fill="hold">
                                          <p:stCondLst>
                                            <p:cond delay="0"/>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P spid="3" grpId="0"/>
      <p:bldP spid="3" grpId="1"/>
      <p:bldP spid="4" grpId="0"/>
      <p:bldP spid="4" grpId="1"/>
      <p:bldP spid="5" grpId="0"/>
      <p:bldP spid="5" grpId="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启思助学</a:t>
            </a:r>
            <a:endParaRPr lang="zh-CN" altLang="zh-CN" sz="2800" kern="100">
              <a:latin typeface="宋体" panose="02010600030101010101" pitchFamily="2" charset="-122"/>
              <a:cs typeface="Courier New" panose="02070309020205020404"/>
            </a:endParaRPr>
          </a:p>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1</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【学习情境】　拉丁美洲语言构成</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楷体_GB2312" panose="02010609030101010101" charset="-122"/>
                <a:cs typeface="Times New Roman" panose="02020603050405020304"/>
              </a:rPr>
              <a:t>就居民的语言而论，拉丁美洲西班牙语占统治地位，另外巴西为葡萄牙语。</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思考：</a:t>
            </a:r>
            <a:r>
              <a:rPr lang="zh-CN" altLang="zh-CN" sz="2800" kern="100">
                <a:latin typeface="Times New Roman" panose="02020603050405020304"/>
                <a:cs typeface="Times New Roman" panose="02020603050405020304"/>
              </a:rPr>
              <a:t>造成这一现象的主要原因是什么？</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612000" y="2828836"/>
            <a:ext cx="10944000" cy="83099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ea typeface="仿宋_GB2312" panose="02010609030101010101" charset="-122"/>
                <a:cs typeface="Times New Roman" panose="02020603050405020304"/>
              </a:rPr>
              <a:t>原因：拉丁美洲地区在早期殖民时代主要是西班牙的殖民地，另外，巴西是葡萄牙的殖民地。</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latin typeface="Times New Roman" panose="02020603050405020304"/>
              <a:ea typeface="黑体" panose="02010600030101010101" charset="-122"/>
              <a:cs typeface="Courier New" panose="02070309020205020404"/>
            </a:endParaRPr>
          </a:p>
          <a:p>
            <a:pPr indent="266700" algn="just">
              <a:spcAft>
                <a:spcPct val="0"/>
              </a:spcAft>
            </a:pPr>
            <a:endParaRPr lang="en-US" altLang="zh-CN" sz="2800" kern="100">
              <a:latin typeface="Times New Roman" panose="02020603050405020304"/>
              <a:ea typeface="黑体" panose="02010600030101010101" charset="-122"/>
              <a:cs typeface="Courier New" panose="02070309020205020404"/>
            </a:endParaRPr>
          </a:p>
          <a:p>
            <a:pPr indent="266700" algn="just">
              <a:spcAft>
                <a:spcPct val="0"/>
              </a:spcAft>
            </a:pPr>
            <a:r>
              <a:rPr lang="en-US" altLang="zh-CN" sz="2800" kern="100" smtClean="0">
                <a:latin typeface="Times New Roman" panose="02020603050405020304"/>
                <a:ea typeface="黑体" panose="02010600030101010101" charset="-122"/>
                <a:cs typeface="Courier New" panose="02070309020205020404"/>
              </a:rPr>
              <a:t>2</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【概念阐释】　总督制度</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楷体_GB2312" panose="02010609030101010101" charset="-122"/>
                <a:cs typeface="Times New Roman" panose="02020603050405020304"/>
              </a:rPr>
              <a:t>总督一般由西班牙国王信任的大贵族担任，是国王在殖民地的全权代表，根据国王训令，掌握殖民地的行政、军事、财政和宗教事宜，有权任命管区内的官吏和教会负责人，参与审理重大司法案件。</a:t>
            </a:r>
            <a:endParaRPr lang="zh-CN" altLang="zh-CN" sz="2800" kern="100">
              <a:effectLst/>
              <a:latin typeface="宋体" panose="02010600030101010101" pitchFamily="2" charset="-122"/>
              <a:cs typeface="Courier New" panose="02070309020205020404"/>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latin typeface="Times New Roman" panose="02020603050405020304"/>
              <a:ea typeface="黑体" panose="02010600030101010101" charset="-122"/>
              <a:cs typeface="Courier New" panose="02070309020205020404"/>
            </a:endParaRPr>
          </a:p>
          <a:p>
            <a:pPr indent="266700" algn="just">
              <a:spcAft>
                <a:spcPct val="0"/>
              </a:spcAft>
            </a:pPr>
            <a:r>
              <a:rPr lang="en-US" altLang="zh-CN" sz="2800" kern="100" smtClean="0">
                <a:latin typeface="Times New Roman" panose="02020603050405020304"/>
                <a:ea typeface="黑体" panose="02010600030101010101" charset="-122"/>
                <a:cs typeface="Courier New" panose="02070309020205020404"/>
              </a:rPr>
              <a:t>3</a:t>
            </a:r>
            <a:r>
              <a:rPr lang="zh-CN" altLang="zh-CN" sz="2800" kern="100">
                <a:latin typeface="Times New Roman" panose="02020603050405020304"/>
                <a:ea typeface="楷体_GB2312" panose="02010609030101010101" charset="-122"/>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【学思之窗】　教材</a:t>
            </a:r>
            <a:r>
              <a:rPr lang="en-US" altLang="zh-CN" sz="2800" kern="100">
                <a:latin typeface="Times New Roman" panose="02020603050405020304"/>
                <a:ea typeface="黑体" panose="02010600030101010101" charset="-122"/>
                <a:cs typeface="Courier New" panose="02070309020205020404"/>
              </a:rPr>
              <a:t>P</a:t>
            </a:r>
            <a:r>
              <a:rPr lang="en-US" altLang="zh-CN" sz="2800" kern="100" baseline="-25000">
                <a:latin typeface="Times New Roman" panose="02020603050405020304"/>
                <a:ea typeface="黑体" panose="02010600030101010101" charset="-122"/>
                <a:cs typeface="Courier New" panose="02070309020205020404"/>
              </a:rPr>
              <a:t>72</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楷体_GB2312" panose="02010609030101010101" charset="-122"/>
                <a:cs typeface="Times New Roman" panose="02020603050405020304"/>
              </a:rPr>
              <a:t>据统计，</a:t>
            </a:r>
            <a:r>
              <a:rPr lang="en-US" altLang="zh-CN" sz="2800" kern="100">
                <a:latin typeface="Times New Roman" panose="02020603050405020304"/>
                <a:ea typeface="楷体_GB2312" panose="02010609030101010101" charset="-122"/>
                <a:cs typeface="Courier New" panose="02070309020205020404"/>
              </a:rPr>
              <a:t>1500</a:t>
            </a:r>
            <a:r>
              <a:rPr lang="zh-CN" altLang="zh-CN" sz="2800" kern="100">
                <a:latin typeface="Times New Roman" panose="02020603050405020304"/>
                <a:ea typeface="楷体_GB2312" panose="02010609030101010101" charset="-122"/>
                <a:cs typeface="Times New Roman" panose="02020603050405020304"/>
              </a:rPr>
              <a:t>～</a:t>
            </a:r>
            <a:r>
              <a:rPr lang="en-US" altLang="zh-CN" sz="2800" kern="100">
                <a:latin typeface="Times New Roman" panose="02020603050405020304"/>
                <a:ea typeface="楷体_GB2312" panose="02010609030101010101" charset="-122"/>
                <a:cs typeface="Courier New" panose="02070309020205020404"/>
              </a:rPr>
              <a:t>1650</a:t>
            </a:r>
            <a:r>
              <a:rPr lang="zh-CN" altLang="zh-CN" sz="2800" kern="100">
                <a:latin typeface="Times New Roman" panose="02020603050405020304"/>
                <a:ea typeface="楷体_GB2312" panose="02010609030101010101" charset="-122"/>
                <a:cs typeface="Times New Roman" panose="02020603050405020304"/>
              </a:rPr>
              <a:t>年，西班牙从美洲掠夺的黄金多达</a:t>
            </a:r>
            <a:r>
              <a:rPr lang="en-US" altLang="zh-CN" sz="2800" kern="100">
                <a:latin typeface="Times New Roman" panose="02020603050405020304"/>
                <a:ea typeface="楷体_GB2312" panose="02010609030101010101" charset="-122"/>
                <a:cs typeface="Courier New" panose="02070309020205020404"/>
              </a:rPr>
              <a:t>180</a:t>
            </a:r>
            <a:r>
              <a:rPr lang="zh-CN" altLang="zh-CN" sz="2800" kern="100">
                <a:latin typeface="Times New Roman" panose="02020603050405020304"/>
                <a:ea typeface="楷体_GB2312" panose="02010609030101010101" charset="-122"/>
                <a:cs typeface="Times New Roman" panose="02020603050405020304"/>
              </a:rPr>
              <a:t>吨，白银多达</a:t>
            </a:r>
            <a:r>
              <a:rPr lang="en-US" altLang="zh-CN" sz="2800" kern="100">
                <a:latin typeface="Times New Roman" panose="02020603050405020304"/>
                <a:ea typeface="楷体_GB2312" panose="02010609030101010101" charset="-122"/>
                <a:cs typeface="Courier New" panose="02070309020205020404"/>
              </a:rPr>
              <a:t>16 000</a:t>
            </a:r>
            <a:r>
              <a:rPr lang="zh-CN" altLang="zh-CN" sz="2800" kern="100">
                <a:latin typeface="Times New Roman" panose="02020603050405020304"/>
                <a:ea typeface="楷体_GB2312" panose="02010609030101010101" charset="-122"/>
                <a:cs typeface="Times New Roman" panose="02020603050405020304"/>
              </a:rPr>
              <a:t>吨。</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思考：</a:t>
            </a:r>
            <a:r>
              <a:rPr lang="zh-CN" altLang="zh-CN" sz="2800" kern="100">
                <a:latin typeface="Times New Roman" panose="02020603050405020304"/>
                <a:cs typeface="Times New Roman" panose="02020603050405020304"/>
              </a:rPr>
              <a:t>殖民者的掠夺对美洲和欧洲分别产生了怎样的影响？</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612000" y="2886829"/>
            <a:ext cx="10944000" cy="83099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ea typeface="仿宋_GB2312" panose="02010609030101010101" charset="-122"/>
                <a:cs typeface="Times New Roman" panose="02020603050405020304"/>
              </a:rPr>
              <a:t>影响：殖民者从美洲掠夺了巨额财富，加剧了美洲的贫困与落后。大量金银流入欧洲加速了西欧封建制度的解体，推动了资本主义生产关系的发展。</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endParaRPr lang="en-US" altLang="zh-CN" sz="2800" kern="100" smtClean="0">
              <a:latin typeface="Times New Roman" panose="02020603050405020304"/>
              <a:ea typeface="黑体" panose="02010600030101010101" charset="-122"/>
              <a:cs typeface="Courier New" panose="02070309020205020404"/>
            </a:endParaRPr>
          </a:p>
          <a:p>
            <a:pPr indent="266700" algn="just">
              <a:spcAft>
                <a:spcPct val="0"/>
              </a:spcAft>
            </a:pPr>
            <a:endParaRPr lang="en-US" altLang="zh-CN" sz="2800" kern="100">
              <a:latin typeface="Times New Roman" panose="02020603050405020304"/>
              <a:ea typeface="黑体" panose="02010600030101010101" charset="-122"/>
              <a:cs typeface="Courier New" panose="02070309020205020404"/>
            </a:endParaRPr>
          </a:p>
          <a:p>
            <a:pPr indent="266700" algn="just">
              <a:spcAft>
                <a:spcPct val="0"/>
              </a:spcAft>
            </a:pPr>
            <a:r>
              <a:rPr lang="en-US" altLang="zh-CN" sz="2800" kern="100" smtClean="0">
                <a:latin typeface="Times New Roman" panose="02020603050405020304"/>
                <a:ea typeface="黑体" panose="02010600030101010101" charset="-122"/>
                <a:cs typeface="Courier New" panose="02070309020205020404"/>
              </a:rPr>
              <a:t>4</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【学习情境】　教材</a:t>
            </a:r>
            <a:r>
              <a:rPr lang="en-US" altLang="zh-CN" sz="2800" kern="100">
                <a:latin typeface="Times New Roman" panose="02020603050405020304"/>
                <a:ea typeface="黑体" panose="02010600030101010101" charset="-122"/>
                <a:cs typeface="Courier New" panose="02070309020205020404"/>
              </a:rPr>
              <a:t>P</a:t>
            </a:r>
            <a:r>
              <a:rPr lang="en-US" altLang="zh-CN" sz="2800" kern="100" baseline="-25000">
                <a:latin typeface="Times New Roman" panose="02020603050405020304"/>
                <a:ea typeface="黑体" panose="02010600030101010101" charset="-122"/>
                <a:cs typeface="Courier New" panose="02070309020205020404"/>
              </a:rPr>
              <a:t>73</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历史纵横</a:t>
            </a:r>
            <a:r>
              <a:rPr lang="en-US" altLang="zh-CN" sz="2800" kern="100">
                <a:latin typeface="宋体" panose="02010600030101010101" pitchFamily="2" charset="-122"/>
                <a:cs typeface="Times New Roman" panose="02020603050405020304"/>
              </a:rPr>
              <a:t>”</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思考：</a:t>
            </a:r>
            <a:r>
              <a:rPr lang="zh-CN" altLang="zh-CN" sz="2800" kern="100">
                <a:latin typeface="Times New Roman" panose="02020603050405020304"/>
                <a:cs typeface="Times New Roman" panose="02020603050405020304"/>
              </a:rPr>
              <a:t>史料中负责对印度殖民掠夺的机构是什么？英国殖民者对印度的剥夺，对英国最主要的影响是什么？</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612000" y="3013502"/>
            <a:ext cx="10944000" cy="46166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ea typeface="仿宋_GB2312" panose="02010609030101010101" charset="-122"/>
                <a:cs typeface="Times New Roman" panose="02020603050405020304"/>
              </a:rPr>
              <a:t>机构：东印度公司。影响：是英国资本原始积累的主要来源之一。</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5.</a:t>
            </a:r>
            <a:r>
              <a:rPr lang="zh-CN" altLang="zh-CN" sz="2800" kern="100">
                <a:latin typeface="Times New Roman" panose="02020603050405020304"/>
                <a:ea typeface="黑体" panose="02010600030101010101" charset="-122"/>
                <a:cs typeface="Times New Roman" panose="02020603050405020304"/>
              </a:rPr>
              <a:t>【图解历史】　澳门殖民主义见证：大三巴牌坊</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楷体_GB2312" panose="02010609030101010101" charset="-122"/>
                <a:cs typeface="Times New Roman" panose="02020603050405020304"/>
              </a:rPr>
              <a:t>葡萄牙人侵占了澳门以后也把天主教带到了澳门。</a:t>
            </a:r>
            <a:r>
              <a:rPr lang="en-US" altLang="zh-CN" sz="2800" kern="100">
                <a:latin typeface="Times New Roman" panose="02020603050405020304"/>
                <a:ea typeface="楷体_GB2312" panose="02010609030101010101" charset="-122"/>
                <a:cs typeface="Courier New" panose="02070309020205020404"/>
              </a:rPr>
              <a:t>1562</a:t>
            </a:r>
            <a:r>
              <a:rPr lang="zh-CN" altLang="zh-CN" sz="2800" kern="100">
                <a:latin typeface="Times New Roman" panose="02020603050405020304"/>
                <a:ea typeface="楷体_GB2312" panose="02010609030101010101" charset="-122"/>
                <a:cs typeface="Times New Roman" panose="02020603050405020304"/>
              </a:rPr>
              <a:t>年，葡萄牙人在澳门建起圣保禄教堂。葡萄牙语中</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圣保禄</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发音接近粤语中的</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三巴</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，所以也称</a:t>
            </a:r>
            <a:r>
              <a:rPr lang="zh-CN"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大三巴教堂</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。后来，教堂经历三次火灾，只剩下教堂的前壁，成了今天的大三巴牌坊。</a:t>
            </a:r>
            <a:endParaRPr lang="zh-CN" altLang="zh-CN" sz="2800" kern="100">
              <a:effectLst/>
              <a:latin typeface="宋体" panose="02010600030101010101" pitchFamily="2" charset="-122"/>
              <a:cs typeface="Courier New" panose="02070309020205020404"/>
            </a:endParaRPr>
          </a:p>
        </p:txBody>
      </p:sp>
      <p:pic>
        <p:nvPicPr>
          <p:cNvPr id="5" name="图片 4" title=""/>
          <p:cNvPicPr/>
          <p:nvPr/>
        </p:nvPicPr>
        <p:blipFill>
          <a:blip r:embed="rId2">
            <a:extLst>
              <a:ext uri="{28A0092B-C50C-407E-A947-70E740481C1C}">
                <a14:useLocalDpi xmlns:a14="http://schemas.microsoft.com/office/drawing/2010/main" val="0"/>
              </a:ext>
            </a:extLst>
          </a:blip>
          <a:stretch>
            <a:fillRect/>
          </a:stretch>
        </p:blipFill>
        <p:spPr bwMode="auto">
          <a:xfrm>
            <a:off x="4078981" y="2781722"/>
            <a:ext cx="4672319" cy="3384376"/>
          </a:xfrm>
          <a:prstGeom prst="rect">
            <a:avLst/>
          </a:prstGeom>
          <a:noFill/>
          <a:ln>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6</a:t>
            </a:r>
            <a:r>
              <a:rPr lang="zh-CN" altLang="zh-CN" sz="2800" kern="100">
                <a:latin typeface="Times New Roman" panose="02020603050405020304"/>
                <a:ea typeface="楷体_GB2312" panose="02010609030101010101" charset="-122"/>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【社会情境】　英国入侵印度</a:t>
            </a:r>
            <a:endParaRPr lang="zh-CN" altLang="zh-CN" sz="2800" kern="100">
              <a:latin typeface="宋体" panose="02010600030101010101" pitchFamily="2" charset="-122"/>
              <a:cs typeface="Courier New" panose="02070309020205020404"/>
            </a:endParaRPr>
          </a:p>
          <a:p>
            <a:pPr indent="266700" algn="just">
              <a:spcAft>
                <a:spcPct val="0"/>
              </a:spcAft>
            </a:pPr>
            <a:endParaRPr lang="en-US" altLang="zh-CN" sz="2800" kern="100" smtClean="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smtClean="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smtClean="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smtClean="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a:latin typeface="Times New Roman" panose="02020603050405020304"/>
              <a:ea typeface="黑体" panose="02010600030101010101" charset="-122"/>
              <a:cs typeface="Times New Roman" panose="02020603050405020304"/>
            </a:endParaRPr>
          </a:p>
          <a:p>
            <a:pPr indent="266700" algn="just">
              <a:spcAft>
                <a:spcPct val="0"/>
              </a:spcAft>
            </a:pPr>
            <a:r>
              <a:rPr lang="zh-CN" altLang="zh-CN" sz="2800" kern="100" smtClean="0">
                <a:latin typeface="Times New Roman" panose="02020603050405020304"/>
                <a:ea typeface="黑体" panose="02010600030101010101" charset="-122"/>
                <a:cs typeface="Times New Roman" panose="02020603050405020304"/>
              </a:rPr>
              <a:t>思考</a:t>
            </a:r>
            <a:r>
              <a:rPr lang="zh-CN" altLang="zh-CN" sz="2800" kern="100">
                <a:latin typeface="Times New Roman" panose="02020603050405020304"/>
                <a:ea typeface="黑体" panose="02010600030101010101" charset="-122"/>
                <a:cs typeface="Times New Roman" panose="02020603050405020304"/>
              </a:rPr>
              <a:t>：</a:t>
            </a:r>
            <a:r>
              <a:rPr lang="zh-CN" altLang="zh-CN" sz="2800" kern="100">
                <a:latin typeface="Times New Roman" panose="02020603050405020304"/>
                <a:cs typeface="Times New Roman" panose="02020603050405020304"/>
              </a:rPr>
              <a:t>英国殖民者为什么能在印度作威作福？</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5" name="图片 4" title=""/>
          <p:cNvPicPr/>
          <p:nvPr/>
        </p:nvPicPr>
        <p:blipFill>
          <a:blip r:embed="rId3">
            <a:extLst>
              <a:ext uri="{28A0092B-C50C-407E-A947-70E740481C1C}">
                <a14:useLocalDpi xmlns:a14="http://schemas.microsoft.com/office/drawing/2010/main" val="0"/>
              </a:ext>
            </a:extLst>
          </a:blip>
          <a:stretch>
            <a:fillRect/>
          </a:stretch>
        </p:blipFill>
        <p:spPr bwMode="auto">
          <a:xfrm>
            <a:off x="4150989" y="1197546"/>
            <a:ext cx="4075853" cy="2952328"/>
          </a:xfrm>
          <a:prstGeom prst="rect">
            <a:avLst/>
          </a:prstGeom>
          <a:noFill/>
          <a:ln>
            <a:noFill/>
          </a:ln>
        </p:spPr>
      </p:pic>
      <p:sp>
        <p:nvSpPr>
          <p:cNvPr id="2" name="矩形 1" title=""/>
          <p:cNvSpPr/>
          <p:nvPr/>
        </p:nvSpPr>
        <p:spPr>
          <a:xfrm>
            <a:off x="612000" y="5056361"/>
            <a:ext cx="8528825" cy="46166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ea typeface="仿宋_GB2312" panose="02010609030101010101" charset="-122"/>
                <a:cs typeface="Times New Roman" panose="02020603050405020304"/>
              </a:rPr>
              <a:t>原因：英国凭借强大实力，把印度变为殖民地。</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7</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【学习情境】　英国殖民扩张特点</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楷体_GB2312" panose="02010609030101010101" charset="-122"/>
                <a:cs typeface="Times New Roman" panose="02020603050405020304"/>
              </a:rPr>
              <a:t>林承节在《殖民统治时期的印度史》中写道：东印度公司一旦政权在手，便迫不及待地利用它来实现掠夺。在这方面，它的贪婪、残暴使当年在马拉巴尔海岸胡作非为的葡萄牙人也相形见绌。</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楷体_GB2312" panose="02010609030101010101" charset="-122"/>
                <a:cs typeface="Times New Roman" panose="02020603050405020304"/>
              </a:rPr>
              <a:t>英国东印度公司在印度的早期掠夺就最典型地表现了原始积累时期商业资本在殖民地掠夺的劣迹。</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思考：</a:t>
            </a:r>
            <a:r>
              <a:rPr lang="zh-CN" altLang="zh-CN" sz="2800" kern="100">
                <a:latin typeface="Times New Roman" panose="02020603050405020304"/>
                <a:cs typeface="Times New Roman" panose="02020603050405020304"/>
              </a:rPr>
              <a:t>英国殖民扩张具有什么特点？</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838622" y="3688209"/>
            <a:ext cx="10944000" cy="46166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a:solidFill>
                  <a:srgbClr val="FF0000"/>
                </a:solidFill>
                <a:latin typeface="Times New Roman" panose="02020603050405020304"/>
                <a:ea typeface="黑体" panose="02010600030101010101" charset="-122"/>
                <a:cs typeface="Times New Roman" panose="02020603050405020304"/>
              </a:rPr>
              <a:t>提示：</a:t>
            </a:r>
            <a:r>
              <a:rPr lang="zh-CN" altLang="zh-CN">
                <a:latin typeface="Times New Roman" panose="02020603050405020304"/>
                <a:ea typeface="仿宋_GB2312" panose="02010609030101010101" charset="-122"/>
                <a:cs typeface="Times New Roman" panose="02020603050405020304"/>
              </a:rPr>
              <a:t>特点：以政府为后盾，官商勾结，实行直接掠夺财富和垄断商业贸易。</a:t>
            </a:r>
            <a:endParaRPr lang="zh-CN" altLang="en-US"/>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8</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【社会情境】　欧洲向美洲贩运奴隶</a:t>
            </a:r>
            <a:endParaRPr lang="zh-CN" altLang="zh-CN" sz="2800" kern="100">
              <a:latin typeface="宋体" panose="02010600030101010101" pitchFamily="2" charset="-122"/>
              <a:cs typeface="Courier New" panose="02070309020205020404"/>
            </a:endParaRPr>
          </a:p>
          <a:p>
            <a:pPr indent="266700" algn="just">
              <a:spcAft>
                <a:spcPct val="0"/>
              </a:spcAft>
            </a:pPr>
            <a:endParaRPr lang="en-US" altLang="zh-CN" sz="2800" kern="100" smtClean="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smtClean="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smtClean="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a:latin typeface="Times New Roman" panose="02020603050405020304"/>
              <a:ea typeface="黑体" panose="02010600030101010101" charset="-122"/>
              <a:cs typeface="Times New Roman" panose="02020603050405020304"/>
            </a:endParaRPr>
          </a:p>
          <a:p>
            <a:pPr indent="266700" algn="just">
              <a:spcAft>
                <a:spcPct val="0"/>
              </a:spcAft>
            </a:pPr>
            <a:endParaRPr lang="en-US" altLang="zh-CN" sz="2800" kern="100">
              <a:latin typeface="Times New Roman" panose="02020603050405020304"/>
              <a:ea typeface="黑体" panose="02010600030101010101" charset="-122"/>
              <a:cs typeface="Times New Roman" panose="02020603050405020304"/>
            </a:endParaRPr>
          </a:p>
          <a:p>
            <a:pPr indent="266700" algn="just">
              <a:spcAft>
                <a:spcPct val="0"/>
              </a:spcAft>
            </a:pPr>
            <a:r>
              <a:rPr lang="zh-CN" altLang="zh-CN" sz="2800" kern="100" smtClean="0">
                <a:latin typeface="Times New Roman" panose="02020603050405020304"/>
                <a:ea typeface="黑体" panose="02010600030101010101" charset="-122"/>
                <a:cs typeface="Times New Roman" panose="02020603050405020304"/>
              </a:rPr>
              <a:t>思考</a:t>
            </a:r>
            <a:r>
              <a:rPr lang="zh-CN" altLang="zh-CN" sz="2800" kern="100">
                <a:latin typeface="Times New Roman" panose="02020603050405020304"/>
                <a:ea typeface="黑体" panose="02010600030101010101" charset="-122"/>
                <a:cs typeface="Times New Roman" panose="02020603050405020304"/>
              </a:rPr>
              <a:t>：</a:t>
            </a:r>
            <a:r>
              <a:rPr lang="zh-CN" altLang="zh-CN" sz="2800" kern="100">
                <a:latin typeface="Times New Roman" panose="02020603050405020304"/>
                <a:cs typeface="Times New Roman" panose="02020603050405020304"/>
              </a:rPr>
              <a:t>上图反映的事件对非洲带来了什么影响？</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pic>
        <p:nvPicPr>
          <p:cNvPr id="5" name="图片 4" title=""/>
          <p:cNvPicPr/>
          <p:nvPr/>
        </p:nvPicPr>
        <p:blipFill>
          <a:blip r:embed="rId3">
            <a:extLst>
              <a:ext uri="{28A0092B-C50C-407E-A947-70E740481C1C}">
                <a14:useLocalDpi xmlns:a14="http://schemas.microsoft.com/office/drawing/2010/main" val="0"/>
              </a:ext>
            </a:extLst>
          </a:blip>
          <a:stretch>
            <a:fillRect/>
          </a:stretch>
        </p:blipFill>
        <p:spPr bwMode="auto">
          <a:xfrm>
            <a:off x="3790950" y="1053530"/>
            <a:ext cx="4604148" cy="2880320"/>
          </a:xfrm>
          <a:prstGeom prst="rect">
            <a:avLst/>
          </a:prstGeom>
          <a:noFill/>
          <a:ln>
            <a:noFill/>
          </a:ln>
        </p:spPr>
      </p:pic>
      <p:sp>
        <p:nvSpPr>
          <p:cNvPr id="2" name="矩形 1" title=""/>
          <p:cNvSpPr/>
          <p:nvPr/>
        </p:nvSpPr>
        <p:spPr>
          <a:xfrm>
            <a:off x="612000" y="4552305"/>
            <a:ext cx="10944000" cy="46166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ea typeface="仿宋_GB2312" panose="02010609030101010101" charset="-122"/>
                <a:cs typeface="Times New Roman" panose="02020603050405020304"/>
              </a:rPr>
              <a:t>影响：使非洲丧失了近亿劳动力，极大地制约了非洲的发展。</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9.</a:t>
            </a:r>
            <a:r>
              <a:rPr lang="zh-CN" altLang="zh-CN" sz="2800" kern="100">
                <a:latin typeface="Times New Roman" panose="02020603050405020304"/>
                <a:ea typeface="黑体" panose="02010600030101010101" charset="-122"/>
                <a:cs typeface="Times New Roman" panose="02020603050405020304"/>
              </a:rPr>
              <a:t>【学术情境】　</a:t>
            </a:r>
            <a:r>
              <a:rPr lang="en-US" altLang="zh-CN" sz="2800" kern="100">
                <a:latin typeface="宋体" panose="02010600030101010101" pitchFamily="2" charset="-122"/>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世界的分裂</a:t>
            </a:r>
            <a:r>
              <a:rPr lang="en-US" altLang="zh-CN" sz="2800" kern="100">
                <a:latin typeface="宋体" panose="02010600030101010101" pitchFamily="2" charset="-122"/>
                <a:cs typeface="Times New Roman" panose="02020603050405020304"/>
              </a:rPr>
              <a:t>”</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楷体_GB2312" panose="02010609030101010101" charset="-122"/>
                <a:cs typeface="Times New Roman" panose="02020603050405020304"/>
              </a:rPr>
              <a:t>英国史学家霍布斯鲍姆说：</a:t>
            </a:r>
            <a:r>
              <a:rPr lang="en-US" altLang="zh-CN" sz="2800" kern="100">
                <a:latin typeface="宋体" panose="02010600030101010101" pitchFamily="2" charset="-122"/>
                <a:cs typeface="Times New Roman" panose="02020603050405020304"/>
              </a:rPr>
              <a:t>“</a:t>
            </a:r>
            <a:r>
              <a:rPr lang="en-US" altLang="zh-CN" sz="2800" kern="100">
                <a:latin typeface="Times New Roman" panose="02020603050405020304"/>
                <a:ea typeface="楷体_GB2312" panose="02010609030101010101" charset="-122"/>
                <a:cs typeface="Courier New" panose="02070309020205020404"/>
              </a:rPr>
              <a:t>1880</a:t>
            </a:r>
            <a:r>
              <a:rPr lang="zh-CN" altLang="zh-CN" sz="2800" kern="100">
                <a:latin typeface="Times New Roman" panose="02020603050405020304"/>
                <a:ea typeface="楷体_GB2312" panose="02010609030101010101" charset="-122"/>
                <a:cs typeface="Times New Roman" panose="02020603050405020304"/>
              </a:rPr>
              <a:t>年时，我们所面对的不完全是一个单一的世界，而是一个由两部分所合成的全球体系：一部分是已开发的、具有主宰性的、富有的；另一部分是落后的、依赖的、贫穷的。</a:t>
            </a:r>
            <a:r>
              <a:rPr lang="en-US" altLang="zh-CN" sz="2800" kern="100">
                <a:latin typeface="宋体" panose="02010600030101010101" pitchFamily="2" charset="-122"/>
                <a:cs typeface="Times New Roman" panose="02020603050405020304"/>
              </a:rPr>
              <a:t>”</a:t>
            </a:r>
            <a:endParaRPr lang="zh-CN" altLang="zh-CN" sz="2800" kern="100">
              <a:latin typeface="宋体" panose="02010600030101010101" pitchFamily="2" charset="-122"/>
              <a:cs typeface="Courier New" panose="02070309020205020404"/>
            </a:endParaRPr>
          </a:p>
          <a:p>
            <a:pPr indent="266700" algn="just">
              <a:spcAft>
                <a:spcPct val="0"/>
              </a:spcAft>
            </a:pPr>
            <a:r>
              <a:rPr lang="zh-CN" altLang="zh-CN" sz="2800" kern="100">
                <a:latin typeface="Times New Roman" panose="02020603050405020304"/>
                <a:ea typeface="黑体" panose="02010600030101010101" charset="-122"/>
                <a:cs typeface="Times New Roman" panose="02020603050405020304"/>
              </a:rPr>
              <a:t>思考：</a:t>
            </a:r>
            <a:r>
              <a:rPr lang="zh-CN" altLang="zh-CN" sz="2800" kern="100">
                <a:latin typeface="Times New Roman" panose="02020603050405020304"/>
                <a:cs typeface="Times New Roman" panose="02020603050405020304"/>
              </a:rPr>
              <a:t>霍布斯鲍姆所说的两部分是指什么？</a:t>
            </a:r>
            <a:endParaRPr lang="zh-CN" altLang="zh-CN" sz="2800" kern="100">
              <a:effectLst/>
              <a:latin typeface="宋体" panose="02010600030101010101" pitchFamily="2" charset="-122"/>
              <a:cs typeface="Courier New" panose="02070309020205020404"/>
            </a:endParaRPr>
          </a:p>
        </p:txBody>
      </p:sp>
      <p:pic>
        <p:nvPicPr>
          <p:cNvPr id="21"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95606" y="6319663"/>
            <a:ext cx="817563" cy="493713"/>
          </a:xfrm>
          <a:prstGeom prst="rect">
            <a:avLst/>
          </a:prstGeom>
          <a:noFill/>
          <a:extLst>
            <a:ext uri="{909E8E84-426E-40DD-AFC4-6F175D3DCCD1}">
              <a14:hiddenFill xmlns:a14="http://schemas.microsoft.com/office/drawing/2010/main">
                <a:solidFill>
                  <a:srgbClr val="FFFFFF"/>
                </a:solidFill>
              </a14:hiddenFill>
            </a:ext>
          </a:extLst>
        </p:spPr>
      </p:pic>
      <p:sp>
        <p:nvSpPr>
          <p:cNvPr id="2" name="矩形 1" title=""/>
          <p:cNvSpPr/>
          <p:nvPr/>
        </p:nvSpPr>
        <p:spPr>
          <a:xfrm>
            <a:off x="612000" y="3256161"/>
            <a:ext cx="9659670" cy="46166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zh-CN" altLang="zh-CN" kern="100">
                <a:solidFill>
                  <a:srgbClr val="FF0000"/>
                </a:solidFill>
                <a:latin typeface="Times New Roman" panose="02020603050405020304"/>
                <a:ea typeface="黑体" panose="02010600030101010101" charset="-122"/>
                <a:cs typeface="Times New Roman" panose="02020603050405020304"/>
              </a:rPr>
              <a:t>提示：</a:t>
            </a:r>
            <a:r>
              <a:rPr lang="zh-CN" altLang="zh-CN" kern="100">
                <a:latin typeface="Times New Roman" panose="02020603050405020304"/>
                <a:ea typeface="仿宋_GB2312" panose="02010609030101010101" charset="-122"/>
                <a:cs typeface="Times New Roman" panose="02020603050405020304"/>
              </a:rPr>
              <a:t>西方资本主义殖民国家和亚非拉殖民地半殖民地国家。</a:t>
            </a:r>
            <a:endParaRPr lang="zh-CN" altLang="zh-CN" kern="100">
              <a:effectLst/>
              <a:latin typeface="宋体" panose="02010600030101010101" pitchFamily="2" charset="-122"/>
              <a:cs typeface="Courier New" panose="020703090202050204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nodeType="clickPar">
                      <p:stCondLst>
                        <p:cond delay="0"/>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xit" presetSubtype="0" dur="1"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1"/>
                  </p:tgtEl>
                </p:cond>
              </p:nextCondLst>
            </p:seq>
          </p:childTnLst>
        </p:cTn>
      </p:par>
    </p:tnLst>
    <p:bldLst>
      <p:bldP spid="2" grpId="0"/>
      <p:bldP spid="2" grpId="1"/>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 name="TextBox 18" title=""/>
          <p:cNvSpPr txBox="1"/>
          <p:nvPr/>
        </p:nvSpPr>
        <p:spPr>
          <a:xfrm>
            <a:off x="612000" y="548680"/>
            <a:ext cx="10944000" cy="5545410"/>
          </a:xfrm>
          <a:prstGeom prst="rect">
            <a:avLst/>
          </a:prstGeom>
          <a:noFill/>
        </p:spPr>
        <p:txBody>
          <a:bodyPr wrap="square" rtlCol="0">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266700" algn="just">
              <a:spcAft>
                <a:spcPct val="0"/>
              </a:spcAft>
            </a:pPr>
            <a:r>
              <a:rPr lang="en-US" altLang="zh-CN" sz="2800" kern="100">
                <a:latin typeface="Times New Roman" panose="02020603050405020304"/>
                <a:ea typeface="黑体" panose="02010600030101010101" charset="-122"/>
                <a:cs typeface="Courier New" panose="02070309020205020404"/>
              </a:rPr>
              <a:t>10</a:t>
            </a:r>
            <a:r>
              <a:rPr lang="zh-CN" altLang="zh-CN" sz="2800" kern="100">
                <a:latin typeface="Times New Roman" panose="02020603050405020304"/>
                <a:cs typeface="Times New Roman" panose="02020603050405020304"/>
              </a:rPr>
              <a:t>．</a:t>
            </a:r>
            <a:r>
              <a:rPr lang="zh-CN" altLang="zh-CN" sz="2800" kern="100">
                <a:latin typeface="Times New Roman" panose="02020603050405020304"/>
                <a:ea typeface="黑体" panose="02010600030101010101" charset="-122"/>
                <a:cs typeface="Times New Roman" panose="02020603050405020304"/>
              </a:rPr>
              <a:t>【图示解史】　图示资本主义世界殖民扩张的进程</a:t>
            </a:r>
            <a:endParaRPr lang="zh-CN" altLang="zh-CN" sz="2800" kern="100">
              <a:effectLst/>
              <a:latin typeface="宋体" panose="02010600030101010101" pitchFamily="2" charset="-122"/>
              <a:cs typeface="Courier New" panose="02070309020205020404"/>
            </a:endParaRPr>
          </a:p>
        </p:txBody>
      </p:sp>
      <p:pic>
        <p:nvPicPr>
          <p:cNvPr id="5" name="图片 4" title=""/>
          <p:cNvPicPr/>
          <p:nvPr/>
        </p:nvPicPr>
        <p:blipFill>
          <a:blip r:embed="rId2">
            <a:extLst>
              <a:ext uri="{28A0092B-C50C-407E-A947-70E740481C1C}">
                <a14:useLocalDpi xmlns:a14="http://schemas.microsoft.com/office/drawing/2010/main" val="0"/>
              </a:ext>
            </a:extLst>
          </a:blip>
          <a:stretch>
            <a:fillRect/>
          </a:stretch>
        </p:blipFill>
        <p:spPr bwMode="auto">
          <a:xfrm>
            <a:off x="2134766" y="1772444"/>
            <a:ext cx="8266249" cy="3169518"/>
          </a:xfrm>
          <a:prstGeom prst="rect">
            <a:avLst/>
          </a:prstGeom>
          <a:noFill/>
          <a:ln>
            <a:noFill/>
          </a:ln>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 name="动作按钮: 自定义 10" title="">
            <a:hlinkClick action="ppaction://noaction" highlightClick="1"/>
          </p:cNvPr>
          <p:cNvSpPr/>
          <p:nvPr/>
        </p:nvSpPr>
        <p:spPr>
          <a:xfrm>
            <a:off x="3574927" y="1773227"/>
            <a:ext cx="4680521" cy="2808962"/>
          </a:xfrm>
          <a:prstGeom prst="actionButtonBlank">
            <a:avLst/>
          </a:prstGeom>
          <a:solidFill>
            <a:schemeClr val="bg1">
              <a:lumMod val="95000"/>
            </a:schemeClr>
          </a:solidFill>
          <a:ln>
            <a:noFill/>
          </a:ln>
          <a:effectLst>
            <a:reflection blurRad="6350" stA="50000" endA="300" endPos="55500" dist="50800" dir="5400000" sy="-100000" algn="bl" rotWithShape="0"/>
          </a:effec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1218565" rtl="0" eaLnBrk="1" latinLnBrk="0" hangingPunct="1">
              <a:defRPr sz="2400" kern="1200">
                <a:solidFill>
                  <a:srgbClr val="000000"/>
                </a:solidFill>
                <a:latin typeface="Calibri"/>
                <a:ea typeface="+mn-ea"/>
                <a:cs typeface="+mn-cs"/>
              </a:defRPr>
            </a:lvl1pPr>
            <a:lvl2pPr marL="609600" algn="l" defTabSz="1218565" rtl="0" eaLnBrk="1" latinLnBrk="0" hangingPunct="1">
              <a:defRPr sz="2400" kern="1200">
                <a:solidFill>
                  <a:srgbClr val="000000"/>
                </a:solidFill>
                <a:latin typeface="Calibri"/>
                <a:ea typeface="+mn-ea"/>
                <a:cs typeface="+mn-cs"/>
              </a:defRPr>
            </a:lvl2pPr>
            <a:lvl3pPr marL="1219200" algn="l" defTabSz="1218565" rtl="0" eaLnBrk="1" latinLnBrk="0" hangingPunct="1">
              <a:defRPr sz="2400" kern="1200">
                <a:solidFill>
                  <a:srgbClr val="000000"/>
                </a:solidFill>
                <a:latin typeface="Calibri"/>
                <a:ea typeface="+mn-ea"/>
                <a:cs typeface="+mn-cs"/>
              </a:defRPr>
            </a:lvl3pPr>
            <a:lvl4pPr marL="1828800" algn="l" defTabSz="1218565" rtl="0" eaLnBrk="1" latinLnBrk="0" hangingPunct="1">
              <a:defRPr sz="2400" kern="1200">
                <a:solidFill>
                  <a:srgbClr val="000000"/>
                </a:solidFill>
                <a:latin typeface="Calibri"/>
                <a:ea typeface="+mn-ea"/>
                <a:cs typeface="+mn-cs"/>
              </a:defRPr>
            </a:lvl4pPr>
            <a:lvl5pPr marL="2438400" algn="l" defTabSz="1218565" rtl="0" eaLnBrk="1" latinLnBrk="0" hangingPunct="1">
              <a:defRPr sz="2400" kern="1200">
                <a:solidFill>
                  <a:srgbClr val="000000"/>
                </a:solidFill>
                <a:latin typeface="Calibri"/>
                <a:ea typeface="+mn-ea"/>
                <a:cs typeface="+mn-cs"/>
              </a:defRPr>
            </a:lvl5pPr>
            <a:lvl6pPr marL="3048000" algn="l" defTabSz="1218565" rtl="0" eaLnBrk="1" latinLnBrk="0" hangingPunct="1">
              <a:defRPr sz="2400" kern="1200">
                <a:solidFill>
                  <a:srgbClr val="000000"/>
                </a:solidFill>
                <a:latin typeface="Calibri"/>
                <a:ea typeface="+mn-ea"/>
                <a:cs typeface="+mn-cs"/>
              </a:defRPr>
            </a:lvl6pPr>
            <a:lvl7pPr marL="3657600" algn="l" defTabSz="1218565" rtl="0" eaLnBrk="1" latinLnBrk="0" hangingPunct="1">
              <a:defRPr sz="2400" kern="1200">
                <a:solidFill>
                  <a:srgbClr val="000000"/>
                </a:solidFill>
                <a:latin typeface="Calibri"/>
                <a:ea typeface="+mn-ea"/>
                <a:cs typeface="+mn-cs"/>
              </a:defRPr>
            </a:lvl7pPr>
            <a:lvl8pPr marL="4267200" algn="l" defTabSz="1218565" rtl="0" eaLnBrk="1" latinLnBrk="0" hangingPunct="1">
              <a:defRPr sz="2400" kern="1200">
                <a:solidFill>
                  <a:srgbClr val="000000"/>
                </a:solidFill>
                <a:latin typeface="Calibri"/>
                <a:ea typeface="+mn-ea"/>
                <a:cs typeface="+mn-cs"/>
              </a:defRPr>
            </a:lvl8pPr>
            <a:lvl9pPr marL="4876800" algn="l" defTabSz="1218565" rtl="0" eaLnBrk="1" latinLnBrk="0" hangingPunct="1">
              <a:defRPr sz="2400" kern="1200">
                <a:solidFill>
                  <a:srgbClr val="000000"/>
                </a:solidFill>
                <a:latin typeface="Calibri"/>
                <a:ea typeface="+mn-ea"/>
                <a:cs typeface="+mn-cs"/>
              </a:defRPr>
            </a:lvl9pPr>
          </a:lstStyle>
          <a:p>
            <a:pPr algn="ctr"/>
            <a:r>
              <a:rPr lang="zh-CN" altLang="zh-CN" sz="3600"/>
              <a:t>关键能力</a:t>
            </a:r>
            <a:r>
              <a:rPr lang="en-US" altLang="zh-CN" sz="3600" smtClean="0"/>
              <a:t>·</a:t>
            </a:r>
            <a:r>
              <a:rPr lang="zh-CN" altLang="en-US" sz="3600" smtClean="0"/>
              <a:t>课堂</a:t>
            </a:r>
            <a:r>
              <a:rPr lang="zh-CN" altLang="zh-CN" sz="3600" smtClean="0"/>
              <a:t>探究</a:t>
            </a:r>
            <a:endParaRPr lang="zh-CN" altLang="en-US" sz="3600" b="1">
              <a:ln w="12700">
                <a:solidFill>
                  <a:schemeClr val="bg1"/>
                </a:solidFill>
                <a:prstDash val="solid"/>
              </a:ln>
              <a:solidFill>
                <a:srgbClr val="0000FF"/>
              </a:solidFill>
              <a:latin typeface="黑体" panose="02010600030101010101" charset="-122"/>
              <a:ea typeface="黑体" panose="02010600030101010101" charset="-122"/>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https://d.book118.com/087042126035006026</a:t>
            </a:r>
          </a:p>
        </p:txBody>
      </p:sp>
    </p:spTree>
  </p:cSld>
  <p:clrMapOvr>
    <a:masterClrMapping/>
  </p:clrMapOvr>
  <p:transition/>
  <p:timing/>
</p:sld>
</file>

<file path=ppt/tags/tag1.xml><?xml version="1.0" encoding="utf-8"?>
<p:tagLst xmlns:p="http://schemas.openxmlformats.org/presentationml/2006/main">
  <p:tag name="KSO_WM_UNIT_TABLE_BEAUTIFY" val="smartTable{a0d097ec-29a0-46b4-9028-0d8973469e0a}"/>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24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24</vt:i4>
      </vt:variant>
    </vt:vector>
  </HeadingPairs>
  <TitlesOfParts>
    <vt:vector baseType="lpstr" size="33">
      <vt:lpstr>Arial</vt:lpstr>
      <vt:lpstr>Calibri</vt:lpstr>
      <vt:lpstr>宋体</vt:lpstr>
      <vt:lpstr>Times New Roman</vt:lpstr>
      <vt:lpstr>黑体</vt:lpstr>
      <vt:lpstr>Courier New</vt:lpstr>
      <vt:lpstr>楷体_GB2312</vt:lpstr>
      <vt:lpstr>仿宋_GB2312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2024-08-31T04:57:54.231</cp:lastPrinted>
  <dcterms:created xsi:type="dcterms:W3CDTF">2024-08-30T20:57:54Z</dcterms:created>
  <dcterms:modified xsi:type="dcterms:W3CDTF">2024-08-30T20:57:56Z</dcterms:modified>
</cp:coreProperties>
</file>