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9F01CAD-F4DC-4A56-80C0-05FF604D553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C452E7-F857-4315-A572-7E746BD86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7911B1-B92A-4748-8697-242CF95DB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9D0998-35DA-42E7-A021-0C9221169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4F6186-6395-4365-917A-7497751899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E3EE3F-1056-4B68-A3AF-BD38DE9EB9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62E317-610E-4710-925E-1467B87941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44C04C-9E40-4678-8EE7-4C69E33B64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DCA3E4-256F-4FBA-9AC3-203C0B8C3F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0BF05-3EC7-4FCD-B3ED-37DC704F3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01FDB-7092-4FF1-A0B3-A00A2C8449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E50EC-B18A-4AE1-8393-6D441A0C9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FDCF95D-9A2C-4CA1-A49D-5FDFBD47E78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C3DC51D-B707-4844-9445-463AA39C5A0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46155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交通运输行业安全生产规章制度培训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交通运输行业安全生产规章制度概述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交通运输行业安全生产规章制度培训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交通运输行业安全生产规章制度培训的管理与评估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交通运输行业安全生产规章制度培训的案例分析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交通运输行业安全生产规章制度培训的实施与效果</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交通运输行业安全生产规章制度概述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安全生产规章制度的重要性</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安全生产规章制度是交通运输行业的重要基础，它为企业和从业人员提供了防范风险、确保安全的指导原则和规定。合理的规章制度能够有效地提高工作效率，减少事故发生的可能性，保障员工和公众的安全。</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安全生产规章制度的意义</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明确标准，保证行为合规</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规范行为</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规范流程，提高工作效率</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提高效率</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有效减少意外事件发生几率</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降低风险</a:t>
            </a:r>
            <a:endParaRPr lang="en-US" sz="3000" b="0" strike="noStrike" spc="-1">
              <a:solidFill>
                <a:srgbClr val="000000"/>
              </a:solidFill>
              <a:latin typeface="Arial"/>
            </a:endParaRPr>
          </a:p>
        </p:txBody>
      </p:sp>
      <p:sp>
        <p:nvSpPr>
          <p:cNvPr id="9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提升素质</a:t>
            </a:r>
            <a:endParaRPr lang="en-US" sz="2200" b="0" strike="noStrike" spc="-1">
              <a:solidFill>
                <a:srgbClr val="000000"/>
              </a:solidFill>
              <a:latin typeface="Arial"/>
            </a:endParaRPr>
          </a:p>
        </p:txBody>
      </p:sp>
      <p:sp>
        <p:nvSpPr>
          <p:cNvPr id="9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培训能够增强从业人员的安全意识和应急处置能力</a:t>
            </a:r>
            <a:endParaRPr lang="en-US" sz="1500" b="0" strike="noStrike" spc="-1">
              <a:solidFill>
                <a:srgbClr val="000000"/>
              </a:solidFill>
              <a:latin typeface="Arial"/>
            </a:endParaRPr>
          </a:p>
        </p:txBody>
      </p:sp>
      <p:sp>
        <p:nvSpPr>
          <p:cNvPr id="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推动落实</a:t>
            </a:r>
            <a:endParaRPr lang="en-US" sz="2200" b="0" strike="noStrike" spc="-1">
              <a:solidFill>
                <a:srgbClr val="000000"/>
              </a:solidFill>
              <a:latin typeface="Arial"/>
            </a:endParaRPr>
          </a:p>
        </p:txBody>
      </p:sp>
      <p:sp>
        <p:nvSpPr>
          <p:cNvPr id="9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培训是规章制度有效执行的有力保障</a:t>
            </a:r>
            <a:endParaRPr lang="en-US" sz="1500" b="0" strike="noStrike" spc="-1">
              <a:solidFill>
                <a:srgbClr val="000000"/>
              </a:solidFill>
              <a:latin typeface="Arial"/>
            </a:endParaRPr>
          </a:p>
        </p:txBody>
      </p:sp>
      <p:sp>
        <p:nvSpPr>
          <p:cNvPr id="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强化管理</a:t>
            </a:r>
            <a:endParaRPr lang="en-US" sz="2200" b="0" strike="noStrike" spc="-1">
              <a:solidFill>
                <a:srgbClr val="000000"/>
              </a:solidFill>
              <a:latin typeface="Arial"/>
            </a:endParaRPr>
          </a:p>
        </p:txBody>
      </p:sp>
      <p:sp>
        <p:nvSpPr>
          <p:cNvPr id="10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培训加强对管理者的约束和管理能力提升</a:t>
            </a:r>
            <a:endParaRPr lang="en-US" sz="1500" b="0" strike="noStrike" spc="-1">
              <a:solidFill>
                <a:srgbClr val="000000"/>
              </a:solidFill>
              <a:latin typeface="Arial"/>
            </a:endParaRPr>
          </a:p>
        </p:txBody>
      </p:sp>
      <p:sp>
        <p:nvSpPr>
          <p:cNvPr id="10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安全培训对于规章制度的执行的作用</a:t>
            </a:r>
            <a:endParaRPr lang="en-US" sz="3600" b="0" strike="noStrike" spc="-1">
              <a:solidFill>
                <a:schemeClr val="dk1"/>
              </a:solidFill>
              <a:latin typeface="Arial"/>
            </a:endParaRPr>
          </a:p>
        </p:txBody>
      </p:sp>
      <p:sp>
        <p:nvSpPr>
          <p:cNvPr id="1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提高意识</a:t>
            </a:r>
            <a:endParaRPr lang="en-US" sz="2200" b="0" strike="noStrike" spc="-1">
              <a:solidFill>
                <a:srgbClr val="000000"/>
              </a:solidFill>
              <a:latin typeface="Arial"/>
            </a:endParaRPr>
          </a:p>
        </p:txBody>
      </p:sp>
      <p:sp>
        <p:nvSpPr>
          <p:cNvPr id="10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通过培训，提升员工对规章制度的认识和重视程度</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安全生产规章制度体系建设</a:t>
            </a:r>
            <a:endParaRPr lang="en-US" sz="3500" b="0" strike="noStrike" spc="-1">
              <a:solidFill>
                <a:srgbClr val="000000"/>
              </a:solidFill>
              <a:latin typeface="Arial"/>
            </a:endParaRPr>
          </a:p>
        </p:txBody>
      </p:sp>
      <p:sp>
        <p:nvSpPr>
          <p:cNvPr id="10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建立健全的安全生产规章制度体系是确保交通运输行业安全生产的基础。规章制度应包括多个维度，如安全意识培训、应急预案制定、隐患排查整改等，全面覆盖各个环节，有效保障安全生产。</a:t>
            </a:r>
            <a:endParaRPr lang="en-US" sz="2500" b="0" strike="noStrike" spc="-1">
              <a:solidFill>
                <a:srgbClr val="000000"/>
              </a:solidFill>
              <a:latin typeface="Arial"/>
            </a:endParaRPr>
          </a:p>
        </p:txBody>
      </p:sp>
      <p:sp>
        <p:nvSpPr>
          <p:cNvPr id="1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规章制度的制定和修订流程</a:t>
            </a:r>
            <a:endParaRPr lang="en-US" sz="3600" b="0" strike="noStrike" spc="-1">
              <a:solidFill>
                <a:schemeClr val="dk1"/>
              </a:solidFill>
              <a:latin typeface="Arial"/>
            </a:endParaRPr>
          </a:p>
        </p:txBody>
      </p:sp>
      <p:sp>
        <p:nvSpPr>
          <p:cNvPr id="11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调研行业实际情况，明确问题</a:t>
            </a:r>
            <a:endParaRPr lang="en-US" sz="1500" b="0" strike="noStrike" spc="-1">
              <a:solidFill>
                <a:srgbClr val="000000"/>
              </a:solidFill>
              <a:latin typeface="Arial"/>
            </a:endParaRPr>
          </a:p>
        </p:txBody>
      </p:sp>
      <p:sp>
        <p:nvSpPr>
          <p:cNvPr id="11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调研分析</a:t>
            </a:r>
            <a:endParaRPr lang="en-US" sz="2200" b="0" strike="noStrike" spc="-1">
              <a:solidFill>
                <a:srgbClr val="000000"/>
              </a:solidFill>
              <a:latin typeface="Arial"/>
            </a:endParaRPr>
          </a:p>
        </p:txBody>
      </p:sp>
      <p:sp>
        <p:nvSpPr>
          <p:cNvPr id="11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制定规章制度建设目标和时间表</a:t>
            </a:r>
            <a:endParaRPr lang="en-US" sz="1500" b="0" strike="noStrike" spc="-1">
              <a:solidFill>
                <a:srgbClr val="000000"/>
              </a:solidFill>
              <a:latin typeface="Arial"/>
            </a:endParaRPr>
          </a:p>
        </p:txBody>
      </p:sp>
      <p:sp>
        <p:nvSpPr>
          <p:cNvPr id="11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制定计划</a:t>
            </a:r>
            <a:endParaRPr lang="en-US" sz="2200" b="0" strike="noStrike" spc="-1">
              <a:solidFill>
                <a:srgbClr val="000000"/>
              </a:solidFill>
              <a:latin typeface="Arial"/>
            </a:endParaRPr>
          </a:p>
        </p:txBody>
      </p:sp>
      <p:sp>
        <p:nvSpPr>
          <p:cNvPr id="11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起草规章制度内容和条款</a:t>
            </a:r>
            <a:endParaRPr lang="en-US" sz="1500" b="0" strike="noStrike" spc="-1">
              <a:solidFill>
                <a:srgbClr val="000000"/>
              </a:solidFill>
              <a:latin typeface="Arial"/>
            </a:endParaRPr>
          </a:p>
        </p:txBody>
      </p:sp>
      <p:sp>
        <p:nvSpPr>
          <p:cNvPr id="11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草拟制定</a:t>
            </a:r>
            <a:endParaRPr lang="en-US" sz="2200" b="0" strike="noStrike" spc="-1">
              <a:solidFill>
                <a:srgbClr val="000000"/>
              </a:solidFill>
              <a:latin typeface="Arial"/>
            </a:endParaRPr>
          </a:p>
        </p:txBody>
      </p:sp>
      <p:sp>
        <p:nvSpPr>
          <p:cNvPr id="11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广泛征求相关方意见和建议</a:t>
            </a:r>
            <a:endParaRPr lang="en-US" sz="1500" b="0" strike="noStrike" spc="-1">
              <a:solidFill>
                <a:srgbClr val="000000"/>
              </a:solidFill>
              <a:latin typeface="Arial"/>
            </a:endParaRPr>
          </a:p>
        </p:txBody>
      </p:sp>
      <p:sp>
        <p:nvSpPr>
          <p:cNvPr id="11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征求意见</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规章制度的宣传和培训措施</a:t>
            </a:r>
            <a:endParaRPr lang="en-US" sz="3500" b="0" strike="noStrike" spc="-1">
              <a:solidFill>
                <a:srgbClr val="000000"/>
              </a:solidFill>
              <a:latin typeface="Arial"/>
            </a:endParaRPr>
          </a:p>
        </p:txBody>
      </p:sp>
      <p:sp>
        <p:nvSpPr>
          <p:cNvPr id="12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规章制度的宣传和培训是确保规章制度有效执行的关键环节。通过多种形式，如会议、培训课程、宣传册等，让员工深入了解并掌握规章制度内容，提高遵守的意识和能力。</a:t>
            </a:r>
            <a:endParaRPr lang="en-US" sz="25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交通运输行业安全生产规章制度培训</a:t>
            </a:r>
            <a:endParaRPr lang="en-US" sz="3600" b="0" strike="noStrike" spc="-1">
              <a:solidFill>
                <a:schemeClr val="dk1"/>
              </a:solidFill>
              <a:latin typeface="Arial"/>
            </a:endParaRPr>
          </a:p>
        </p:txBody>
      </p:sp>
      <p:sp>
        <p:nvSpPr>
          <p:cNvPr id="12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安全生产法律法规培训</a:t>
            </a:r>
            <a:endParaRPr lang="en-US" sz="3600" b="0" strike="noStrike" spc="-1">
              <a:solidFill>
                <a:schemeClr val="dk1"/>
              </a:solidFill>
              <a:latin typeface="Arial"/>
            </a:endParaRPr>
          </a:p>
        </p:txBody>
      </p:sp>
      <p:sp>
        <p:nvSpPr>
          <p:cNvPr id="12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了解法规内容和执行要求</a:t>
            </a:r>
            <a:endParaRPr lang="en-US" sz="2000" b="0" strike="noStrike" spc="-1">
              <a:solidFill>
                <a:srgbClr val="000000"/>
              </a:solidFill>
              <a:latin typeface="Arial"/>
            </a:endParaRPr>
          </a:p>
        </p:txBody>
      </p:sp>
      <p:sp>
        <p:nvSpPr>
          <p:cNvPr id="12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安全生产法律法规的基本常识</a:t>
            </a:r>
            <a:endParaRPr lang="en-US" sz="3000" b="0" strike="noStrike" spc="-1">
              <a:solidFill>
                <a:srgbClr val="000000"/>
              </a:solidFill>
              <a:latin typeface="Arial"/>
            </a:endParaRPr>
          </a:p>
        </p:txBody>
      </p:sp>
      <p:sp>
        <p:nvSpPr>
          <p:cNvPr id="12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执行法规需全员参与</a:t>
            </a:r>
            <a:endParaRPr lang="en-US" sz="2000" b="0" strike="noStrike" spc="-1">
              <a:solidFill>
                <a:srgbClr val="000000"/>
              </a:solidFill>
              <a:latin typeface="Arial"/>
            </a:endParaRPr>
          </a:p>
        </p:txBody>
      </p:sp>
      <p:sp>
        <p:nvSpPr>
          <p:cNvPr id="13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如何遵守法规保障工作安全</a:t>
            </a:r>
            <a:endParaRPr lang="en-US" sz="3000" b="0" strike="noStrike" spc="-1">
              <a:solidFill>
                <a:srgbClr val="000000"/>
              </a:solidFill>
              <a:latin typeface="Arial"/>
            </a:endParaRPr>
          </a:p>
        </p:txBody>
      </p:sp>
      <p:sp>
        <p:nvSpPr>
          <p:cNvPr id="13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重点关注行业特殊规定</a:t>
            </a:r>
            <a:endParaRPr lang="en-US" sz="2000" b="0" strike="noStrike" spc="-1">
              <a:solidFill>
                <a:srgbClr val="000000"/>
              </a:solidFill>
              <a:latin typeface="Arial"/>
            </a:endParaRPr>
          </a:p>
        </p:txBody>
      </p:sp>
      <p:sp>
        <p:nvSpPr>
          <p:cNvPr id="13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交通运输行业安全生产相关法规的要点</a:t>
            </a:r>
            <a:endParaRPr lang="en-US" sz="3000" b="0" strike="noStrike" spc="-1">
              <a:solidFill>
                <a:srgbClr val="000000"/>
              </a:solidFill>
              <a:latin typeface="Arial"/>
            </a:endParaRPr>
          </a:p>
        </p:txBody>
      </p:sp>
      <p:sp>
        <p:nvSpPr>
          <p:cNvPr id="13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通过事故案例学习规章制度的执行重要性</a:t>
            </a:r>
            <a:endParaRPr lang="en-US" sz="2200" b="0" strike="noStrike" spc="-1">
              <a:solidFill>
                <a:srgbClr val="000000"/>
              </a:solidFill>
              <a:latin typeface="Arial"/>
            </a:endParaRPr>
          </a:p>
        </p:txBody>
      </p:sp>
      <p:sp>
        <p:nvSpPr>
          <p:cNvPr id="13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加强规章制度的宣传和培训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提高员工遵守意识</a:t>
            </a:r>
            <a:endParaRPr lang="en-US" sz="1500" b="0" strike="noStrike" spc="-1">
              <a:solidFill>
                <a:srgbClr val="000000"/>
              </a:solidFill>
              <a:latin typeface="Arial"/>
            </a:endParaRPr>
          </a:p>
        </p:txBody>
      </p:sp>
      <p:sp>
        <p:nvSpPr>
          <p:cNvPr id="13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如何避免重复事故的发生</a:t>
            </a:r>
            <a:endParaRPr lang="en-US" sz="2200" b="0" strike="noStrike" spc="-1">
              <a:solidFill>
                <a:srgbClr val="000000"/>
              </a:solidFill>
              <a:latin typeface="Arial"/>
            </a:endParaRPr>
          </a:p>
        </p:txBody>
      </p:sp>
      <p:sp>
        <p:nvSpPr>
          <p:cNvPr id="14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制定预防措施和演练计划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加强安全意识教育</a:t>
            </a:r>
            <a:endParaRPr lang="en-US" sz="1500" b="0" strike="noStrike" spc="-1">
              <a:solidFill>
                <a:srgbClr val="000000"/>
              </a:solidFill>
              <a:latin typeface="Arial"/>
            </a:endParaRPr>
          </a:p>
        </p:txBody>
      </p:sp>
      <p:sp>
        <p:nvSpPr>
          <p:cNvPr id="14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事故案例剖析与反思</a:t>
            </a:r>
            <a:endParaRPr lang="en-US" sz="3600" b="0" strike="noStrike" spc="-1">
              <a:solidFill>
                <a:schemeClr val="dk1"/>
              </a:solidFill>
              <a:latin typeface="Arial"/>
            </a:endParaRPr>
          </a:p>
        </p:txBody>
      </p:sp>
      <p:sp>
        <p:nvSpPr>
          <p:cNvPr id="14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事故案例的分析和教训</a:t>
            </a:r>
            <a:endParaRPr lang="en-US" sz="2200" b="0" strike="noStrike" spc="-1">
              <a:solidFill>
                <a:srgbClr val="000000"/>
              </a:solidFill>
              <a:latin typeface="Arial"/>
            </a:endParaRPr>
          </a:p>
        </p:txBody>
      </p:sp>
      <p:sp>
        <p:nvSpPr>
          <p:cNvPr id="14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深入剖析事故原因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总结教训，提出改进措施</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专业技能培训与演练</a:t>
            </a:r>
            <a:endParaRPr lang="en-US" sz="3500" b="0" strike="noStrike" spc="-1">
              <a:solidFill>
                <a:srgbClr val="000000"/>
              </a:solidFill>
              <a:latin typeface="Arial"/>
            </a:endParaRPr>
          </a:p>
        </p:txBody>
      </p:sp>
      <p:sp>
        <p:nvSpPr>
          <p:cNvPr id="15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专业技能培训是确保工作安全和高效进行的关键。通过实操演练提升员工应对突发事件的技能，教会员工如何在紧急情况下冷静应对，这对保障员工和公众安全至关重要。</a:t>
            </a:r>
            <a:endParaRPr lang="en-US" sz="2500" b="0" strike="noStrike" spc="-1">
              <a:solidFill>
                <a:srgbClr val="000000"/>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员工心理健康的重要性</a:t>
            </a:r>
            <a:endParaRPr lang="en-US" sz="2200" b="0" strike="noStrike" spc="-1">
              <a:solidFill>
                <a:srgbClr val="000000"/>
              </a:solidFill>
              <a:latin typeface="Arial"/>
            </a:endParaRPr>
          </a:p>
        </p:txBody>
      </p:sp>
      <p:sp>
        <p:nvSpPr>
          <p:cNvPr id="15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关注员工心理状态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提供心理健康支持</a:t>
            </a:r>
            <a:endParaRPr lang="en-US" sz="1500" b="0" strike="noStrike" spc="-1">
              <a:solidFill>
                <a:srgbClr val="000000"/>
              </a:solidFill>
              <a:latin typeface="Arial"/>
            </a:endParaRPr>
          </a:p>
        </p:txBody>
      </p:sp>
      <p:sp>
        <p:nvSpPr>
          <p:cNvPr id="15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应对工作压力的调适方法</a:t>
            </a:r>
            <a:endParaRPr lang="en-US" sz="2200" b="0" strike="noStrike" spc="-1">
              <a:solidFill>
                <a:srgbClr val="000000"/>
              </a:solidFill>
              <a:latin typeface="Arial"/>
            </a:endParaRPr>
          </a:p>
        </p:txBody>
      </p:sp>
      <p:sp>
        <p:nvSpPr>
          <p:cNvPr id="15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建立健康的工作生活方式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学会有效的压力释放方法</a:t>
            </a:r>
            <a:endParaRPr lang="en-US" sz="1500" b="0" strike="noStrike" spc="-1">
              <a:solidFill>
                <a:srgbClr val="000000"/>
              </a:solidFill>
              <a:latin typeface="Arial"/>
            </a:endParaRPr>
          </a:p>
        </p:txBody>
      </p:sp>
      <p:sp>
        <p:nvSpPr>
          <p:cNvPr id="15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安全意识教育与心理健康培训</a:t>
            </a:r>
            <a:endParaRPr lang="en-US" sz="3600" b="0" strike="noStrike" spc="-1">
              <a:solidFill>
                <a:schemeClr val="dk1"/>
              </a:solidFill>
              <a:latin typeface="Arial"/>
            </a:endParaRPr>
          </a:p>
        </p:txBody>
      </p:sp>
      <p:sp>
        <p:nvSpPr>
          <p:cNvPr id="16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安全意识的培养方法</a:t>
            </a:r>
            <a:endParaRPr lang="en-US" sz="2200" b="0" strike="noStrike" spc="-1">
              <a:solidFill>
                <a:srgbClr val="000000"/>
              </a:solidFill>
              <a:latin typeface="Arial"/>
            </a:endParaRPr>
          </a:p>
        </p:txBody>
      </p:sp>
      <p:sp>
        <p:nvSpPr>
          <p:cNvPr id="16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定期举行安全培训会议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制定安全行为规范</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交通运输行业安全生产规章制度培训的管理与评估</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培训计划的制定与执行</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制定完善的培训计划是确保培训顺利进行的关键。在执行计划过程中，常见问题包括时间安排不合理、培训内容不清晰等，需要及时解决。同时，评估培训效果并根据评估结果调整计划也是非常重要的。</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培训材料及资源管理</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确保材料及时更新</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培训材料准备与更新</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充分利用资源提高效率</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培训资源利用与管理</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优化资源管理方式</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提高培训效果和效率</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档案整理和归档</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按照规定整理档案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分类存储文件</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保障记录准确性和安全性</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制定保密措施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定期检查档案</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培训记录与档案管理</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培训记录保管和管理</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建立完善的记录系统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定期归档文件</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https://d.book118.com/087046155012006055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19</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交通运输行业安全生产规章制度培训</vt:lpstr>
      <vt:lpstr>目录</vt:lpstr>
      <vt:lpstr>第1章 交通运输行业安全生产规章制度概述</vt:lpstr>
      <vt:lpstr>安全生产规章制度的重要性</vt:lpstr>
      <vt:lpstr>安全生产规章制度的意义</vt:lpstr>
      <vt:lpstr>安全培训对于规章制度的执行的作用</vt:lpstr>
      <vt:lpstr> </vt:lpstr>
      <vt:lpstr>规章制度的制定和修订流程</vt:lpstr>
      <vt:lpstr> </vt:lpstr>
      <vt:lpstr>第2章 交通运输行业安全生产规章制度培训</vt:lpstr>
      <vt:lpstr>安全生产法律法规培训</vt:lpstr>
      <vt:lpstr>事故案例剖析与反思</vt:lpstr>
      <vt:lpstr> </vt:lpstr>
      <vt:lpstr>安全意识教育与心理健康培训</vt:lpstr>
      <vt:lpstr>第3章 交通运输行业安全生产规章制度培训的管理与评估</vt:lpstr>
      <vt:lpstr> </vt:lpstr>
      <vt:lpstr>培训材料及资源管理</vt:lpstr>
      <vt:lpstr>培训记录与档案管理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2024-09-29T15:07:58.833</cp:lastPrinted>
  <dcterms:created xsi:type="dcterms:W3CDTF">2024-09-29T07:07:58Z</dcterms:created>
  <dcterms:modified xsi:type="dcterms:W3CDTF">2024-09-29T07:08:00Z</dcterms:modified>
</cp:coreProperties>
</file>