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A3C9E3-27E4-478A-9C13-BAE8611862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E05AA5-0403-4720-A560-748B693DEB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3E550B-5DB3-481B-BA58-DF416ACAB8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7757E3-4753-45C5-8813-1BE3C39B45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930B16F-CA90-4D62-892E-BE05251905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5CCC139-F52A-4A6B-8702-9DAD71E6F2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393A356-3F96-4559-8B09-1D8FB5BC04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EC57E8-0419-411C-8293-148E999E0E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7BD706-0A24-485C-A99B-3D106A70E7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122FAD-1281-4CCA-9EB6-30A07DC290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9C7D6D-6982-4FA4-8759-F904312B8E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2147483647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7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7051025052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退烧方法和护理常规\n## 1.发热的原因及退烧的重要性\n### 1.1发热的原因及其对机体的影响\n### 1.2退烧的生理作用和心理作用\n### 1.3退烧的临床意义及适用范围\n## 2.退烧药物的选择与使用\n### 2.1非处方退烧药物的种类及特点\n### 2.2处方退烧药物的种类及特点\n### 2.3退烧药物的剂量、用法及注意事项\n## 3.物理退烧方法及其应用\n### 3.1温水擦浴法的实施步骤及注意事项\n### 3.2冷敷法的实施步骤及注意事项\n### 3.3酒精擦浴法的实施步骤及注意事项\n## 4.中医退烧方法及其应用\n### 4.1拔罐法的实施步骤及注意事项\n### 4.2刮痧法的实施步骤及注意事项\n### 4.3艾灸法的实施步骤及注意事项\n## 5.退烧护理常规及健康教育\n### 5.1退烧病人的护理常规及措施\n### 5.2退烧病人的心理护理及沟通技巧\n### 5.3退烧病人的健康教育及预防措施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退烧方法和护理常规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435" y="5591814"/>
            <a:ext cx="4775200" cy="33655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TENCENT DOCS SMART CREATE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101071" cy="337913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Tencent</a:t>
            </a:r>
            <a:r>
              <a:rPr lang="zh-CN" altLang="en-US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 </a:t>
            </a:r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Docs</a:t>
            </a:r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2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发热的原因及退烧的重要性</a:t>
            </a:r>
            <a:endParaRPr/>
          </a:p>
        </p:txBody>
      </p:sp>
      <p:sp>
        <p:nvSpPr>
          <p:cNvPr id="123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62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163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164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发热是机体对感染或炎症的自然反应</a:t>
                </a:r>
                <a:endParaRPr/>
              </a:p>
            </p:txBody>
          </p:sp>
          <p:sp>
            <p:nvSpPr>
              <p:cNvPr id="165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帮助机体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抵抗病原体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免疫系统的功能</a:t>
                </a:r>
                <a:endParaRPr/>
              </a:p>
            </p:txBody>
          </p:sp>
        </p:grpSp>
        <p:grpSp>
          <p:nvGrpSpPr>
            <p:cNvPr id="166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167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发热对机体的影响</a:t>
                </a:r>
                <a:endParaRPr/>
              </a:p>
            </p:txBody>
          </p:sp>
          <p:sp>
            <p:nvSpPr>
              <p:cNvPr id="16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提高新陈代谢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，加速康复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刺激神经系统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，导致头痛、乏力等症状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影响心血管系统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，导致心率加快、血压升高等</a:t>
                </a:r>
                <a:endParaRPr/>
              </a:p>
            </p:txBody>
          </p:sp>
        </p:grpSp>
        <p:grpSp>
          <p:nvGrpSpPr>
            <p:cNvPr id="169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170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发热的原因</a:t>
                </a:r>
                <a:endParaRPr/>
              </a:p>
            </p:txBody>
          </p:sp>
          <p:sp>
            <p:nvSpPr>
              <p:cNvPr id="171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感染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：病毒、细菌、寄生虫等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炎症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：关节炎、肺炎、肠炎等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肿瘤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：恶性或良性肿瘤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其他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：药物过敏、中暑等</a:t>
                </a:r>
                <a:endParaRPr/>
              </a:p>
            </p:txBody>
          </p:sp>
        </p:grpSp>
      </p:grpSp>
      <p:sp>
        <p:nvSpPr>
          <p:cNvPr id="17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发热的原因及其对机体的影响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退烧的生理作用和心理作用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7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7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7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退烧的生理作用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降低体温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，减轻机体负担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减轻炎症反应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，促进康复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改善血液循环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，提高组织氧合</a:t>
                </a:r>
                <a:endParaRPr/>
              </a:p>
            </p:txBody>
          </p:sp>
          <p:pic>
            <p:nvPicPr>
              <p:cNvPr id="18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退烧的心理作用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减轻焦虑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，提高患者舒适度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改善睡眠质量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，有利于机体恢复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增强信心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，提高治疗依从性</a:t>
                </a:r>
                <a:endParaRPr/>
              </a:p>
            </p:txBody>
          </p:sp>
          <p:pic>
            <p:nvPicPr>
              <p:cNvPr id="18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8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8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9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退烧的临床意义</a:t>
                </a:r>
                <a:endParaRPr/>
              </a:p>
            </p:txBody>
          </p:sp>
          <p:sp>
            <p:nvSpPr>
              <p:cNvPr id="19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缓解症状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，提高患者生活质量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预防并发症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，降低病死率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辅助诊断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，帮助医生判断病情</a:t>
                </a:r>
                <a:endParaRPr/>
              </a:p>
            </p:txBody>
          </p:sp>
          <p:sp>
            <p:nvSpPr>
              <p:cNvPr id="19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9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退烧的适用范围</a:t>
                </a:r>
                <a:endParaRPr/>
              </a:p>
            </p:txBody>
          </p:sp>
          <p:sp>
            <p:nvSpPr>
              <p:cNvPr id="19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各种年龄阶段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的发热患者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不同原因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引起的发热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发热症状严重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的患者</a:t>
                </a:r>
                <a:endParaRPr/>
              </a:p>
            </p:txBody>
          </p:sp>
          <p:sp>
            <p:nvSpPr>
              <p:cNvPr id="19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退烧的临床意义及适用范围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05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退烧药物的选择与使用</a:t>
            </a:r>
            <a:endParaRPr/>
          </a:p>
        </p:txBody>
      </p:sp>
      <p:sp>
        <p:nvSpPr>
          <p:cNvPr id="206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非处方退烧药物的种类</a:t>
                </a:r>
                <a:endParaRPr/>
              </a:p>
            </p:txBody>
          </p:sp>
          <p:sp>
            <p:nvSpPr>
              <p:cNvPr id="21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解热镇痛药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：对乙酰氨基酚、布洛芬等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抗炎药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：阿司匹林、萘普生等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：柴胡、羚羊角等</a:t>
                </a:r>
                <a:endParaRPr/>
              </a:p>
            </p:txBody>
          </p:sp>
          <p:sp>
            <p:nvSpPr>
              <p:cNvPr id="21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非处方退烧药物的特点</a:t>
                </a:r>
                <a:endParaRPr/>
              </a:p>
            </p:txBody>
          </p:sp>
          <p:sp>
            <p:nvSpPr>
              <p:cNvPr id="21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疗效确切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，适用范围广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副作用较小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，安全性高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使用方便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，易于携带</a:t>
                </a:r>
                <a:endParaRPr/>
              </a:p>
            </p:txBody>
          </p:sp>
          <p:sp>
            <p:nvSpPr>
              <p:cNvPr id="22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非处方退烧药物的种类及特点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处方退烧药物的种类及特点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2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2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处方退烧药物的种类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抗生素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：青霉素、头孢类等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抗病毒药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：奥司他韦、利巴韦林等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抗真菌药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：氟康唑、伊曲康唑等</a:t>
                </a:r>
                <a:endParaRPr/>
              </a:p>
            </p:txBody>
          </p:sp>
          <p:pic>
            <p:nvPicPr>
              <p:cNvPr id="23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处方退烧药物的特点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针对性强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，疗效好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可能产生副作用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，需医生指导使用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使用受限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，需医生处方购买</a:t>
                </a:r>
                <a:endParaRPr/>
              </a:p>
            </p:txBody>
          </p:sp>
          <p:pic>
            <p:nvPicPr>
              <p:cNvPr id="23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退烧药物的剂量、用法及注意事项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241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242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退烧药物的剂量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根据年龄、体重、病情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调整剂量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遵循医生建议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，不要自行增减剂量</a:t>
                </a:r>
                <a:endParaRPr/>
              </a:p>
            </p:txBody>
          </p:sp>
          <p:pic>
            <p:nvPicPr>
              <p:cNvPr id="24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46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247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退烧药物的用法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按时服药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，不要提前或推迟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服药期间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，避免饮酒</a:t>
                </a:r>
                <a:endParaRPr/>
              </a:p>
            </p:txBody>
          </p:sp>
          <p:pic>
            <p:nvPicPr>
              <p:cNvPr id="25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51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52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退烧药物的注意事项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过敏史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：对药物过敏者禁用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肝肾功能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：肝肾功能不全者慎用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孕妇哺乳期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：孕妇哺乳期妇女慎用</a:t>
                </a:r>
                <a:endParaRPr/>
              </a:p>
            </p:txBody>
          </p:sp>
          <p:pic>
            <p:nvPicPr>
              <p:cNvPr id="25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物理退烧方法及其应用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温水擦浴法的实施步骤</a:t>
                </a:r>
                <a:endParaRPr/>
              </a:p>
            </p:txBody>
          </p:sp>
          <p:sp>
            <p:nvSpPr>
              <p:cNvPr id="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准备温水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，温度约32-34℃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擦拭颈部、腋下、大腿根部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等部位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每次擦拭10-15分钟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，每天2-3次</a:t>
                </a:r>
                <a:endParaRPr/>
              </a:p>
            </p:txBody>
          </p:sp>
          <p:sp>
            <p:nvSpPr>
              <p:cNvPr id="1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温水擦浴法的注意事项</a:t>
                </a:r>
                <a:endParaRPr/>
              </a:p>
            </p:txBody>
          </p:sp>
          <p:sp>
            <p:nvSpPr>
              <p:cNvPr id="2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注意保暖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，避免受凉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擦拭过程中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，观察患者反应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不适时停止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，及时就医</a:t>
                </a:r>
                <a:endParaRPr/>
              </a:p>
            </p:txBody>
          </p:sp>
          <p:sp>
            <p:nvSpPr>
              <p:cNvPr id="2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温水擦浴法的实施步骤及注意事项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https://d.book118.com/087051025052006043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退烧方法和护理常规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2024-09-17T02:53:28.659</cp:lastPrinted>
  <dcterms:created xsi:type="dcterms:W3CDTF">2024-09-16T18:53:28Z</dcterms:created>
  <dcterms:modified xsi:type="dcterms:W3CDTF">2024-09-16T18:53:30Z</dcterms:modified>
</cp:coreProperties>
</file>