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140104-5B3C-4824-81EF-4FDC9E248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68D164-E00A-44C8-BECD-9B78AA9B3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63F51-DFFE-4D44-927B-075D2F4D5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B26A1F-FF48-4174-B11E-4CFE12141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BC7A0-C8E2-48C1-8BFD-3EACE0E698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0DEB3DA-DBF0-4CF2-AF9E-EA5CD05B27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58CA792-3BEE-4D2D-8468-B1BABC309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C4EE76-5D79-4D63-8A3B-56458D7A4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702E9-F548-463E-A63E-DA9BC9C65F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0DC1B6-A388-47EE-ADAF-D66CEEB83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44ECC8-FBBD-4829-B822-09B138434C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kumimoji="1"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../media/image1.jpeg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 kumimoji="1"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 kumimoji="1" lang="zh-CN" altLang="en-US"/>
          </a:p>
          <a:p>
            <a:pPr lvl="1"/>
            <a:r>
              <a:rPr kumimoji="1" lang="zh-CN" altLang="en-US"/>
              <a:t>二级</a:t>
            </a:r>
            <a:endParaRPr kumimoji="1" lang="zh-CN" altLang="en-US"/>
          </a:p>
          <a:p>
            <a:pPr lvl="2"/>
            <a:r>
              <a:rPr kumimoji="1" lang="zh-CN" altLang="en-US"/>
              <a:t>三级</a:t>
            </a:r>
            <a:endParaRPr kumimoji="1" lang="zh-CN" altLang="en-US"/>
          </a:p>
          <a:p>
            <a:pPr lvl="3"/>
            <a:r>
              <a:rPr kumimoji="1" lang="zh-CN" altLang="en-US"/>
              <a:t>四级</a:t>
            </a:r>
            <a:endParaRPr kumimoji="1" lang="zh-CN" altLang="en-US"/>
          </a:p>
          <a:p>
            <a:pPr lvl="4"/>
            <a:r>
              <a:rPr kumimoji="1" lang="zh-CN" altLang="en-US"/>
              <a:t>五级</a:t>
            </a:r>
            <a:endParaRPr kumimoji="1"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9FB4503-46EE-6145-A48E-05D08C18DEC0}" type="datetimeFigureOut">
              <a:rPr kumimoji="1" lang="zh-CN" altLang="en-US" smtClean="0"/>
              <a:t/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EEA43AB8-FCBA-C048-B7CA-17DB43B3ACDA}" type="slidenum">
              <a:rPr kumimoji="1" lang="zh-CN" altLang="en-US" smtClean="0"/>
              <a:t/>
            </a:fld>
            <a:endParaRPr kumimoji="1" lang="zh-CN" altLang="en-US"/>
          </a:p>
        </p:txBody>
      </p:sp>
      <p:pic>
        <p:nvPicPr>
          <p:cNvPr id="7" name="内容占位符 4"/>
          <p:cNvPicPr>
            <a:picLocks noChangeAspect="1"/>
          </p:cNvPicPr>
          <p:nvPr userDrawn="1"/>
        </p:nvPicPr>
        <p:blipFill>
          <a:blip r:embed="rId11"/>
          <a:stretch>
            <a:fillRect/>
          </a:stretch>
        </p:blipFill>
        <p:spPr>
          <a:xfrm>
            <a:off x="-71120" y="-20003"/>
            <a:ext cx="12263120" cy="6898005"/>
          </a:xfrm>
          <a:prstGeom prst="rect">
            <a:avLst/>
          </a:prstGeom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705302216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矩形 6"/>
          <p:cNvSpPr/>
          <p:nvPr/>
        </p:nvSpPr>
        <p:spPr>
          <a:xfrm>
            <a:off x="2762991" y="1715501"/>
            <a:ext cx="6605296" cy="1581785"/>
          </a:xfrm>
          <a:prstGeom prst="rect">
            <a:avLst/>
          </a:prstGeom>
          <a:noFill/>
          <a:ln>
            <a:noFill/>
          </a:ln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50000"/>
              </a:lnSpc>
            </a:pP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单元综合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素质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评价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第</a:t>
            </a:r>
            <a:r>
              <a:rPr lang="en-US" altLang="zh-CN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7 </a:t>
            </a:r>
            <a:r>
              <a:rPr lang="zh-CN" altLang="en-US" sz="4000" b="1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单元 万以内数的</a:t>
            </a:r>
            <a:r>
              <a:rPr lang="zh-CN" altLang="en-US" sz="4000" b="1" smtClean="0">
                <a:solidFill>
                  <a:schemeClr val="accent1">
                    <a:lumMod val="7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认识</a:t>
            </a:r>
            <a:endParaRPr lang="en-US" altLang="zh-CN" sz="4000" b="1" smtClean="0">
              <a:solidFill>
                <a:schemeClr val="accent1">
                  <a:lumMod val="7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 fontAlgn="auto">
              <a:lnSpc>
                <a:spcPct val="150000"/>
              </a:lnSpc>
            </a:pP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时间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:60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分钟  满分</a:t>
            </a:r>
            <a:r>
              <a:rPr lang="en-US" altLang="zh-CN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:100</a:t>
            </a:r>
            <a:r>
              <a:rPr lang="zh-CN" altLang="en-US" sz="2400" smtClean="0">
                <a:solidFill>
                  <a:schemeClr val="tx1">
                    <a:lumMod val="65000"/>
                    <a:lumOff val="35000"/>
                  </a:schemeClr>
                </a:solidFill>
                <a:latin typeface="黑体" panose="02010609060101010101" charset="-122"/>
                <a:ea typeface="黑体" panose="02010609060101010101" charset="-122"/>
                <a:sym typeface="+mn-ea"/>
              </a:rPr>
              <a:t>分分</a:t>
            </a:r>
            <a:endParaRPr lang="zh-CN" altLang="en-US" sz="2400" b="1" smtClean="0">
              <a:solidFill>
                <a:schemeClr val="tx1">
                  <a:lumMod val="65000"/>
                  <a:lumOff val="35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  <a:p>
            <a:pPr algn="ctr"/>
            <a:endParaRPr lang="zh-CN" altLang="en-US" sz="4000" b="1" spc="600">
              <a:solidFill>
                <a:schemeClr val="accent1">
                  <a:lumMod val="50000"/>
                </a:schemeClr>
              </a:solidFill>
              <a:latin typeface="黑体" panose="02010609060101010101" charset="-122"/>
              <a:ea typeface="黑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294967295"/>
          </p:nvPr>
        </p:nvSpPr>
        <p:spPr>
          <a:xfrm>
            <a:off x="838200" y="140836"/>
            <a:ext cx="10515600" cy="1325563"/>
          </a:xfrm>
        </p:spPr>
        <p:txBody>
          <a:bodyPr/>
          <a:lstStyle/>
          <a:p>
            <a:r>
              <a:rPr kumimoji="1" lang="zh-CN" altLang="en-US"/>
              <a:t> </a:t>
            </a:r>
            <a:endParaRPr kumimoji="1" lang="zh-CN" altLang="en-US"/>
          </a:p>
        </p:txBody>
      </p:sp>
      <p:sp>
        <p:nvSpPr>
          <p:cNvPr id="10" name="文本框 1"/>
          <p:cNvSpPr txBox="1">
            <a:spLocks noChangeArrowheads="1"/>
          </p:cNvSpPr>
          <p:nvPr/>
        </p:nvSpPr>
        <p:spPr bwMode="auto">
          <a:xfrm>
            <a:off x="1258140" y="753179"/>
            <a:ext cx="10175797" cy="147617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仔细推敲，选一选。（将正确答案的序号填在括号里）（每小题</a:t>
            </a:r>
            <a:r>
              <a:rPr lang="en-US" altLang="zh-CN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3</a:t>
            </a:r>
            <a:r>
              <a:rPr lang="zh-CN" altLang="en-US" sz="3200" b="1" smtClean="0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，共</a:t>
            </a:r>
            <a:r>
              <a:rPr lang="en-US" altLang="zh-CN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21 </a:t>
            </a:r>
            <a:r>
              <a:rPr lang="zh-CN" altLang="en-US" sz="320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32" name="组合 31"/>
          <p:cNvGrpSpPr/>
          <p:nvPr/>
        </p:nvGrpSpPr>
        <p:grpSpPr>
          <a:xfrm>
            <a:off x="761256" y="934388"/>
            <a:ext cx="496884" cy="530915"/>
            <a:chOff x="709497" y="1368342"/>
            <a:chExt cx="496884" cy="530915"/>
          </a:xfrm>
        </p:grpSpPr>
        <p:sp>
          <p:nvSpPr>
            <p:cNvPr id="23" name="圆角矩形 22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4" name="文本框 23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一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grpSp>
        <p:nvGrpSpPr>
          <p:cNvPr id="25" name="组合 24"/>
          <p:cNvGrpSpPr/>
          <p:nvPr/>
        </p:nvGrpSpPr>
        <p:grpSpPr>
          <a:xfrm>
            <a:off x="761256" y="2329978"/>
            <a:ext cx="397660" cy="538609"/>
            <a:chOff x="733693" y="1986947"/>
            <a:chExt cx="397660" cy="538609"/>
          </a:xfrm>
        </p:grpSpPr>
        <p:sp>
          <p:nvSpPr>
            <p:cNvPr id="26" name="椭圆 25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7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31" name="文本框 1"/>
          <p:cNvSpPr txBox="1">
            <a:spLocks noChangeArrowheads="1"/>
          </p:cNvSpPr>
          <p:nvPr/>
        </p:nvSpPr>
        <p:spPr bwMode="auto">
          <a:xfrm>
            <a:off x="1253672" y="2189402"/>
            <a:ext cx="10151887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算盘是中国人发明的计算工具，迄今已有一千多年的历史。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算盘上表示的数中，一个零都不读的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9221446" y="2868587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551516" y="3904893"/>
            <a:ext cx="9374718" cy="9517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1" y="951262"/>
            <a:ext cx="10088358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下列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四组数中，相差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的一组数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880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990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9999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9000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999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和</a:t>
            </a: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9999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7561289" y="950400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19347" cy="35548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1600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积分可以兑换一个魔方，华华至少需要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获得（         ）张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分的积分卡才能兑换一个魔方。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16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160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10001261" y="988768"/>
            <a:ext cx="657552" cy="70583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② 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502426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情境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福州闽剧、泉州木偶戏颇负盛名。典典在学校里的某次调查中统计到喜爱闽剧的有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1250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人，喜爱木偶戏的人数比喜爱闽剧的人数多得多，喜爱木偶戏的可能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）人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1830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1355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1000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10009740" y="2377741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71105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个四位数的百位上是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，千位上是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8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，且四个数字的和是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28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，这个四位数最小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8767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7849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8758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④8749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5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5758366" y="165623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④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140116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【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新考法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黄岗山是武夷山脉的最高峰，海拔约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2161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米。图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中（         ）图形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所指的位置可以大致表示这个数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6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2667837" y="1687584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36583" y="2722010"/>
            <a:ext cx="9210140" cy="18280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0" y="951262"/>
            <a:ext cx="10002094" cy="42473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商店优惠活动：购买商品满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元立减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元。妈妈要买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298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元的豆浆机和一台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729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元的微波炉，带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元（         ）。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① 够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②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不够 </a:t>
            </a:r>
            <a:endParaRPr lang="en-US" altLang="zh-CN" sz="3000" b="1" smtClean="0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③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无法判断</a:t>
            </a:r>
            <a:endParaRPr lang="en-US" altLang="zh-CN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1" y="1117625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7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1943217" y="2362067"/>
            <a:ext cx="570990" cy="6971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lnSpc>
                <a:spcPct val="150000"/>
              </a:lnSpc>
            </a:pPr>
            <a:r>
              <a:rPr lang="zh-CN" altLang="en-US" sz="3000" b="1" kern="100">
                <a:solidFill>
                  <a:srgbClr val="C00000"/>
                </a:solidFill>
                <a:latin typeface="Calibri"/>
                <a:ea typeface="宋体" panose="02010600030101010101" pitchFamily="2" charset="-122"/>
                <a:cs typeface="宋体" panose="02010600030101010101" pitchFamily="2" charset="-122"/>
              </a:rPr>
              <a:t>①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" name="文本框 1"/>
          <p:cNvSpPr txBox="1">
            <a:spLocks noChangeArrowheads="1"/>
          </p:cNvSpPr>
          <p:nvPr/>
        </p:nvSpPr>
        <p:spPr bwMode="auto">
          <a:xfrm>
            <a:off x="1243992" y="888490"/>
            <a:ext cx="10387714" cy="7053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ts val="5540"/>
              </a:lnSpc>
            </a:pP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认真审题，填一填。（每空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1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分，共</a:t>
            </a:r>
            <a:r>
              <a:rPr lang="en-US" altLang="zh-CN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20 </a:t>
            </a:r>
            <a:r>
              <a:rPr lang="zh-CN" altLang="en-US" sz="2950" b="1">
                <a:solidFill>
                  <a:schemeClr val="accent1"/>
                </a:solidFill>
                <a:latin typeface="Times New Roman" panose="02020603050405020304" charset="0"/>
                <a:sym typeface="Times New Roman" panose="02020603050405020304" charset="0"/>
              </a:rPr>
              <a:t>分）</a:t>
            </a:r>
            <a:endParaRPr lang="en-US" altLang="zh-CN" sz="2800" b="1">
              <a:solidFill>
                <a:schemeClr val="accent1"/>
              </a:solidFill>
              <a:latin typeface="Times New Roman" panose="02020603050405020304" charset="0"/>
              <a:sym typeface="Times New Roman" panose="02020603050405020304" charset="0"/>
            </a:endParaRPr>
          </a:p>
        </p:txBody>
      </p:sp>
      <p:grpSp>
        <p:nvGrpSpPr>
          <p:cNvPr id="2" name="组合 1"/>
          <p:cNvGrpSpPr/>
          <p:nvPr/>
        </p:nvGrpSpPr>
        <p:grpSpPr>
          <a:xfrm>
            <a:off x="710198" y="1702185"/>
            <a:ext cx="397660" cy="538609"/>
            <a:chOff x="733693" y="1986947"/>
            <a:chExt cx="397660" cy="538609"/>
          </a:xfrm>
        </p:grpSpPr>
        <p:sp>
          <p:nvSpPr>
            <p:cNvPr id="19" name="椭圆 1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0" name="文本框 1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1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grpSp>
        <p:nvGrpSpPr>
          <p:cNvPr id="26" name="组合 25"/>
          <p:cNvGrpSpPr/>
          <p:nvPr/>
        </p:nvGrpSpPr>
        <p:grpSpPr>
          <a:xfrm>
            <a:off x="681872" y="1052303"/>
            <a:ext cx="496884" cy="530915"/>
            <a:chOff x="709497" y="1368342"/>
            <a:chExt cx="496884" cy="530915"/>
          </a:xfrm>
        </p:grpSpPr>
        <p:sp>
          <p:nvSpPr>
            <p:cNvPr id="27" name="圆角矩形 26"/>
            <p:cNvSpPr/>
            <p:nvPr/>
          </p:nvSpPr>
          <p:spPr>
            <a:xfrm>
              <a:off x="737823" y="1413952"/>
              <a:ext cx="432000" cy="432000"/>
            </a:xfrm>
            <a:prstGeom prst="roundRect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28" name="文本框 27"/>
            <p:cNvSpPr txBox="1"/>
            <p:nvPr/>
          </p:nvSpPr>
          <p:spPr>
            <a:xfrm>
              <a:off x="709497" y="1368342"/>
              <a:ext cx="496884" cy="53091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50" b="1">
                  <a:solidFill>
                    <a:schemeClr val="bg1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二</a:t>
              </a:r>
              <a:endParaRPr kumimoji="1" lang="zh-CN" altLang="en-US" sz="2850">
                <a:solidFill>
                  <a:schemeClr val="bg1"/>
                </a:solidFill>
              </a:endParaRPr>
            </a:p>
          </p:txBody>
        </p:sp>
      </p:grpSp>
      <p:sp>
        <p:nvSpPr>
          <p:cNvPr id="11" name="文本框 1"/>
          <p:cNvSpPr txBox="1">
            <a:spLocks noChangeArrowheads="1"/>
          </p:cNvSpPr>
          <p:nvPr/>
        </p:nvSpPr>
        <p:spPr bwMode="auto">
          <a:xfrm>
            <a:off x="1270832" y="1561999"/>
            <a:ext cx="10151887" cy="21698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看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图写数、读数。（算盘最右边一档是个位）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277812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写作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：（                    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  <a:p>
            <a:pPr marL="2778125" indent="0">
              <a:lnSpc>
                <a:spcPct val="150000"/>
              </a:lnSpc>
            </a:pP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读作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：（                    ）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6203929" y="2314507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3500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8" name="TextBox 19"/>
          <p:cNvSpPr txBox="1">
            <a:spLocks noChangeArrowheads="1"/>
          </p:cNvSpPr>
          <p:nvPr/>
        </p:nvSpPr>
        <p:spPr bwMode="auto">
          <a:xfrm>
            <a:off x="5816001" y="3033630"/>
            <a:ext cx="1729961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zh-CN" altLang="en-US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三千五百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270832" y="2401409"/>
            <a:ext cx="2841825" cy="12939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933721"/>
            <a:ext cx="10226378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新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考法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】2324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由（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千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、（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百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、（         ）个十和（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一组成的，并根据这个数填一填。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100084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2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9" name="TextBox 19"/>
          <p:cNvSpPr txBox="1">
            <a:spLocks noChangeArrowheads="1"/>
          </p:cNvSpPr>
          <p:nvPr/>
        </p:nvSpPr>
        <p:spPr bwMode="auto">
          <a:xfrm>
            <a:off x="5230593" y="956080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8019094" y="1084695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484799" y="2437735"/>
            <a:ext cx="7868615" cy="3531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Box 19"/>
          <p:cNvSpPr txBox="1">
            <a:spLocks noChangeArrowheads="1"/>
          </p:cNvSpPr>
          <p:nvPr/>
        </p:nvSpPr>
        <p:spPr bwMode="auto">
          <a:xfrm>
            <a:off x="10751499" y="933721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3199547" y="1822545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4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4" name="TextBox 19"/>
          <p:cNvSpPr txBox="1">
            <a:spLocks noChangeArrowheads="1"/>
          </p:cNvSpPr>
          <p:nvPr/>
        </p:nvSpPr>
        <p:spPr bwMode="auto">
          <a:xfrm>
            <a:off x="6034676" y="2758219"/>
            <a:ext cx="377026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5" name="TextBox 19"/>
          <p:cNvSpPr txBox="1">
            <a:spLocks noChangeArrowheads="1"/>
          </p:cNvSpPr>
          <p:nvPr/>
        </p:nvSpPr>
        <p:spPr bwMode="auto">
          <a:xfrm>
            <a:off x="7438956" y="3566888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16" name="TextBox 19"/>
          <p:cNvSpPr txBox="1">
            <a:spLocks noChangeArrowheads="1"/>
          </p:cNvSpPr>
          <p:nvPr/>
        </p:nvSpPr>
        <p:spPr bwMode="auto">
          <a:xfrm>
            <a:off x="6034676" y="4878103"/>
            <a:ext cx="377026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2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14773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999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加上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 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是（         ），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1000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3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7" name="TextBox 19"/>
          <p:cNvSpPr txBox="1">
            <a:spLocks noChangeArrowheads="1"/>
          </p:cNvSpPr>
          <p:nvPr/>
        </p:nvSpPr>
        <p:spPr bwMode="auto">
          <a:xfrm>
            <a:off x="3820186" y="1274478"/>
            <a:ext cx="95410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1000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7857054" y="1274478"/>
            <a:ext cx="76174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100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  <p:sp>
        <p:nvSpPr>
          <p:cNvPr id="13" name="TextBox 19"/>
          <p:cNvSpPr txBox="1">
            <a:spLocks noChangeArrowheads="1"/>
          </p:cNvSpPr>
          <p:nvPr/>
        </p:nvSpPr>
        <p:spPr bwMode="auto">
          <a:xfrm>
            <a:off x="3802933" y="1965686"/>
            <a:ext cx="569387" cy="5539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10</a:t>
            </a:r>
            <a:endParaRPr lang="zh-CN" altLang="en-US" sz="3000" b="1">
              <a:solidFill>
                <a:srgbClr val="C00000"/>
              </a:solidFill>
              <a:latin typeface="Times New Roman" panose="02020603050405020304" charset="0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11" grpId="0"/>
      <p:bldP spid="1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4" name="文本框 1"/>
          <p:cNvSpPr txBox="1">
            <a:spLocks noChangeArrowheads="1"/>
          </p:cNvSpPr>
          <p:nvPr/>
        </p:nvSpPr>
        <p:spPr bwMode="auto">
          <a:xfrm>
            <a:off x="1298513" y="1123504"/>
            <a:ext cx="9881322" cy="7848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indent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4572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indent="0">
              <a:lnSpc>
                <a:spcPct val="150000"/>
              </a:lnSpc>
            </a:pPr>
            <a:r>
              <a:rPr lang="en-US" altLang="zh-CN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540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里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有（         ）个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十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，（         ）里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有</a:t>
            </a:r>
            <a:r>
              <a:rPr lang="en-US" altLang="zh-CN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36 </a:t>
            </a:r>
            <a:r>
              <a:rPr lang="zh-CN" altLang="en-US" sz="3000" b="1">
                <a:latin typeface="Times New Roman" panose="02020603050405020304" charset="0"/>
                <a:cs typeface="Times New Roman" panose="02020603050405020304" charset="0"/>
                <a:sym typeface="+mn-ea"/>
              </a:rPr>
              <a:t>个百</a:t>
            </a:r>
            <a:r>
              <a:rPr lang="zh-CN" altLang="en-US" sz="3000" b="1" smtClean="0">
                <a:latin typeface="Times New Roman" panose="02020603050405020304" charset="0"/>
                <a:cs typeface="Times New Roman" panose="02020603050405020304" charset="0"/>
                <a:sym typeface="+mn-ea"/>
              </a:rPr>
              <a:t>。</a:t>
            </a:r>
            <a:endParaRPr lang="zh-CN" altLang="en-US" sz="3000" b="1">
              <a:latin typeface="Times New Roman" panose="02020603050405020304" charset="0"/>
              <a:cs typeface="Times New Roman" panose="02020603050405020304" charset="0"/>
              <a:sym typeface="+mn-ea"/>
            </a:endParaRPr>
          </a:p>
        </p:txBody>
      </p:sp>
      <p:grpSp>
        <p:nvGrpSpPr>
          <p:cNvPr id="8" name="组合 7"/>
          <p:cNvGrpSpPr/>
          <p:nvPr/>
        </p:nvGrpSpPr>
        <p:grpSpPr>
          <a:xfrm>
            <a:off x="733693" y="1289867"/>
            <a:ext cx="397660" cy="538609"/>
            <a:chOff x="733693" y="1986947"/>
            <a:chExt cx="397660" cy="538609"/>
          </a:xfrm>
        </p:grpSpPr>
        <p:sp>
          <p:nvSpPr>
            <p:cNvPr id="9" name="椭圆 8"/>
            <p:cNvSpPr/>
            <p:nvPr/>
          </p:nvSpPr>
          <p:spPr>
            <a:xfrm>
              <a:off x="733693" y="2065977"/>
              <a:ext cx="396000" cy="396000"/>
            </a:xfrm>
            <a:prstGeom prst="ellipse">
              <a:avLst/>
            </a:prstGeom>
            <a:solidFill>
              <a:srgbClr val="FFEFB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等线"/>
                  <a:ea typeface="+mn-ea"/>
                  <a:cs typeface="+mn-cs"/>
                </a:defRPr>
              </a:lvl9pPr>
            </a:lstStyle>
            <a:p>
              <a:pPr algn="ctr"/>
              <a:endParaRPr kumimoji="1" lang="zh-CN" altLang="en-US"/>
            </a:p>
          </p:txBody>
        </p:sp>
        <p:sp>
          <p:nvSpPr>
            <p:cNvPr id="10" name="文本框 9"/>
            <p:cNvSpPr txBox="1"/>
            <p:nvPr/>
          </p:nvSpPr>
          <p:spPr>
            <a:xfrm>
              <a:off x="743318" y="1986947"/>
              <a:ext cx="388035" cy="53860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2900" b="1" smtClean="0">
                  <a:solidFill>
                    <a:srgbClr val="F06732"/>
                  </a:solidFill>
                  <a:latin typeface="黑体" panose="02010609060101010101" charset="-122"/>
                  <a:ea typeface="黑体" panose="02010609060101010101" charset="-122"/>
                  <a:sym typeface="+mn-ea"/>
                </a:rPr>
                <a:t>4</a:t>
              </a:r>
              <a:endParaRPr kumimoji="1" lang="zh-CN" altLang="en-US" sz="2900" b="1">
                <a:solidFill>
                  <a:srgbClr val="F06732"/>
                </a:solidFill>
              </a:endParaRPr>
            </a:p>
          </p:txBody>
        </p:sp>
      </p:grpSp>
      <p:sp>
        <p:nvSpPr>
          <p:cNvPr id="11" name="TextBox 19"/>
          <p:cNvSpPr txBox="1">
            <a:spLocks noChangeArrowheads="1"/>
          </p:cNvSpPr>
          <p:nvPr/>
        </p:nvSpPr>
        <p:spPr bwMode="auto">
          <a:xfrm>
            <a:off x="3452452" y="1160501"/>
            <a:ext cx="569387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54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  <p:sp>
        <p:nvSpPr>
          <p:cNvPr id="22" name="TextBox 19"/>
          <p:cNvSpPr txBox="1">
            <a:spLocks noChangeArrowheads="1"/>
          </p:cNvSpPr>
          <p:nvPr/>
        </p:nvSpPr>
        <p:spPr bwMode="auto">
          <a:xfrm>
            <a:off x="5988617" y="1088387"/>
            <a:ext cx="954107" cy="71083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0" latinLnBrk="0" hangingPunct="0"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Calibri" panose="020f0502020204030204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3000" b="1" kern="100" smtClean="0">
                <a:solidFill>
                  <a:srgbClr val="C00000"/>
                </a:solidFill>
                <a:latin typeface="Times New Roman" panose="02020603050405020304" charset="0"/>
                <a:ea typeface="宋体" panose="02010600030101010101" pitchFamily="2" charset="-122"/>
                <a:cs typeface="Times New Roman" panose="02020603050405020304" charset="0"/>
              </a:rPr>
              <a:t>3600</a:t>
            </a:r>
            <a:endParaRPr lang="zh-CN" altLang="zh-CN" sz="1050" kern="100">
              <a:latin typeface="Calibri"/>
              <a:ea typeface="宋体" panose="02010600030101010101" pitchFamily="2" charset="-122"/>
              <a:cs typeface="Times New Roman" panose="0202060305040502030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2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https://d.book118.com/087053022162006030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等线 Light</vt:lpstr>
      <vt:lpstr>等线</vt:lpstr>
      <vt:lpstr>黑体</vt:lpstr>
      <vt:lpstr>宋体</vt:lpstr>
      <vt:lpstr>Times New Roman</vt:lpstr>
      <vt:lpstr>Office Theme</vt:lpstr>
      <vt:lpstr>PowerPoint Presentation</vt:lpstr>
      <vt:lpstr>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2024-09-02T17:34:26.400</cp:lastPrinted>
  <dcterms:created xsi:type="dcterms:W3CDTF">2024-09-02T09:34:26Z</dcterms:created>
  <dcterms:modified xsi:type="dcterms:W3CDTF">2024-09-02T09:34:28Z</dcterms:modified>
</cp:coreProperties>
</file>