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F43F72-3566-4FDB-B0D9-5C358E3626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0638B3-E712-45B4-B49D-BD6F7242CB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6523AE-EFC4-4DFA-B681-C89DAC0A78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5FEBCD9-12FA-465B-AB7C-008359CB33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877E502-391D-48B1-A70F-874F1B4D22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066C8E3-ECC5-4660-9D2A-237641F988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5718D90-E1A6-42BD-8089-43F6F030AA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ABDC8BB-7F68-4A9D-8EB8-CDC79A68FE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AF4C521-6347-47B0-B43F-6BBABE6F0D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1127CA-F129-43B2-95B3-51C6E0B798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121F27-B946-4DBC-82FE-88D1A1B6CC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87100121006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33230" y="2310725"/>
            <a:ext cx="10525539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概率论和数理统计(第三学期)数理统计的基本概念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825995" y="6044090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825995" y="1676741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数理统计概述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总体与样本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统计量与抽样分布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参数估计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假设检验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方差分析与回归分析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数理统计概述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数理统计是应用概率论对大量数据进行收集、整理、分析和推断的数学分支。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以概率论为基础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数理统计的理论和方法都建立在概率论的基础上。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依赖于数据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数理统计的结论和推断都依赖于实际观测到的数据。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具有不确定性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由于数据的随机性，数理统计的结论和推断具有一定程度的不确定性。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数理统计的定义与特点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数理统计研究如何从样本数据中推断总体的性质。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总体与样本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用于描述样本特征的数，如样本均值、样本方差等。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统计量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描述统计量在多次抽样中的分布规律。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抽样分布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数理统计的研究对象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数理统计是概率论的应用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数理统计运用概率论的理论和方法，对实际数据进行收集、整理、分析和推断。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相互补充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概率论提供了理论框架，而数理统计则提供了实际应用的方法论。两者相互补充，共同构成了完整的数学体系。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概率论是数理统计的基础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概率论提供了描述随机现象的数学工具，为数理统计提供了理论支撑。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数理统计与概率论的关系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总体与样本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45936" y="2601975"/>
            <a:ext cx="1097280" cy="1097280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3788" y="4992370"/>
            <a:ext cx="1097280" cy="109728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414621" y="4992370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2135991">
            <a:off x="6752079" y="300540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-2296662">
            <a:off x="5082069" y="2980409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-6933846">
            <a:off x="4590610" y="451003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10800000">
            <a:off x="5884214" y="528619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rot="6699367">
            <a:off x="7238684" y="4544360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171891" y="3318396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性质</a:t>
            </a:r>
          </a:p>
        </p:txBody>
      </p:sp>
      <p:sp>
        <p:nvSpPr>
          <p:cNvPr id="11" name="Freeform 11"/>
          <p:cNvSpPr/>
          <p:nvPr/>
        </p:nvSpPr>
        <p:spPr>
          <a:xfrm>
            <a:off x="5821069" y="2864915"/>
            <a:ext cx="571400" cy="57140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973593" y="3379295"/>
            <a:ext cx="1097280" cy="109728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66066" y="3659577"/>
            <a:ext cx="512333" cy="51233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116258" y="3379295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418097" y="3668943"/>
            <a:ext cx="493600" cy="49360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34007" y="5314781"/>
            <a:ext cx="476843" cy="476843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6589033" y="5255782"/>
            <a:ext cx="570456" cy="570456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79518" y="4987861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总体具有确定性，即其分布$F(x)$是确定的。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53186" y="3304902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总体可以是有限的，也可以是无限的。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082466" y="4987747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总体中的每个个体都是随机变量$X$的一个可能取值。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88661" y="1252888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定义：总体是研究对象的全体，通常用一个随机变量$X$及其分布$F(x)$来描述。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总体的概念与性质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54963" y="2432974"/>
            <a:ext cx="2222323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定义：样本是从总体中随机抽取的一部分个体，用于推断总体的性质。样本通常表示为$X_1, X_2, ldots, X_n$，其中$n$为样本容量。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750373" y="2432974"/>
            <a:ext cx="2222323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性质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083168" y="2432974"/>
            <a:ext cx="2222323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样本具有随机性，因为它是从总体中随机抽取的。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321376" y="2432974"/>
            <a:ext cx="2222323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样本容量$n$是有限的。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9595840" y="2432974"/>
            <a:ext cx="2222323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样本中的每个个体都是独立的，且与总体具有相同的分布。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578634" y="1691037"/>
            <a:ext cx="1885696" cy="639403"/>
          </a:xfrm>
          <a:prstGeom prst="homePlat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831040" y="1645074"/>
            <a:ext cx="1112660" cy="731329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AutoShape 9"/>
          <p:cNvSpPr/>
          <p:nvPr/>
        </p:nvSpPr>
        <p:spPr>
          <a:xfrm>
            <a:off x="2918687" y="1691037"/>
            <a:ext cx="1885696" cy="639403"/>
          </a:xfrm>
          <a:prstGeom prst="homePlat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3171093" y="1645074"/>
            <a:ext cx="1112660" cy="731329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1" name="AutoShape 11"/>
          <p:cNvSpPr/>
          <p:nvPr/>
        </p:nvSpPr>
        <p:spPr>
          <a:xfrm>
            <a:off x="5251482" y="1691037"/>
            <a:ext cx="1885696" cy="639403"/>
          </a:xfrm>
          <a:prstGeom prst="homePlat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5503888" y="1645074"/>
            <a:ext cx="1112660" cy="731329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489690" y="1691037"/>
            <a:ext cx="1885696" cy="639403"/>
          </a:xfrm>
          <a:prstGeom prst="homePlat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7742096" y="1645074"/>
            <a:ext cx="1112660" cy="731329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15" name="AutoShape 15"/>
          <p:cNvSpPr/>
          <p:nvPr/>
        </p:nvSpPr>
        <p:spPr>
          <a:xfrm>
            <a:off x="9764154" y="1691037"/>
            <a:ext cx="1885696" cy="639403"/>
          </a:xfrm>
          <a:prstGeom prst="homePlat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10016560" y="1645074"/>
            <a:ext cx="1112660" cy="731329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样本的概念与性质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总体与样本的关系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5784437" y="1687163"/>
            <a:ext cx="4496144" cy="565817"/>
            <a:chOff x="5784437" y="1687163"/>
            <a:chExt cx="4496144" cy="565817"/>
          </a:xfrm>
        </p:grpSpPr>
        <p:sp>
          <p:nvSpPr>
            <p:cNvPr id="29" name="AutoShape 29"/>
            <p:cNvSpPr/>
            <p:nvPr/>
          </p:nvSpPr>
          <p:spPr>
            <a:xfrm>
              <a:off x="5784437" y="1687163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0" name="TextBox 30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31" name="Group 31"/>
          <p:cNvGrpSpPr/>
          <p:nvPr/>
        </p:nvGrpSpPr>
        <p:grpSpPr>
          <a:xfrm>
            <a:off x="5784437" y="2262505"/>
            <a:ext cx="4496144" cy="820535"/>
            <a:chOff x="5784437" y="2262505"/>
            <a:chExt cx="4496144" cy="820535"/>
          </a:xfrm>
        </p:grpSpPr>
        <p:sp>
          <p:nvSpPr>
            <p:cNvPr id="32" name="TextBox 32"/>
            <p:cNvSpPr txBox="1"/>
            <p:nvPr/>
          </p:nvSpPr>
          <p:spPr>
            <a:xfrm>
              <a:off x="5784437" y="2262505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联系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784437" y="3120755"/>
            <a:ext cx="4496144" cy="565817"/>
            <a:chOff x="5784437" y="3120755"/>
            <a:chExt cx="4496144" cy="565817"/>
          </a:xfrm>
        </p:grpSpPr>
        <p:sp>
          <p:nvSpPr>
            <p:cNvPr id="34" name="AutoShape 34"/>
            <p:cNvSpPr/>
            <p:nvPr/>
          </p:nvSpPr>
          <p:spPr>
            <a:xfrm>
              <a:off x="5784437" y="3120755"/>
              <a:ext cx="4496144" cy="565817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5" name="TextBox 35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5784437" y="3715147"/>
            <a:ext cx="4496144" cy="820535"/>
            <a:chOff x="5784437" y="3715147"/>
            <a:chExt cx="4496144" cy="820535"/>
          </a:xfrm>
        </p:grpSpPr>
        <p:sp>
          <p:nvSpPr>
            <p:cNvPr id="37" name="TextBox 37"/>
            <p:cNvSpPr txBox="1"/>
            <p:nvPr/>
          </p:nvSpPr>
          <p:spPr>
            <a:xfrm>
              <a:off x="5784437" y="3715147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样本来源于总体，是总体的一部分。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784437" y="4609991"/>
            <a:ext cx="4496144" cy="565817"/>
            <a:chOff x="5784437" y="4609991"/>
            <a:chExt cx="4496144" cy="565817"/>
          </a:xfrm>
        </p:grpSpPr>
        <p:sp>
          <p:nvSpPr>
            <p:cNvPr id="39" name="AutoShape 39"/>
            <p:cNvSpPr/>
            <p:nvPr/>
          </p:nvSpPr>
          <p:spPr>
            <a:xfrm>
              <a:off x="5784437" y="4609991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5784437" y="5204382"/>
            <a:ext cx="4496144" cy="820535"/>
            <a:chOff x="5784437" y="5204382"/>
            <a:chExt cx="4496144" cy="820535"/>
          </a:xfrm>
        </p:grpSpPr>
        <p:sp>
          <p:nvSpPr>
            <p:cNvPr id="41" name="TextBox 41"/>
            <p:cNvSpPr txBox="1"/>
            <p:nvPr/>
          </p:nvSpPr>
          <p:spPr>
            <a:xfrm>
              <a:off x="5784437" y="5204382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样本的统计性质（如均值、方差等）可以反映总体的相应性质。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总体与样本的关系</a:t>
              </a:r>
            </a:p>
          </p:txBody>
        </p:sp>
      </p:grpSp>
      <p:sp>
        <p:nvSpPr>
          <p:cNvPr id="24" name="Freeform 24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6" name="Group 26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27" name="Freeform 27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" name="Group 31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32" name="AutoShape 32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34" name="Freeform 34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区别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总体是确定的，而样本是随机的。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总体的容量可以是无限的，而样本的容量是有限的。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对总体的研究通常是理论性的，而对样本的研究则是实践性的，旨在通过样本来推断总体的性质。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统计量与抽样分布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24982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1156502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461954" y="1810207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3617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统计量是基于样本数据计算出来的量，用于对总体进行推断。它不依赖于任何未知参数，是样本的函数。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25002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7" name="AutoShape 7"/>
          <p:cNvSpPr/>
          <p:nvPr/>
        </p:nvSpPr>
        <p:spPr>
          <a:xfrm>
            <a:off x="3311581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2700000">
            <a:off x="4043101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370216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统计量的期望值等于被估计的总体参数。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411600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无偏性</a:t>
            </a:r>
          </a:p>
        </p:txBody>
      </p:sp>
      <p:sp>
        <p:nvSpPr>
          <p:cNvPr id="11" name="AutoShape 11"/>
          <p:cNvSpPr/>
          <p:nvPr/>
        </p:nvSpPr>
        <p:spPr>
          <a:xfrm>
            <a:off x="6198179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2700000">
            <a:off x="6929699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6256815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对于同一总体参数的两个无偏估计量，方差较小的估计量更有效。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298199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有效性</a:t>
            </a:r>
          </a:p>
        </p:txBody>
      </p:sp>
      <p:sp>
        <p:nvSpPr>
          <p:cNvPr id="15" name="AutoShape 15"/>
          <p:cNvSpPr/>
          <p:nvPr/>
        </p:nvSpPr>
        <p:spPr>
          <a:xfrm>
            <a:off x="9084778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 rot="2700000">
            <a:off x="9816298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9143413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随着样本量的增加，统计量的值趋近于总体参数的真值。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9184798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一致性</a:t>
            </a:r>
          </a:p>
        </p:txBody>
      </p:sp>
      <p:sp>
        <p:nvSpPr>
          <p:cNvPr id="19" name="Freeform 19"/>
          <p:cNvSpPr/>
          <p:nvPr/>
        </p:nvSpPr>
        <p:spPr>
          <a:xfrm>
            <a:off x="4283378" y="1899021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7126527" y="1849642"/>
            <a:ext cx="825545" cy="782096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0065807" y="1802042"/>
            <a:ext cx="720182" cy="657840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统计量的定义与性质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次序统计量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如中位数、四分位数等，用于描述样本数据的分布位置。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样本矩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描述样本数据分布形态的特征量，如偏度和峰度。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样本标准差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方差的平方根，同样用于衡量数据的离散程度。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样本均值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表示样本数据的平均水平，用于估计总体均值。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样本方差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表示样本数据的离散程度，用于估计总体方差。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常见统计量及其意义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https://d.book118.com/087100121006006035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94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2024-09-09T06:07:00.324</cp:lastPrinted>
  <dcterms:created xsi:type="dcterms:W3CDTF">2024-09-08T22:07:00Z</dcterms:created>
  <dcterms:modified xsi:type="dcterms:W3CDTF">2024-09-08T22:07:02Z</dcterms:modified>
</cp:coreProperties>
</file>