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47F5A-E1D2-4AF2-B6F0-BB322B421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FFAEC2-3161-4113-B675-C078119AE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63C29-50AA-4EF3-B511-BA24AE236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F260D4-358D-4900-AA83-692861FC2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77C0B3-A148-480C-B262-E5D051E9B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F91E3E-130D-46D0-9D12-25DB0A8D1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E810D1-3344-4D2A-909D-2FBBC03D6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9D8737-B604-453A-9EEF-33A0DDCB6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CCD10F-2D40-4553-97E4-710F407FA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D6A47-0079-49CB-831A-30C6B2703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22468-528B-4CF8-9FC9-AE07CF219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925900" y="2709267"/>
            <a:ext cx="6340197" cy="1421928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t">
            <a:spAutoFit/>
          </a:bodyPr>
          <a:lstStyle>
            <a:lvl1pPr algn="ctr">
              <a:defRPr sz="9600" b="1" i="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080063" y="1687090"/>
            <a:ext cx="4031873" cy="923330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b">
            <a:spAutoFit/>
          </a:bodyPr>
          <a:lstStyle>
            <a:lvl1pPr marL="0" indent="0" algn="ctr">
              <a:buNone/>
              <a:defRPr sz="6000" b="0" i="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3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emf" /><Relationship Id="rId3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10113511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法不可违》参考课件\n## 1.法的概念及其重要性\n### 1.1法的定义与特征\n### 1.2法的作用与意义\n### 1.3法与其他社会规范的关系\n## 2.法的制定与实施\n### 2.1法的制定过程与原则\n### 2.2法的实施与遵守\n### 2.3法的监督与救济\n## 3.法的类型与体系\n### 3.1法的类型与分类\n### 3.2法的体系与结构\n### 3.3法的渊源与效力\n## 4.法的适用与解释\n### 4.1法的适用原则与条件\n### 4.2法的解释方法与技巧\n### 4.3法的漏洞与填补\n## 5.法的遵守与违法\n### 5.1法的遵守意识与行为\n### 5.2违法的原因与后果\n### 5.3法的制裁与预防\n## 6.法治国家与法治社会\n### 6.1法治国家的内涵与要求\n### 6.2法治社会的构建与完善\n### 6.3法治与民主、人权的关系\n&quot;,&quot;templateId&quot;:&quot;ofidqcx4cjbazcx6nnrq4sfx3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709267"/>
            <a:ext cx="11055350" cy="14097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7600"/>
              <a:t>《法不可违》参考课件</a:t>
            </a:r>
            <a:endParaRPr/>
          </a:p>
        </p:txBody>
      </p:sp>
      <p:sp>
        <p:nvSpPr>
          <p:cNvPr id="3" name="圆角矩形 3"/>
          <p:cNvSpPr/>
          <p:nvPr/>
        </p:nvSpPr>
        <p:spPr>
          <a:xfrm>
            <a:off x="3819167" y="4205996"/>
            <a:ext cx="4559300" cy="6985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50000"/>
                  <a:alpha val="90275"/>
                </a:schemeClr>
              </a:gs>
              <a:gs pos="100000">
                <a:schemeClr val="accent1">
                  <a:lumMod val="75000"/>
                  <a:alpha val="9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360000" tIns="108000" rIns="360000" bIns="10800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lvl="0" indent="0" algn="ctr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sz="1800">
                <a:solidFill>
                  <a:schemeClr val="lt1">
                    <a:alpha val="100000"/>
                  </a:schemeClr>
                </a:solidFill>
                <a:latin typeface="Arial"/>
                <a:ea typeface="黑体"/>
              </a:defRPr>
            </a:pPr>
            <a:r>
              <a:rPr lang="en-US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3774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1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法的概念及其重要性</a:t>
            </a:r>
            <a:endParaRPr/>
          </a:p>
        </p:txBody>
      </p:sp>
      <p:sp>
        <p:nvSpPr>
          <p:cNvPr id="72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01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37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38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法是一种社会规范   -由国家制定或认可
  -具有普遍约束力
  -以权利和义务为内容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9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40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41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法的特征   -强制性：法是国家意志的体现，具有强制性，要求人们遵守
  -规范性：法规定了人们的行为规范，要求人们按照法律行事
  -稳定性：法具有相对稳定性，不因个人意志而改变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2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43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44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法的基本分类   -成文法：由国家制定并公布的法，如宪法、民法等
  -不成文法：由国家认可并适用的法，如习惯法、判例法等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5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46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法的定义与特征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20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法的作用与意义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33268"/>
            <a:ext cx="10790200" cy="3973136"/>
            <a:chOff x="660396" y="1933268"/>
            <a:chExt cx="10790200" cy="3973136"/>
          </a:xfrm>
        </p:grpSpPr>
        <p:grpSp>
          <p:nvGrpSpPr>
            <p:cNvPr id="150" name="Group 19"/>
            <p:cNvGrpSpPr/>
            <p:nvPr/>
          </p:nvGrpSpPr>
          <p:grpSpPr>
            <a:xfrm>
              <a:off x="660396" y="1933268"/>
              <a:ext cx="10790199" cy="1854580"/>
              <a:chOff x="660395" y="1262089"/>
              <a:chExt cx="10790199" cy="1044000"/>
            </a:xfrm>
          </p:grpSpPr>
          <p:sp>
            <p:nvSpPr>
              <p:cNvPr id="151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2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vert="horz"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l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法的社会作用   -维护社会秩序：法规定了人们的行为规范，有助于维护社会秩序
  -保障公平正义：法体现了国家意志，保障了公民的合法权益
  -促进经济发展：法为市场经济提供了法律保障，促进了经济发展</a:t>
                </a:r>
                <a:endParaRPr/>
              </a:p>
            </p:txBody>
          </p:sp>
          <p:cxnSp>
            <p:nvCxnSpPr>
              <p:cNvPr id="154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55" name="Group 18"/>
            <p:cNvGrpSpPr/>
            <p:nvPr/>
          </p:nvGrpSpPr>
          <p:grpSpPr>
            <a:xfrm>
              <a:off x="660397" y="4036590"/>
              <a:ext cx="10790199" cy="1869814"/>
              <a:chOff x="660395" y="2380713"/>
              <a:chExt cx="10790199" cy="1052575"/>
            </a:xfrm>
          </p:grpSpPr>
          <p:sp>
            <p:nvSpPr>
              <p:cNvPr id="156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7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58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法的个人作用   -规范个人行为：法规定了公民的权利和义务，要求公民按照法律行事
  -保障个人权益：法保障了公民的合法权益，使个人权益得到保障
  -提高个人素质：法教育公民遵守法律，提高了公民的道德素质和法律素质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法与其他社会规范的关系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63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64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5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法与道德   -法是最低道德要求，道德是法的补充
  -法具有强制性，道德具有引导性</a:t>
                </a:r>
                <a:endParaRPr/>
              </a:p>
            </p:txBody>
          </p:sp>
          <p:cxnSp>
            <p:nvCxnSpPr>
              <p:cNvPr id="167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68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69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71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法与纪律   -法是纪律的基础，纪律是法的具体体现
  -法具有普遍约束力，纪律具有针对性</a:t>
                </a:r>
                <a:endParaRPr/>
              </a:p>
            </p:txBody>
          </p:sp>
        </p:grpSp>
        <p:grpSp>
          <p:nvGrpSpPr>
            <p:cNvPr id="173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76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法与习俗   -法是习俗的升华，习俗是法的基础
  -法具有稳定性，习俗具有灵活性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9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法的制定与实施</a:t>
            </a:r>
            <a:endParaRPr/>
          </a:p>
        </p:txBody>
      </p:sp>
      <p:sp>
        <p:nvSpPr>
          <p:cNvPr id="180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02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6" name="Group 18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09821" y="1823726"/>
            <a:ext cx="3286271" cy="4300566"/>
            <a:chOff x="7809821" y="1823726"/>
            <a:chExt cx="3286271" cy="4300566"/>
          </a:xfrm>
        </p:grpSpPr>
        <p:grpSp>
          <p:nvGrpSpPr>
            <p:cNvPr id="187" name="Group 43"/>
            <p:cNvGrpSpPr/>
            <p:nvPr/>
          </p:nvGrpSpPr>
          <p:grpSpPr>
            <a:xfrm>
              <a:off x="7809821" y="1823726"/>
              <a:ext cx="3286271" cy="1875094"/>
              <a:chOff x="7809821" y="1823726"/>
              <a:chExt cx="3286271" cy="1875094"/>
            </a:xfrm>
          </p:grpSpPr>
          <p:sp>
            <p:nvSpPr>
              <p:cNvPr id="188" name="TextBox 44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1823726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法的制定过程   -立法准备：包括立法动议、立法规划、立法起草等
  -立法审议：包括立法听证会、立法讨论等
  -立法通过：包括立法表决、立法公布等</a:t>
                </a:r>
                <a:endParaRPr/>
              </a:p>
            </p:txBody>
          </p:sp>
        </p:grpSp>
        <p:grpSp>
          <p:nvGrpSpPr>
            <p:cNvPr id="189" name="Group 45"/>
            <p:cNvGrpSpPr/>
            <p:nvPr/>
          </p:nvGrpSpPr>
          <p:grpSpPr>
            <a:xfrm>
              <a:off x="7809821" y="4249198"/>
              <a:ext cx="3286271" cy="1875094"/>
              <a:chOff x="7809821" y="4249198"/>
              <a:chExt cx="3286271" cy="1875094"/>
            </a:xfrm>
          </p:grpSpPr>
          <p:sp>
            <p:nvSpPr>
              <p:cNvPr id="190" name="TextBox 46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4249198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立法原则   -民主原则：立法应充分体现人民的意志
  -科学原则：立法应具有科学性和合理性
  -法治原则：立法应遵循法律程序，维护法治统一</a:t>
                </a:r>
                <a:endParaRPr/>
              </a:p>
            </p:txBody>
          </p: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43569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法的制定过程与原则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法的实施与遵守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95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96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法的实施   -法的执行：包括行政执法、司法执法等
  -法的适用：包括法的适用主体、法的适用对象、法的适用程序等
  -法的遵守：包括公民守法、法人守法、社会组织守法等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7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98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199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法的遵守   -守法意识：公民应树立法治观念，自觉遵守法律
  -守法行为：公民应遵守法律，维护社会秩序
  -守法责任：公民应承担法律责任，受到法律制裁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0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0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法的监督   -立法监督：国家权力机关对立法活动的监督
  -执法监督：国家行政机关对执法活动的监督
  -司法监督：国家司法机关对司法活动的监督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0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法的救济   -行政复议：对行政行为的一种救济方式
  -行政诉讼：对行政行为的一种救济方式
  -国家赔偿：对国家机关及其工作人员违法行为的一种救济方式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法的监督与救济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法的类型与体系</a:t>
            </a:r>
            <a:endParaRPr/>
          </a:p>
        </p:txBody>
      </p:sp>
      <p:sp>
        <p:nvSpPr>
          <p:cNvPr id="8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03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法的类型与分类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1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法的类型   -宪法：规定国家政治制度、国家机构、公民权利义务的根本法
  -民法：规定民事权利义务的法律
  -刑法：规定犯罪和刑罚的法律
  -行政法：规定行政管理的法律
  -经济法：规定经济管理的法律
  -社会法：规定社会事业和公民权益的法律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法的分类   -成文法：由国家制定并公布的法，如宪法、民法等
  -不成文法：由国家认可并适用的法，如习惯法、判例法等
  -公法：规定国家权力和公民义务的法律，如宪法、行政法等
  -私法：规定民事权利义务的法律，如民法等</a:t>
            </a:r>
            <a:endParaRPr/>
          </a:p>
        </p:txBody>
      </p:sp>
      <p:cxnSp>
        <p:nvCxnSpPr>
          <p:cNvPr id="12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法的体系与结构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7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8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法的体系   -法的部门：法的不同领域，如宪法、民法等
  -法的层次：法的不同等级，如根本法、基本法、普通法等
  -法的渊源：法的不同来源，如宪法、法律、行政法规等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0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21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法的结构   -法的总则：规定法的共同原则和基本制度
  -法的分则：规定法的具体制度和措施
  -法的附则：规定法的实施和解释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法的渊源与效力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6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法的渊源   -宪法：国家的根本法，具有最高法律效力
  -法律：国家的基本法，具有普遍约束力
  -行政法规：国务院制定的法律，具有行政法规效力
  -地方性法规：地方人大制定的法律，具有地方性法规效力
  -自治条例：民族自治地方制定的法律，具有自治条例效力
  -单行条例：国务院制定的法律，具有单行条例效力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法的效力   -法的空间效力：法在特定地域内的效力
  -法的时间效力：法在特定时间内的效力
  -法的对象效力：法对特定对象的效力
  -法的溯及力：法对既往行为的效力</a:t>
            </a:r>
            <a:endParaRPr/>
          </a:p>
        </p:txBody>
      </p:sp>
      <p:cxnSp>
        <p:nvCxnSpPr>
          <p:cNvPr id="27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https://d.book118.com/087101135111006043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geometry_green">
      <a:dk1>
        <a:srgbClr val="000000"/>
      </a:dk1>
      <a:lt1>
        <a:srgbClr val="FFFFFF"/>
      </a:lt1>
      <a:dk2>
        <a:srgbClr val="273B3A"/>
      </a:dk2>
      <a:lt2>
        <a:srgbClr val="E6E2DF"/>
      </a:lt2>
      <a:accent1>
        <a:srgbClr val="377B5C"/>
      </a:accent1>
      <a:accent2>
        <a:srgbClr val="315246"/>
      </a:accent2>
      <a:accent3>
        <a:srgbClr val="3A8C9D"/>
      </a:accent3>
      <a:accent4>
        <a:srgbClr val="245565"/>
      </a:accent4>
      <a:accent5>
        <a:srgbClr val="A48B6E"/>
      </a:accent5>
      <a:accent6>
        <a:srgbClr val="796B58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《法不可违》参考课件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2024-09-17T09:36:47.818</cp:lastPrinted>
  <dcterms:created xsi:type="dcterms:W3CDTF">2024-09-17T01:36:47Z</dcterms:created>
  <dcterms:modified xsi:type="dcterms:W3CDTF">2024-09-17T01:36:49Z</dcterms:modified>
</cp:coreProperties>
</file>