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PWUDON+MS-UIGothic"/>
      <p:regular r:id="rId16"/>
    </p:embeddedFont>
    <p:embeddedFont>
      <p:font typeface="UOMJOR+NOIPUL+ArialMT"/>
      <p:regular r:id="rId17"/>
    </p:embeddedFont>
    <p:embeddedFont>
      <p:font typeface="MTLABV+MRSNIE+MicrosoftYaHei-Bold"/>
      <p:regular r:id="rId18"/>
    </p:embeddedFont>
    <p:embeddedFont>
      <p:font typeface="GLMWFV+RIPSSN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35D5ED-815E-45A1-915E-2EA95B43A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E2536B-B422-4F33-88C4-EAA6E9AF0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3D2F5C-71B3-4791-B356-7D660B9B0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47B457-4086-497D-8E4A-4EC757CAA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D6266C-D581-4439-8500-AB459C931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A24CC9-5D18-4429-83BB-32B515A8F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00A0BD-2FA7-4BCC-AE42-692F6F84F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99C47B-C1C4-4815-8E8D-15E1D7A23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F3E724-62B7-4E9D-806F-42F2A795B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81242-1EFC-4672-A271-B6D16330D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7D7EF-FF85-46CA-9D6E-1D4481F5F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11016013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41069" y="1896629"/>
            <a:ext cx="6600825" cy="247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2C4A1E"/>
                </a:solidFill>
                <a:latin typeface="PWUDON+MS-UIGothic"/>
                <a:cs typeface="PWUDON+MS-UIGothic"/>
              </a:rPr>
              <a:t>社会主</a:t>
            </a:r>
            <a:r>
              <a:rPr sz="4950">
                <a:solidFill>
                  <a:srgbClr val="2C4A1E"/>
                </a:solidFill>
                <a:latin typeface="SimSun"/>
                <a:cs typeface="SimSun"/>
              </a:rPr>
              <a:t>义</a:t>
            </a:r>
            <a:r>
              <a:rPr sz="4950">
                <a:solidFill>
                  <a:srgbClr val="2C4A1E"/>
                </a:solidFill>
                <a:latin typeface="PWUDON+MS-UIGothic"/>
                <a:cs typeface="PWUDON+MS-UIGothic"/>
              </a:rPr>
              <a:t>法律的特征</a:t>
            </a:r>
          </a:p>
          <a:p>
            <a:pPr marL="0" marR="0">
              <a:lnSpc>
                <a:spcPts val="4950"/>
              </a:lnSpc>
              <a:spcBef>
                <a:spcPts val="2180"/>
              </a:spcBef>
              <a:spcAft>
                <a:spcPct val="0"/>
              </a:spcAft>
            </a:pPr>
            <a:r>
              <a:rPr sz="4950">
                <a:solidFill>
                  <a:srgbClr val="2C4A1E"/>
                </a:solidFill>
                <a:latin typeface="PWUDON+MS-UIGothic"/>
                <a:cs typeface="PWUDON+MS-UIGothic"/>
              </a:rPr>
              <a:t>和运行</a:t>
            </a:r>
            <a:r>
              <a:rPr sz="4950">
                <a:solidFill>
                  <a:srgbClr val="2C4A1E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2C4A1E"/>
                </a:solidFill>
                <a:latin typeface="PWUDON+MS-UIGothic"/>
                <a:cs typeface="PWUDON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651490" y="1046003"/>
            <a:ext cx="1736445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2C4A1E"/>
                </a:solidFill>
                <a:latin typeface="PWUDON+MS-UIGothic"/>
                <a:cs typeface="PWUDON+MS-UIGothic"/>
              </a:rPr>
              <a:t>目</a:t>
            </a:r>
            <a:r>
              <a:rPr sz="3600" spc="173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3600">
                <a:solidFill>
                  <a:srgbClr val="2C4A1E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65015" y="2643060"/>
            <a:ext cx="4439861" cy="2977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UOMJOR+NOIPUL+ArialMT"/>
                <a:cs typeface="UOMJOR+NOIPUL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PWUDON+MS-UIGothic"/>
                <a:cs typeface="PWUDON+MS-UIGothic"/>
              </a:rPr>
              <a:t>社会主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义</a:t>
            </a:r>
            <a:r>
              <a:rPr sz="2400">
                <a:solidFill>
                  <a:srgbClr val="2C4A1E"/>
                </a:solidFill>
                <a:latin typeface="PWUDON+MS-UIGothic"/>
                <a:cs typeface="PWUDON+MS-UIGothic"/>
              </a:rPr>
              <a:t>法律的基本特征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UOMJOR+NOIPUL+ArialMT"/>
                <a:cs typeface="UOMJOR+NOIPUL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PWUDON+MS-UIGothic"/>
                <a:cs typeface="PWUDON+MS-UIGothic"/>
              </a:rPr>
              <a:t>社会主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义</a:t>
            </a:r>
            <a:r>
              <a:rPr sz="2400">
                <a:solidFill>
                  <a:srgbClr val="2C4A1E"/>
                </a:solidFill>
                <a:latin typeface="PWUDON+MS-UIGothic"/>
                <a:cs typeface="PWUDON+MS-UIGothic"/>
              </a:rPr>
              <a:t>法律的制定与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执</a:t>
            </a:r>
            <a:r>
              <a:rPr sz="2400">
                <a:solidFill>
                  <a:srgbClr val="2C4A1E"/>
                </a:solidFill>
                <a:latin typeface="PWUDON+MS-UIGothic"/>
                <a:cs typeface="PWUDON+MS-UIGothic"/>
              </a:rPr>
              <a:t>行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UOMJOR+NOIPUL+ArialMT"/>
                <a:cs typeface="UOMJOR+NOIPUL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PWUDON+MS-UIGothic"/>
                <a:cs typeface="PWUDON+MS-UIGothic"/>
              </a:rPr>
              <a:t>社会主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义</a:t>
            </a:r>
            <a:r>
              <a:rPr sz="2400">
                <a:solidFill>
                  <a:srgbClr val="2C4A1E"/>
                </a:solidFill>
                <a:latin typeface="PWUDON+MS-UIGothic"/>
                <a:cs typeface="PWUDON+MS-UIGothic"/>
              </a:rPr>
              <a:t>法律与道德的关系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UOMJOR+NOIPUL+ArialMT"/>
                <a:cs typeface="UOMJOR+NOIPUL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PWUDON+MS-UIGothic"/>
                <a:cs typeface="PWUDON+MS-UIGothic"/>
              </a:rPr>
              <a:t>社会主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义</a:t>
            </a:r>
            <a:r>
              <a:rPr sz="2400">
                <a:solidFill>
                  <a:srgbClr val="2C4A1E"/>
                </a:solidFill>
                <a:latin typeface="PWUDON+MS-UIGothic"/>
                <a:cs typeface="PWUDON+MS-UIGothic"/>
              </a:rPr>
              <a:t>法律的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2C4A1E"/>
                </a:solidFill>
                <a:latin typeface="PWUDON+MS-UIGothic"/>
                <a:cs typeface="PWUDON+MS-UIGothic"/>
              </a:rPr>
              <a:t>践与效果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UOMJOR+NOIPUL+ArialMT"/>
                <a:cs typeface="UOMJOR+NOIPUL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PWUDON+MS-UIGothic"/>
                <a:cs typeface="PWUDON+MS-UIGothic"/>
              </a:rPr>
              <a:t>社会主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义</a:t>
            </a:r>
            <a:r>
              <a:rPr sz="2400">
                <a:solidFill>
                  <a:srgbClr val="2C4A1E"/>
                </a:solidFill>
                <a:latin typeface="PWUDON+MS-UIGothic"/>
                <a:cs typeface="PWUDON+MS-UIGothic"/>
              </a:rPr>
              <a:t>法律的未来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2C4A1E"/>
                </a:solidFill>
                <a:latin typeface="PWUDON+MS-UIGothic"/>
                <a:cs typeface="PWUDON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7105" y="1734434"/>
            <a:ext cx="2568957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2C4A1E"/>
                </a:solidFill>
                <a:latin typeface="MTLABV+MRSNIE+MicrosoftYaHei-Bold"/>
                <a:cs typeface="MTLABV+MRSNIE+MicrosoftYaHei-Bold"/>
              </a:rPr>
              <a:t>PART</a:t>
            </a:r>
            <a:r>
              <a:rPr sz="3300" spc="1364">
                <a:solidFill>
                  <a:srgbClr val="2C4A1E"/>
                </a:solidFill>
                <a:latin typeface="MTLABV+MRSNIE+MicrosoftYaHei-Bold"/>
                <a:cs typeface="MTLABV+MRSNIE+MicrosoftYaHei-Bold"/>
              </a:rPr>
              <a:t> </a:t>
            </a:r>
            <a:r>
              <a:rPr sz="3300">
                <a:solidFill>
                  <a:srgbClr val="2C4A1E"/>
                </a:solidFill>
                <a:latin typeface="MTLABV+MRSNIE+MicrosoftYaHei-Bold"/>
                <a:cs typeface="MTLABV+MRSNIE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97585" y="2562836"/>
            <a:ext cx="72294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2C4A1E"/>
                </a:solidFill>
                <a:latin typeface="PWUDON+MS-UIGothic"/>
                <a:cs typeface="PWUDON+MS-UIGothic"/>
              </a:rPr>
              <a:t>社会主</a:t>
            </a: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义</a:t>
            </a:r>
            <a:r>
              <a:rPr sz="4500">
                <a:solidFill>
                  <a:srgbClr val="2C4A1E"/>
                </a:solidFill>
                <a:latin typeface="PWUDON+MS-UIGothic"/>
                <a:cs typeface="PWUDON+MS-UIGothic"/>
              </a:rPr>
              <a:t>法律的基本特征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PWUDON+MS-UIGothic"/>
                <a:cs typeface="PWUDON+MS-UIGothic"/>
              </a:rPr>
              <a:t>法律制度的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阶级</a:t>
            </a:r>
            <a:r>
              <a:rPr sz="3000">
                <a:solidFill>
                  <a:srgbClr val="2C4A1E"/>
                </a:solidFill>
                <a:latin typeface="PWUDON+MS-UIGothic"/>
                <a:cs typeface="PWUDON+MS-UIGothic"/>
              </a:rPr>
              <a:t>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8131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WUDON+MS-UIGothic"/>
                <a:cs typeface="PWUDON+MS-UIGothic"/>
              </a:rPr>
              <a:t>社会主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PWUDON+MS-UIGothic"/>
                <a:cs typeface="PWUDON+MS-UIGothic"/>
              </a:rPr>
              <a:t>法律是工人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阶级领导</a:t>
            </a:r>
            <a:r>
              <a:rPr sz="1500">
                <a:solidFill>
                  <a:srgbClr val="FFFFFF"/>
                </a:solidFill>
                <a:latin typeface="PWUDON+MS-UIGothic"/>
                <a:cs typeface="PWUDON+MS-UIGothic"/>
              </a:rPr>
              <a:t>全国人民共同意志的集中表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PWUDON+MS-UIGothic"/>
                <a:cs typeface="PWUDON+MS-UIGothic"/>
              </a:rPr>
              <a:t>，它以法律的形式确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7"/>
            <a:ext cx="53296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WUDON+MS-UIGothic"/>
                <a:cs typeface="PWUDON+MS-UIGothic"/>
              </a:rPr>
              <a:t>了人民当家作主的地位，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赋</a:t>
            </a:r>
            <a:r>
              <a:rPr sz="1500">
                <a:solidFill>
                  <a:srgbClr val="FFFFFF"/>
                </a:solidFill>
                <a:latin typeface="PWUDON+MS-UIGothic"/>
                <a:cs typeface="PWUDON+MS-UIGothic"/>
              </a:rPr>
              <a:t>予了人民广泛的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FFFFFF"/>
                </a:solidFill>
                <a:latin typeface="PWUDON+MS-UIGothic"/>
                <a:cs typeface="PWUDON+MS-UIGothic"/>
              </a:rPr>
              <a:t>利和自由。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78131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WUDON+MS-UIGothic"/>
                <a:cs typeface="PWUDON+MS-UIGothic"/>
              </a:rPr>
              <a:t>社会主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PWUDON+MS-UIGothic"/>
                <a:cs typeface="PWUDON+MS-UIGothic"/>
              </a:rPr>
              <a:t>法律具有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鲜</a:t>
            </a:r>
            <a:r>
              <a:rPr sz="1500">
                <a:solidFill>
                  <a:srgbClr val="FFFFFF"/>
                </a:solidFill>
                <a:latin typeface="PWUDON+MS-UIGothic"/>
                <a:cs typeface="PWUDON+MS-UIGothic"/>
              </a:rPr>
              <a:t>明的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阶级</a:t>
            </a:r>
            <a:r>
              <a:rPr sz="1500">
                <a:solidFill>
                  <a:srgbClr val="FFFFFF"/>
                </a:solidFill>
                <a:latin typeface="PWUDON+MS-UIGothic"/>
                <a:cs typeface="PWUDON+MS-UIGothic"/>
              </a:rPr>
              <a:t>性，它以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FFFFFF"/>
                </a:solidFill>
                <a:latin typeface="PWUDON+MS-UIGothic"/>
                <a:cs typeface="PWUDON+MS-UIGothic"/>
              </a:rPr>
              <a:t>工人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阶级</a:t>
            </a:r>
            <a:r>
              <a:rPr sz="1500">
                <a:solidFill>
                  <a:srgbClr val="FFFFFF"/>
                </a:solidFill>
                <a:latin typeface="PWUDON+MS-UIGothic"/>
                <a:cs typeface="PWUDON+MS-UIGothic"/>
              </a:rPr>
              <a:t>和广大人民群众的利益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PWUDON+MS-UIGothic"/>
                <a:cs typeface="PWUDON+MS-UIGothic"/>
              </a:rPr>
              <a:t>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WUDON+MS-UIGothic"/>
                <a:cs typeface="PWUDON+MS-UIGothic"/>
              </a:rPr>
              <a:t>点，保障人民当家作主的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FFFFFF"/>
                </a:solidFill>
                <a:latin typeface="PWUDON+MS-UIGothic"/>
                <a:cs typeface="PWUDON+MS-UIGothic"/>
              </a:rPr>
              <a:t>利得以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FFF"/>
                </a:solidFill>
                <a:latin typeface="PWUDON+MS-UIGothic"/>
                <a:cs typeface="PWUDON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77395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WUDON+MS-UIGothic"/>
                <a:cs typeface="PWUDON+MS-UIGothic"/>
              </a:rPr>
              <a:t>社会主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PWUDON+MS-UIGothic"/>
                <a:cs typeface="PWUDON+MS-UIGothic"/>
              </a:rPr>
              <a:t>法律通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过规</a:t>
            </a:r>
            <a:r>
              <a:rPr sz="1500">
                <a:solidFill>
                  <a:srgbClr val="FFFFFF"/>
                </a:solidFill>
                <a:latin typeface="PWUDON+MS-UIGothic"/>
                <a:cs typeface="PWUDON+MS-UIGothic"/>
              </a:rPr>
              <a:t>定国家机关的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FFF"/>
                </a:solidFill>
                <a:latin typeface="PWUDON+MS-UIGothic"/>
                <a:cs typeface="PWUDON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职权</a:t>
            </a:r>
            <a:r>
              <a:rPr sz="1500">
                <a:solidFill>
                  <a:srgbClr val="FFFFFF"/>
                </a:solidFill>
                <a:latin typeface="PWUDON+MS-UIGothic"/>
                <a:cs typeface="PWUDON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PWUDON+MS-UIGothic"/>
                <a:cs typeface="PWUDON+MS-UIGothic"/>
              </a:rPr>
              <a:t>定了公民的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FFFFFF"/>
                </a:solidFill>
                <a:latin typeface="PWUDON+MS-UIGothic"/>
                <a:cs typeface="PWUDON+MS-UIGothic"/>
              </a:rPr>
              <a:t>利和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义务</a:t>
            </a:r>
            <a:r>
              <a:rPr sz="1500">
                <a:solidFill>
                  <a:srgbClr val="FFFFFF"/>
                </a:solidFill>
                <a:latin typeface="PWUDON+MS-UIGothic"/>
                <a:cs typeface="PWUDON+MS-UIGothic"/>
              </a:rPr>
              <a:t>，体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PWUDON+MS-UIGothic"/>
                <a:cs typeface="PWUDON+MS-UIGothic"/>
              </a:rPr>
              <a:t>了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WUDON+MS-UIGothic"/>
                <a:cs typeface="PWUDON+MS-UIGothic"/>
              </a:rPr>
              <a:t>工人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阶级</a:t>
            </a:r>
            <a:r>
              <a:rPr sz="1500">
                <a:solidFill>
                  <a:srgbClr val="FFFFFF"/>
                </a:solidFill>
                <a:latin typeface="PWUDON+MS-UIGothic"/>
                <a:cs typeface="PWUDON+MS-UIGothic"/>
              </a:rPr>
              <a:t>和广大人民群众的利益和意志。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PWUDON+MS-UIGothic"/>
                <a:cs typeface="PWUDON+MS-UIGothic"/>
              </a:rPr>
              <a:t>法律制度的先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进</a:t>
            </a:r>
            <a:r>
              <a:rPr sz="3000">
                <a:solidFill>
                  <a:srgbClr val="2C4A1E"/>
                </a:solidFill>
                <a:latin typeface="PWUDON+MS-UIGothic"/>
                <a:cs typeface="PWUDON+MS-UIGothic"/>
              </a:rPr>
              <a:t>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18184" y="4799703"/>
            <a:ext cx="3796158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49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社会主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法律具有先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性，它以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马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克思</a:t>
            </a:r>
          </a:p>
          <a:p>
            <a:pPr marL="95249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主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法学理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论为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指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，吸收了人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法律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文化的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秀成果，适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了社会主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义经济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、</a:t>
            </a:r>
          </a:p>
          <a:p>
            <a:pPr marL="380999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政治、文化和社会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展的需要。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6279" y="4799703"/>
            <a:ext cx="758680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社会主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法律在内容、形式和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施等方</a:t>
            </a:r>
            <a:r>
              <a:rPr sz="1500" spc="1580">
                <a:solidFill>
                  <a:srgbClr val="0414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社会主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法律通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过规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定社会主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义经济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面都体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了先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性，它以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宪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法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核心，</a:t>
            </a:r>
            <a:r>
              <a:rPr sz="1500" spc="1578">
                <a:solidFill>
                  <a:srgbClr val="0414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政治、文化和社会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展的各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任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和措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以各种法律、法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规为补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充，形成了一个</a:t>
            </a:r>
            <a:r>
              <a:rPr sz="1500" spc="1580">
                <a:solidFill>
                  <a:srgbClr val="0414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施，保障了人民当家作主的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利得以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实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83529" y="5622663"/>
            <a:ext cx="17457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完整的法律体系。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012430" y="5622663"/>
            <a:ext cx="35770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，推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了社会主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事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的不断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PWUDON+MS-UIGothic"/>
                <a:cs typeface="PWUDON+MS-UIGothic"/>
              </a:rPr>
              <a:t>法律制度的公平性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06412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WUDON+MS-UIGothic"/>
                <a:cs typeface="PWUDON+MS-UIGothic"/>
              </a:rPr>
              <a:t>社会主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DFD"/>
                </a:solidFill>
                <a:latin typeface="PWUDON+MS-UIGothic"/>
                <a:cs typeface="PWUDON+MS-UIGothic"/>
              </a:rPr>
              <a:t>法律具有公平性，它以事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PWUDON+MS-UIGothic"/>
                <a:cs typeface="PWUDON+MS-UIGothic"/>
              </a:rPr>
              <a:t>根据，以法律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PWUDON+MS-UIGothic"/>
                <a:cs typeface="PWUDON+MS-UIGothic"/>
              </a:rPr>
              <a:t>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绳</a:t>
            </a:r>
            <a:r>
              <a:rPr sz="1500">
                <a:solidFill>
                  <a:srgbClr val="FFFDFD"/>
                </a:solidFill>
                <a:latin typeface="PWUDON+MS-UIGothic"/>
                <a:cs typeface="PWUDON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FFFDFD"/>
                </a:solidFill>
                <a:latin typeface="PWUDON+MS-UIGothic"/>
                <a:cs typeface="PWUDON+MS-UIGothic"/>
              </a:rPr>
              <a:t>格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PWUDON+MS-UIGothic"/>
                <a:cs typeface="PWUDON+MS-UIGothic"/>
              </a:rPr>
              <a:t>定了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WUDON+MS-UIGothic"/>
                <a:cs typeface="PWUDON+MS-UIGothic"/>
              </a:rPr>
              <a:t>公民的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FFFDFD"/>
                </a:solidFill>
                <a:latin typeface="PWUDON+MS-UIGothic"/>
                <a:cs typeface="PWUDON+MS-UIGothic"/>
              </a:rPr>
              <a:t>利和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义务</a:t>
            </a:r>
            <a:r>
              <a:rPr sz="1500">
                <a:solidFill>
                  <a:srgbClr val="FFFDFD"/>
                </a:solidFill>
                <a:latin typeface="PWUDON+MS-UIGothic"/>
                <a:cs typeface="PWUDON+MS-UIGothic"/>
              </a:rPr>
              <a:t>，保障了公民的合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WUDON+MS-UIGothic"/>
                <a:cs typeface="PWUDON+MS-UIGothic"/>
              </a:rPr>
              <a:t>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FFFDFD"/>
                </a:solidFill>
                <a:latin typeface="PWUDON+MS-UIGothic"/>
                <a:cs typeface="PWUDON+MS-UIGothic"/>
              </a:rPr>
              <a:t>益。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66709" y="223557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WUDON+MS-UIGothic"/>
                <a:cs typeface="PWUDON+MS-UIGothic"/>
              </a:rPr>
              <a:t>社会主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DFD"/>
                </a:solidFill>
                <a:latin typeface="PWUDON+MS-UIGothic"/>
                <a:cs typeface="PWUDON+MS-UIGothic"/>
              </a:rPr>
              <a:t>法律通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PWUDON+MS-UIGothic"/>
                <a:cs typeface="PWUDON+MS-UIGothic"/>
              </a:rPr>
              <a:t>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击</a:t>
            </a:r>
            <a:r>
              <a:rPr sz="1500">
                <a:solidFill>
                  <a:srgbClr val="FFFDFD"/>
                </a:solidFill>
                <a:latin typeface="PWUDON+MS-UIGothic"/>
                <a:cs typeface="PWUDON+MS-UIGothic"/>
              </a:rPr>
              <a:t>各种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违</a:t>
            </a:r>
            <a:r>
              <a:rPr sz="1500">
                <a:solidFill>
                  <a:srgbClr val="FFFDFD"/>
                </a:solidFill>
                <a:latin typeface="PWUDON+MS-UIGothic"/>
                <a:cs typeface="PWUDON+MS-UIGothic"/>
              </a:rPr>
              <a:t>法犯罪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WUDON+MS-UIGothic"/>
                <a:cs typeface="PWUDON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PWUDON+MS-UIGothic"/>
                <a:cs typeface="PWUDON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FFFDFD"/>
                </a:solidFill>
                <a:latin typeface="PWUDON+MS-UIGothic"/>
                <a:cs typeface="PWUDON+MS-UIGothic"/>
              </a:rPr>
              <a:t>了社会的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DFD"/>
                </a:solidFill>
                <a:latin typeface="PWUDON+MS-UIGothic"/>
                <a:cs typeface="PWUDON+MS-UIGothic"/>
              </a:rPr>
              <a:t>定和安全，保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WUDON+MS-UIGothic"/>
                <a:cs typeface="PWUDON+MS-UIGothic"/>
              </a:rPr>
              <a:t>障了人民的正常生活和工作秩序。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379333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WUDON+MS-UIGothic"/>
                <a:cs typeface="PWUDON+MS-UIGothic"/>
              </a:rPr>
              <a:t>社会主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DFD"/>
                </a:solidFill>
                <a:latin typeface="PWUDON+MS-UIGothic"/>
                <a:cs typeface="PWUDON+MS-UIGothic"/>
              </a:rPr>
              <a:t>法律通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过规</a:t>
            </a:r>
            <a:r>
              <a:rPr sz="1500">
                <a:solidFill>
                  <a:srgbClr val="FFFDFD"/>
                </a:solidFill>
                <a:latin typeface="PWUDON+MS-UIGothic"/>
                <a:cs typeface="PWUDON+MS-UIGothic"/>
              </a:rPr>
              <a:t>定各种程序和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WUDON+MS-UIGothic"/>
                <a:cs typeface="PWUDON+MS-UIGothic"/>
              </a:rPr>
              <a:t>督机制，保障了公民在法律面前一律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WUDON+MS-UIGothic"/>
                <a:cs typeface="PWUDON+MS-UIGothic"/>
              </a:rPr>
              <a:t>平等，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FFFDFD"/>
                </a:solidFill>
                <a:latin typeface="PWUDON+MS-UIGothic"/>
                <a:cs typeface="PWUDON+MS-UIGothic"/>
              </a:rPr>
              <a:t>了社会的公平和正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DFD"/>
                </a:solidFill>
                <a:latin typeface="PWUDON+MS-UIGothic"/>
                <a:cs typeface="PWUDO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7105" y="1734434"/>
            <a:ext cx="2568957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2C4A1E"/>
                </a:solidFill>
                <a:latin typeface="MTLABV+MRSNIE+MicrosoftYaHei-Bold"/>
                <a:cs typeface="MTLABV+MRSNIE+MicrosoftYaHei-Bold"/>
              </a:rPr>
              <a:t>PART</a:t>
            </a:r>
            <a:r>
              <a:rPr sz="3300" spc="1364">
                <a:solidFill>
                  <a:srgbClr val="2C4A1E"/>
                </a:solidFill>
                <a:latin typeface="MTLABV+MRSNIE+MicrosoftYaHei-Bold"/>
                <a:cs typeface="MTLABV+MRSNIE+MicrosoftYaHei-Bold"/>
              </a:rPr>
              <a:t> </a:t>
            </a:r>
            <a:r>
              <a:rPr sz="3300">
                <a:solidFill>
                  <a:srgbClr val="2C4A1E"/>
                </a:solidFill>
                <a:latin typeface="MTLABV+MRSNIE+MicrosoftYaHei-Bold"/>
                <a:cs typeface="MTLABV+MRSNIE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97585" y="2562836"/>
            <a:ext cx="72294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2C4A1E"/>
                </a:solidFill>
                <a:latin typeface="PWUDON+MS-UIGothic"/>
                <a:cs typeface="PWUDON+MS-UIGothic"/>
              </a:rPr>
              <a:t>社会主</a:t>
            </a: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义</a:t>
            </a:r>
            <a:r>
              <a:rPr sz="4500">
                <a:solidFill>
                  <a:srgbClr val="2C4A1E"/>
                </a:solidFill>
                <a:latin typeface="PWUDON+MS-UIGothic"/>
                <a:cs typeface="PWUDON+MS-UIGothic"/>
              </a:rPr>
              <a:t>法律的制定与</a:t>
            </a: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97585" y="3385796"/>
            <a:ext cx="1428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2C4A1E"/>
                </a:solidFill>
                <a:latin typeface="PWUDON+MS-UIGothic"/>
                <a:cs typeface="PWUDON+MS-UIGothic"/>
              </a:rPr>
              <a:t>行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PWUDON+MS-UIGothic"/>
                <a:cs typeface="PWUDON+MS-UIGothic"/>
              </a:rPr>
              <a:t>立法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2C4A1E"/>
                </a:solidFill>
                <a:latin typeface="PWUDON+MS-UIGothic"/>
                <a:cs typeface="PWUDON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TLABV+MRSNIE+MicrosoftYaHei-Bold"/>
                <a:cs typeface="MTLABV+MRSNIE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TLABV+MRSNIE+MicrosoftYaHei-Bold"/>
                <a:cs typeface="MTLABV+MRSNIE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TLABV+MRSNIE+MicrosoftYaHei-Bold"/>
                <a:cs typeface="MTLABV+MRSNIE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C4A1E"/>
                </a:solidFill>
                <a:latin typeface="PWUDON+MS-UIGothic"/>
                <a:cs typeface="PWUDON+MS-UIGothic"/>
              </a:rPr>
              <a:t>立法原</a:t>
            </a:r>
            <a:r>
              <a:rPr sz="2000">
                <a:solidFill>
                  <a:srgbClr val="2C4A1E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C4A1E"/>
                </a:solidFill>
                <a:latin typeface="PWUDON+MS-UIGothic"/>
                <a:cs typeface="PWUDON+MS-UIGothic"/>
              </a:rPr>
              <a:t>立法程序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C4A1E"/>
                </a:solidFill>
                <a:latin typeface="PWUDON+MS-UIGothic"/>
                <a:cs typeface="PWUDON+MS-UIGothic"/>
              </a:rPr>
              <a:t>立法技</a:t>
            </a:r>
            <a:r>
              <a:rPr sz="2000">
                <a:solidFill>
                  <a:srgbClr val="2C4A1E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社会主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法律制定必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须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遵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循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宪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法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定，保障人民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权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利，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社会公平正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555304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立法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程需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经过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提出法案、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审议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、表决和公布四个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阶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段，确保法律制定的科学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性和民主性。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立法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程中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注重法律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语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言的准确性和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范性，以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及法律条文的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逻辑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性和可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操作性。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执</a:t>
            </a:r>
            <a:r>
              <a:rPr sz="3000">
                <a:solidFill>
                  <a:srgbClr val="2C4A1E"/>
                </a:solidFill>
                <a:latin typeface="PWUDON+MS-UIGothic"/>
                <a:cs typeface="PWUDON+MS-UIGothic"/>
              </a:rPr>
              <a:t>法原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PWUDON+MS-UIGothic"/>
                <a:cs typeface="PWUDON+MS-UIGothic"/>
              </a:rPr>
              <a:t>依法行政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PWUDON+MS-UIGothic"/>
                <a:cs typeface="PWUDON+MS-UIGothic"/>
              </a:rPr>
              <a:t>程序正当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PWUDON+MS-UIGothic"/>
                <a:cs typeface="PWUDON+MS-UIGothic"/>
              </a:rPr>
              <a:t>高效便民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法机关必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须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依据法律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定行使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职权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禁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滥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用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、以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权谋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私。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法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程中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遵循法定程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序，保障当事人的合法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权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益，提高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法透明度和公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信力。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法机关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应积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极履行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职责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提高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法效率，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人民群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众提供便捷、高效的服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PWUDON+MS-UIGothic"/>
                <a:cs typeface="PWUDON+MS-UIGothic"/>
              </a:rPr>
              <a:t>司法公正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PWUDON+MS-UIGothic"/>
                <a:cs typeface="PWUDON+MS-UIGothic"/>
              </a:rPr>
              <a:t>程序公正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司法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程中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遵循程序公正原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保障当事人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诉讼权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利，确保案件得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到公正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审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理。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PWUDON+MS-UIGothic"/>
                <a:cs typeface="PWUDON+MS-UIGothic"/>
              </a:rPr>
              <a:t>司法独立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司法机关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独立行使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审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判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检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察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，不受任何行政机关、社会</a:t>
            </a:r>
          </a:p>
          <a:p>
            <a:pPr marL="1143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体和个人的干涉。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实</a:t>
            </a:r>
            <a:r>
              <a:rPr sz="2300" spc="25">
                <a:solidFill>
                  <a:srgbClr val="2C4A1E"/>
                </a:solidFill>
                <a:latin typeface="PWUDON+MS-UIGothic"/>
                <a:cs typeface="PWUDON+MS-UIGothic"/>
              </a:rPr>
              <a:t>体公正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861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司法机关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依据事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和法律作出公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13893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正裁判，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当事人合法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益，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实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社会公平正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41400"/>
                </a:solidFill>
                <a:latin typeface="PWUDON+MS-UIGothic"/>
                <a:cs typeface="PWUDO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7105" y="1734434"/>
            <a:ext cx="2568957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2C4A1E"/>
                </a:solidFill>
                <a:latin typeface="MTLABV+MRSNIE+MicrosoftYaHei-Bold"/>
                <a:cs typeface="MTLABV+MRSNIE+MicrosoftYaHei-Bold"/>
              </a:rPr>
              <a:t>PART</a:t>
            </a:r>
            <a:r>
              <a:rPr sz="3300" spc="1364">
                <a:solidFill>
                  <a:srgbClr val="2C4A1E"/>
                </a:solidFill>
                <a:latin typeface="MTLABV+MRSNIE+MicrosoftYaHei-Bold"/>
                <a:cs typeface="MTLABV+MRSNIE+MicrosoftYaHei-Bold"/>
              </a:rPr>
              <a:t> </a:t>
            </a:r>
            <a:r>
              <a:rPr sz="3300">
                <a:solidFill>
                  <a:srgbClr val="2C4A1E"/>
                </a:solidFill>
                <a:latin typeface="MTLABV+MRSNIE+MicrosoftYaHei-Bold"/>
                <a:cs typeface="MTLABV+MRSNIE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97585" y="2562836"/>
            <a:ext cx="72294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2C4A1E"/>
                </a:solidFill>
                <a:latin typeface="PWUDON+MS-UIGothic"/>
                <a:cs typeface="PWUDON+MS-UIGothic"/>
              </a:rPr>
              <a:t>社会主</a:t>
            </a: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义</a:t>
            </a:r>
            <a:r>
              <a:rPr sz="4500">
                <a:solidFill>
                  <a:srgbClr val="2C4A1E"/>
                </a:solidFill>
                <a:latin typeface="PWUDON+MS-UIGothic"/>
                <a:cs typeface="PWUDON+MS-UIGothic"/>
              </a:rPr>
              <a:t>法律与道德的关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97585" y="3385796"/>
            <a:ext cx="1428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2C4A1E"/>
                </a:solidFill>
                <a:latin typeface="PWUDON+MS-UIGothic"/>
                <a:cs typeface="PWUDON+MS-UIGothic"/>
              </a:rPr>
              <a:t>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https://d.book118.com/087110160136006035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PWUDON+MS-UIGothic</vt:lpstr>
      <vt:lpstr>SimSun</vt:lpstr>
      <vt:lpstr>Times New Roman</vt:lpstr>
      <vt:lpstr>UOMJOR+NOIPUL+ArialMT</vt:lpstr>
      <vt:lpstr>MTLABV+MRSNIE+MicrosoftYaHei-Bold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2024-09-10T09:19:32.201</cp:lastPrinted>
  <dcterms:created xsi:type="dcterms:W3CDTF">2024-09-10T01:19:32Z</dcterms:created>
  <dcterms:modified xsi:type="dcterms:W3CDTF">2024-09-10T01:19:33Z</dcterms:modified>
</cp:coreProperties>
</file>