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dp" ContentType="image/vnd.ms-photo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5" r:id="rId23"/>
  </p:sldIdLst>
  <p:sldSz cx="9144000" cy="51435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tags" Target="tags/tag23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2589E3-97C1-4C5D-810C-B086979CA574}" type="datetimeFigureOut">
              <a:rPr lang="zh-CN" altLang="en-US" smtClean="0"/>
              <a:t>2023/3/2 Thursday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341BF8-817D-49B9-AC33-3D621A014F4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335771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D5B45C-B98A-41B6-8036-17B05D023A9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emf" /><Relationship Id="rId3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CC6D94-D03E-4D20-B7AA-7528BFC8C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D662A8-BFCF-4875-9EF5-EDF84155C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ECD78E-AB72-4D48-B091-A5FDB4806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B6EC81-DC10-4871-A40A-CF2AE607C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DAE4E6-E7F0-4947-B70B-5560E3F8C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0E95E1-A166-4E69-9D83-A55C0A000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BC9483-0C8A-4EFA-8782-217F511C6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B66816-C292-41A7-B9DA-3162B8054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AF0B28-258B-4E5B-994B-873304CFC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B1032B-8FD7-43E4-BC0C-1A6F85CD4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89F841-C8B9-4735-92EE-ECDED6D2F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 flipH="1" flipV="1">
            <a:off x="5113338" y="4862513"/>
            <a:ext cx="4030662" cy="280987"/>
          </a:xfrm>
          <a:custGeom>
            <a:gdLst>
              <a:gd name="connsiteX0" fmla="*/ 0 w 9144712"/>
              <a:gd name="connsiteY0" fmla="*/ 0 h 114300"/>
              <a:gd name="connsiteX1" fmla="*/ 9144712 w 9144712"/>
              <a:gd name="connsiteY1" fmla="*/ 0 h 114300"/>
              <a:gd name="connsiteX2" fmla="*/ 9144712 w 9144712"/>
              <a:gd name="connsiteY2" fmla="*/ 114300 h 114300"/>
              <a:gd name="connsiteX3" fmla="*/ 0 w 9144712"/>
              <a:gd name="connsiteY3" fmla="*/ 114300 h 114300"/>
              <a:gd name="connsiteX4" fmla="*/ 0 w 9144712"/>
              <a:gd name="connsiteY4" fmla="*/ 0 h 114300"/>
              <a:gd name="connsiteX0-1" fmla="*/ 7620 w 9152332"/>
              <a:gd name="connsiteY0-2" fmla="*/ 0 h 251460"/>
              <a:gd name="connsiteX1-3" fmla="*/ 9152332 w 9152332"/>
              <a:gd name="connsiteY1-4" fmla="*/ 0 h 251460"/>
              <a:gd name="connsiteX2-5" fmla="*/ 9152332 w 9152332"/>
              <a:gd name="connsiteY2-6" fmla="*/ 114300 h 251460"/>
              <a:gd name="connsiteX3-7" fmla="*/ 0 w 9152332"/>
              <a:gd name="connsiteY3-8" fmla="*/ 251460 h 251460"/>
              <a:gd name="connsiteX4-9" fmla="*/ 7620 w 9152332"/>
              <a:gd name="connsiteY4-10" fmla="*/ 0 h 2514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9152332" h="251460">
                <a:moveTo>
                  <a:pt x="7620" y="0"/>
                </a:moveTo>
                <a:lnTo>
                  <a:pt x="9152332" y="0"/>
                </a:lnTo>
                <a:lnTo>
                  <a:pt x="9152332" y="114300"/>
                </a:lnTo>
                <a:lnTo>
                  <a:pt x="0" y="251460"/>
                </a:lnTo>
                <a:lnTo>
                  <a:pt x="7620" y="0"/>
                </a:lnTo>
                <a:close/>
              </a:path>
            </a:pathLst>
          </a:custGeom>
          <a:solidFill>
            <a:srgbClr val="FFC000"/>
          </a:solidFill>
          <a:ln w="12700" cap="flat" cmpd="sng" algn="ctr">
            <a:noFill/>
            <a:prstDash val="solid"/>
            <a:miter lim="800000"/>
          </a:ln>
          <a:effectLst>
            <a:outerShdw blurRad="165100" dist="38100" dir="18900000" sx="70000" sy="70000" algn="bl" rotWithShape="0">
              <a:prstClr val="black">
                <a:alpha val="16000"/>
              </a:prstClr>
            </a:outerShdw>
          </a:effectLst>
        </p:spPr>
        <p:txBody>
          <a:bodyPr lIns="91432" tIns="45716" rIns="91432" bIns="45716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310" fontAlgn="auto">
              <a:defRPr/>
            </a:pPr>
            <a:endParaRPr lang="zh-CN" altLang="en-US" sz="1800" kern="0" noProof="1">
              <a:solidFill>
                <a:prstClr val="white"/>
              </a:solidFill>
            </a:endParaRPr>
          </a:p>
        </p:txBody>
      </p:sp>
      <p:cxnSp>
        <p:nvCxnSpPr>
          <p:cNvPr id="8" name="直接连接符 7"/>
          <p:cNvCxnSpPr/>
          <p:nvPr userDrawn="1"/>
        </p:nvCxnSpPr>
        <p:spPr>
          <a:xfrm flipV="1">
            <a:off x="139700" y="174625"/>
            <a:ext cx="8869363" cy="14288"/>
          </a:xfrm>
          <a:prstGeom prst="line">
            <a:avLst/>
          </a:prstGeom>
          <a:ln w="12700">
            <a:solidFill>
              <a:schemeClr val="accent6">
                <a:lumMod val="75000"/>
              </a:schemeClr>
            </a:solidFill>
            <a:prstDash val="dashDot"/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矩形 2"/>
          <p:cNvSpPr>
            <a:spLocks noChangeArrowheads="1"/>
          </p:cNvSpPr>
          <p:nvPr userDrawn="1"/>
        </p:nvSpPr>
        <p:spPr bwMode="auto">
          <a:xfrm flipV="1">
            <a:off x="0" y="0"/>
            <a:ext cx="9144000" cy="125413"/>
          </a:xfrm>
          <a:prstGeom prst="rect">
            <a:avLst/>
          </a:prstGeom>
          <a:pattFill prst="wdUpDiag">
            <a:fgClr>
              <a:srgbClr val="00B050"/>
            </a:fgClr>
            <a:bgClr>
              <a:schemeClr val="bg1"/>
            </a:bgClr>
          </a:patt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32" tIns="45716" rIns="91432" bIns="45716" anchor="ctr"/>
          <a:lstStyle>
            <a:defPPr>
              <a:defRPr lang="zh-CN"/>
            </a:defPPr>
            <a:lvl1pPr marL="0" algn="l" defTabSz="914400" rtl="0" eaLnBrk="1" latinLnBrk="0" hangingPunct="1"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914400" rtl="0" eaLnBrk="1" latinLnBrk="0" hangingPunct="1"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914400" rtl="0" eaLnBrk="1" latinLnBrk="0" hangingPunct="1"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914400" rtl="0" eaLnBrk="1" latinLnBrk="0" hangingPunct="1"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914400" rtl="0" eaLnBrk="1" latinLnBrk="0" hangingPunct="1"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 defTabSz="914310">
              <a:defRPr/>
            </a:pPr>
            <a:endParaRPr lang="zh-CN" altLang="en-US" smtClean="0"/>
          </a:p>
        </p:txBody>
      </p:sp>
      <p:sp>
        <p:nvSpPr>
          <p:cNvPr id="10" name="矩形 6"/>
          <p:cNvSpPr/>
          <p:nvPr userDrawn="1"/>
        </p:nvSpPr>
        <p:spPr>
          <a:xfrm flipV="1">
            <a:off x="-7938" y="4948238"/>
            <a:ext cx="9151938" cy="195262"/>
          </a:xfrm>
          <a:custGeom>
            <a:gdLst>
              <a:gd name="connsiteX0" fmla="*/ 0 w 9144712"/>
              <a:gd name="connsiteY0" fmla="*/ 0 h 114300"/>
              <a:gd name="connsiteX1" fmla="*/ 9144712 w 9144712"/>
              <a:gd name="connsiteY1" fmla="*/ 0 h 114300"/>
              <a:gd name="connsiteX2" fmla="*/ 9144712 w 9144712"/>
              <a:gd name="connsiteY2" fmla="*/ 114300 h 114300"/>
              <a:gd name="connsiteX3" fmla="*/ 0 w 9144712"/>
              <a:gd name="connsiteY3" fmla="*/ 114300 h 114300"/>
              <a:gd name="connsiteX4" fmla="*/ 0 w 9144712"/>
              <a:gd name="connsiteY4" fmla="*/ 0 h 114300"/>
              <a:gd name="connsiteX0-1" fmla="*/ 7620 w 9152332"/>
              <a:gd name="connsiteY0-2" fmla="*/ 0 h 251460"/>
              <a:gd name="connsiteX1-3" fmla="*/ 9152332 w 9152332"/>
              <a:gd name="connsiteY1-4" fmla="*/ 0 h 251460"/>
              <a:gd name="connsiteX2-5" fmla="*/ 9152332 w 9152332"/>
              <a:gd name="connsiteY2-6" fmla="*/ 114300 h 251460"/>
              <a:gd name="connsiteX3-7" fmla="*/ 0 w 9152332"/>
              <a:gd name="connsiteY3-8" fmla="*/ 251460 h 251460"/>
              <a:gd name="connsiteX4-9" fmla="*/ 7620 w 9152332"/>
              <a:gd name="connsiteY4-10" fmla="*/ 0 h 2514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9152332" h="251460">
                <a:moveTo>
                  <a:pt x="7620" y="0"/>
                </a:moveTo>
                <a:lnTo>
                  <a:pt x="9152332" y="0"/>
                </a:lnTo>
                <a:lnTo>
                  <a:pt x="9152332" y="114300"/>
                </a:lnTo>
                <a:lnTo>
                  <a:pt x="0" y="251460"/>
                </a:lnTo>
                <a:lnTo>
                  <a:pt x="762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732" fontAlgn="auto">
              <a:defRPr/>
            </a:pPr>
            <a:endParaRPr lang="zh-CN" altLang="en-US" noProof="1">
              <a:solidFill>
                <a:prstClr val="white"/>
              </a:solidFill>
            </a:endParaRPr>
          </a:p>
        </p:txBody>
      </p:sp>
      <p:grpSp>
        <p:nvGrpSpPr>
          <p:cNvPr id="11" name="组合 11"/>
          <p:cNvGrpSpPr/>
          <p:nvPr userDrawn="1"/>
        </p:nvGrpSpPr>
        <p:grpSpPr>
          <a:xfrm rot="235583">
            <a:off x="41275" y="30163"/>
            <a:ext cx="546100" cy="723900"/>
            <a:chOff x="226439" y="2930283"/>
            <a:chExt cx="1582241" cy="2097372"/>
          </a:xfrm>
        </p:grpSpPr>
        <p:sp>
          <p:nvSpPr>
            <p:cNvPr id="12" name="矩形 25"/>
            <p:cNvSpPr/>
            <p:nvPr userDrawn="1"/>
          </p:nvSpPr>
          <p:spPr>
            <a:xfrm rot="2700000">
              <a:off x="-139591" y="3763314"/>
              <a:ext cx="2097372" cy="427758"/>
            </a:xfrm>
            <a:custGeom>
              <a:gdLst>
                <a:gd name="connsiteX0" fmla="*/ 0 w 2127280"/>
                <a:gd name="connsiteY0" fmla="*/ 0 h 234825"/>
                <a:gd name="connsiteX1" fmla="*/ 2127280 w 2127280"/>
                <a:gd name="connsiteY1" fmla="*/ 0 h 234825"/>
                <a:gd name="connsiteX2" fmla="*/ 2127280 w 2127280"/>
                <a:gd name="connsiteY2" fmla="*/ 234825 h 234825"/>
                <a:gd name="connsiteX3" fmla="*/ 0 w 2127280"/>
                <a:gd name="connsiteY3" fmla="*/ 234825 h 234825"/>
                <a:gd name="connsiteX4" fmla="*/ 0 w 2127280"/>
                <a:gd name="connsiteY4" fmla="*/ 0 h 234825"/>
                <a:gd name="connsiteX0-1" fmla="*/ 0 w 2201367"/>
                <a:gd name="connsiteY0-2" fmla="*/ 141439 h 376264"/>
                <a:gd name="connsiteX1-3" fmla="*/ 2201367 w 2201367"/>
                <a:gd name="connsiteY1-4" fmla="*/ 0 h 376264"/>
                <a:gd name="connsiteX2-5" fmla="*/ 2127280 w 2201367"/>
                <a:gd name="connsiteY2-6" fmla="*/ 376264 h 376264"/>
                <a:gd name="connsiteX3-7" fmla="*/ 0 w 2201367"/>
                <a:gd name="connsiteY3-8" fmla="*/ 376264 h 376264"/>
                <a:gd name="connsiteX4-9" fmla="*/ 0 w 2201367"/>
                <a:gd name="connsiteY4-10" fmla="*/ 141439 h 376264"/>
                <a:gd name="connsiteX0-11" fmla="*/ 0 w 2228496"/>
                <a:gd name="connsiteY0-12" fmla="*/ 222827 h 376264"/>
                <a:gd name="connsiteX1-13" fmla="*/ 2228496 w 2228496"/>
                <a:gd name="connsiteY1-14" fmla="*/ 0 h 376264"/>
                <a:gd name="connsiteX2-15" fmla="*/ 2154409 w 2228496"/>
                <a:gd name="connsiteY2-16" fmla="*/ 376264 h 376264"/>
                <a:gd name="connsiteX3-17" fmla="*/ 27129 w 2228496"/>
                <a:gd name="connsiteY3-18" fmla="*/ 376264 h 376264"/>
                <a:gd name="connsiteX4-19" fmla="*/ 0 w 2228496"/>
                <a:gd name="connsiteY4-20" fmla="*/ 222827 h 376264"/>
                <a:gd name="connsiteX0-21" fmla="*/ 0 w 2228496"/>
                <a:gd name="connsiteY0-22" fmla="*/ 222827 h 529995"/>
                <a:gd name="connsiteX1-23" fmla="*/ 2228496 w 2228496"/>
                <a:gd name="connsiteY1-24" fmla="*/ 0 h 529995"/>
                <a:gd name="connsiteX2-25" fmla="*/ 2154409 w 2228496"/>
                <a:gd name="connsiteY2-26" fmla="*/ 376264 h 529995"/>
                <a:gd name="connsiteX3-27" fmla="*/ 235120 w 2228496"/>
                <a:gd name="connsiteY3-28" fmla="*/ 529995 h 529995"/>
                <a:gd name="connsiteX4-29" fmla="*/ 0 w 2228496"/>
                <a:gd name="connsiteY4-30" fmla="*/ 222827 h 529995"/>
                <a:gd name="connsiteX0-31" fmla="*/ 0 w 2228496"/>
                <a:gd name="connsiteY0-32" fmla="*/ 394645 h 529995"/>
                <a:gd name="connsiteX1-33" fmla="*/ 2228496 w 2228496"/>
                <a:gd name="connsiteY1-34" fmla="*/ 0 h 529995"/>
                <a:gd name="connsiteX2-35" fmla="*/ 2154409 w 2228496"/>
                <a:gd name="connsiteY2-36" fmla="*/ 376264 h 529995"/>
                <a:gd name="connsiteX3-37" fmla="*/ 235120 w 2228496"/>
                <a:gd name="connsiteY3-38" fmla="*/ 529995 h 529995"/>
                <a:gd name="connsiteX4-39" fmla="*/ 0 w 2228496"/>
                <a:gd name="connsiteY4-40" fmla="*/ 394645 h 529995"/>
                <a:gd name="connsiteX0-41" fmla="*/ 0 w 2228496"/>
                <a:gd name="connsiteY0-42" fmla="*/ 394645 h 828416"/>
                <a:gd name="connsiteX1-43" fmla="*/ 2228496 w 2228496"/>
                <a:gd name="connsiteY1-44" fmla="*/ 0 h 828416"/>
                <a:gd name="connsiteX2-45" fmla="*/ 1440007 w 2228496"/>
                <a:gd name="connsiteY2-46" fmla="*/ 828416 h 828416"/>
                <a:gd name="connsiteX3-47" fmla="*/ 235120 w 2228496"/>
                <a:gd name="connsiteY3-48" fmla="*/ 529995 h 828416"/>
                <a:gd name="connsiteX4-49" fmla="*/ 0 w 2228496"/>
                <a:gd name="connsiteY4-50" fmla="*/ 394645 h 828416"/>
                <a:gd name="connsiteX0-51" fmla="*/ 0 w 2097372"/>
                <a:gd name="connsiteY0-52" fmla="*/ 46488 h 480259"/>
                <a:gd name="connsiteX1-53" fmla="*/ 2097372 w 2097372"/>
                <a:gd name="connsiteY1-54" fmla="*/ 0 h 480259"/>
                <a:gd name="connsiteX2-55" fmla="*/ 1440007 w 2097372"/>
                <a:gd name="connsiteY2-56" fmla="*/ 480259 h 480259"/>
                <a:gd name="connsiteX3-57" fmla="*/ 235120 w 2097372"/>
                <a:gd name="connsiteY3-58" fmla="*/ 181838 h 480259"/>
                <a:gd name="connsiteX4-59" fmla="*/ 0 w 2097372"/>
                <a:gd name="connsiteY4-60" fmla="*/ 46488 h 480259"/>
                <a:gd name="connsiteX0-61" fmla="*/ 0 w 2097372"/>
                <a:gd name="connsiteY0-62" fmla="*/ 46488 h 629470"/>
                <a:gd name="connsiteX1-63" fmla="*/ 2097372 w 2097372"/>
                <a:gd name="connsiteY1-64" fmla="*/ 0 h 629470"/>
                <a:gd name="connsiteX2-65" fmla="*/ 1440007 w 2097372"/>
                <a:gd name="connsiteY2-66" fmla="*/ 480259 h 629470"/>
                <a:gd name="connsiteX3-67" fmla="*/ 311986 w 2097372"/>
                <a:gd name="connsiteY3-68" fmla="*/ 629470 h 629470"/>
                <a:gd name="connsiteX4-69" fmla="*/ 0 w 2097372"/>
                <a:gd name="connsiteY4-70" fmla="*/ 46488 h 629470"/>
                <a:gd name="connsiteX0-71" fmla="*/ 0 w 2097372"/>
                <a:gd name="connsiteY0-72" fmla="*/ 46488 h 629470"/>
                <a:gd name="connsiteX1-73" fmla="*/ 2097372 w 2097372"/>
                <a:gd name="connsiteY1-74" fmla="*/ 0 h 629470"/>
                <a:gd name="connsiteX2-75" fmla="*/ 1736356 w 2097372"/>
                <a:gd name="connsiteY2-76" fmla="*/ 604186 h 629470"/>
                <a:gd name="connsiteX3-77" fmla="*/ 311986 w 2097372"/>
                <a:gd name="connsiteY3-78" fmla="*/ 629470 h 629470"/>
                <a:gd name="connsiteX4-79" fmla="*/ 0 w 2097372"/>
                <a:gd name="connsiteY4-80" fmla="*/ 46488 h 62947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2097372" h="629470">
                  <a:moveTo>
                    <a:pt x="0" y="46488"/>
                  </a:moveTo>
                  <a:lnTo>
                    <a:pt x="2097372" y="0"/>
                  </a:lnTo>
                  <a:lnTo>
                    <a:pt x="1736356" y="604186"/>
                  </a:lnTo>
                  <a:lnTo>
                    <a:pt x="311986" y="629470"/>
                  </a:lnTo>
                  <a:lnTo>
                    <a:pt x="0" y="46488"/>
                  </a:lnTo>
                  <a:close/>
                </a:path>
              </a:pathLst>
            </a:custGeom>
            <a:solidFill>
              <a:srgbClr val="009E80">
                <a:alpha val="84706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732" fontAlgn="auto">
                <a:defRPr/>
              </a:pPr>
              <a:endParaRPr lang="zh-CN" altLang="en-US" noProof="1">
                <a:solidFill>
                  <a:prstClr val="white"/>
                </a:solidFill>
              </a:endParaRPr>
            </a:p>
          </p:txBody>
        </p:sp>
        <p:sp>
          <p:nvSpPr>
            <p:cNvPr id="13" name="等腰三角形 40"/>
            <p:cNvSpPr/>
            <p:nvPr userDrawn="1"/>
          </p:nvSpPr>
          <p:spPr>
            <a:xfrm flipV="1">
              <a:off x="153492" y="3436650"/>
              <a:ext cx="1582241" cy="1108481"/>
            </a:xfrm>
            <a:custGeom>
              <a:gdLst>
                <a:gd name="connsiteX0" fmla="*/ 0 w 2391866"/>
                <a:gd name="connsiteY0" fmla="*/ 669161 h 669161"/>
                <a:gd name="connsiteX1" fmla="*/ 1195933 w 2391866"/>
                <a:gd name="connsiteY1" fmla="*/ 0 h 669161"/>
                <a:gd name="connsiteX2" fmla="*/ 2391866 w 2391866"/>
                <a:gd name="connsiteY2" fmla="*/ 669161 h 669161"/>
                <a:gd name="connsiteX3" fmla="*/ 0 w 2391866"/>
                <a:gd name="connsiteY3" fmla="*/ 669161 h 669161"/>
                <a:gd name="connsiteX0-1" fmla="*/ 0 w 2391866"/>
                <a:gd name="connsiteY0-2" fmla="*/ 1005711 h 1005711"/>
                <a:gd name="connsiteX1-3" fmla="*/ 1005433 w 2391866"/>
                <a:gd name="connsiteY1-4" fmla="*/ 0 h 1005711"/>
                <a:gd name="connsiteX2-5" fmla="*/ 2391866 w 2391866"/>
                <a:gd name="connsiteY2-6" fmla="*/ 1005711 h 1005711"/>
                <a:gd name="connsiteX3-7" fmla="*/ 0 w 2391866"/>
                <a:gd name="connsiteY3-8" fmla="*/ 1005711 h 1005711"/>
                <a:gd name="connsiteX0-9" fmla="*/ 0 w 1563191"/>
                <a:gd name="connsiteY0-10" fmla="*/ 1005711 h 1605786"/>
                <a:gd name="connsiteX1-11" fmla="*/ 1005433 w 1563191"/>
                <a:gd name="connsiteY1-12" fmla="*/ 0 h 1605786"/>
                <a:gd name="connsiteX2-13" fmla="*/ 1563191 w 1563191"/>
                <a:gd name="connsiteY2-14" fmla="*/ 1605786 h 1605786"/>
                <a:gd name="connsiteX3-15" fmla="*/ 0 w 1563191"/>
                <a:gd name="connsiteY3-16" fmla="*/ 1005711 h 1605786"/>
                <a:gd name="connsiteX0-17" fmla="*/ 0 w 1744166"/>
                <a:gd name="connsiteY0-18" fmla="*/ 1005711 h 1567686"/>
                <a:gd name="connsiteX1-19" fmla="*/ 1005433 w 1744166"/>
                <a:gd name="connsiteY1-20" fmla="*/ 0 h 1567686"/>
                <a:gd name="connsiteX2-21" fmla="*/ 1744166 w 1744166"/>
                <a:gd name="connsiteY2-22" fmla="*/ 1567686 h 1567686"/>
                <a:gd name="connsiteX3-23" fmla="*/ 0 w 1744166"/>
                <a:gd name="connsiteY3-24" fmla="*/ 1005711 h 1567686"/>
                <a:gd name="connsiteX0-25" fmla="*/ 0 w 2039441"/>
                <a:gd name="connsiteY0-26" fmla="*/ 1005711 h 1005711"/>
                <a:gd name="connsiteX1-27" fmla="*/ 1005433 w 2039441"/>
                <a:gd name="connsiteY1-28" fmla="*/ 0 h 1005711"/>
                <a:gd name="connsiteX2-29" fmla="*/ 2039441 w 2039441"/>
                <a:gd name="connsiteY2-30" fmla="*/ 967611 h 1005711"/>
                <a:gd name="connsiteX3-31" fmla="*/ 0 w 2039441"/>
                <a:gd name="connsiteY3-32" fmla="*/ 1005711 h 1005711"/>
                <a:gd name="connsiteX0-33" fmla="*/ 0 w 2772866"/>
                <a:gd name="connsiteY0-34" fmla="*/ 1005711 h 1005711"/>
                <a:gd name="connsiteX1-35" fmla="*/ 1005433 w 2772866"/>
                <a:gd name="connsiteY1-36" fmla="*/ 0 h 1005711"/>
                <a:gd name="connsiteX2-37" fmla="*/ 2772866 w 2772866"/>
                <a:gd name="connsiteY2-38" fmla="*/ 24636 h 1005711"/>
                <a:gd name="connsiteX3-39" fmla="*/ 0 w 2772866"/>
                <a:gd name="connsiteY3-40" fmla="*/ 1005711 h 1005711"/>
                <a:gd name="connsiteX0-41" fmla="*/ 0 w 1020266"/>
                <a:gd name="connsiteY0-42" fmla="*/ 1005711 h 1748661"/>
                <a:gd name="connsiteX1-43" fmla="*/ 1005433 w 1020266"/>
                <a:gd name="connsiteY1-44" fmla="*/ 0 h 1748661"/>
                <a:gd name="connsiteX2-45" fmla="*/ 1020266 w 1020266"/>
                <a:gd name="connsiteY2-46" fmla="*/ 1748661 h 1748661"/>
                <a:gd name="connsiteX3-47" fmla="*/ 0 w 1020266"/>
                <a:gd name="connsiteY3-48" fmla="*/ 1005711 h 1748661"/>
                <a:gd name="connsiteX0-49" fmla="*/ 0 w 1005433"/>
                <a:gd name="connsiteY0-50" fmla="*/ 1005711 h 1929636"/>
                <a:gd name="connsiteX1-51" fmla="*/ 1005433 w 1005433"/>
                <a:gd name="connsiteY1-52" fmla="*/ 0 h 1929636"/>
                <a:gd name="connsiteX2-53" fmla="*/ 753566 w 1005433"/>
                <a:gd name="connsiteY2-54" fmla="*/ 1929636 h 1929636"/>
                <a:gd name="connsiteX3-55" fmla="*/ 0 w 1005433"/>
                <a:gd name="connsiteY3-56" fmla="*/ 1005711 h 1929636"/>
                <a:gd name="connsiteX0-57" fmla="*/ 0 w 1239341"/>
                <a:gd name="connsiteY0-58" fmla="*/ 1005711 h 1843911"/>
                <a:gd name="connsiteX1-59" fmla="*/ 1005433 w 1239341"/>
                <a:gd name="connsiteY1-60" fmla="*/ 0 h 1843911"/>
                <a:gd name="connsiteX2-61" fmla="*/ 1239341 w 1239341"/>
                <a:gd name="connsiteY2-62" fmla="*/ 1843911 h 1843911"/>
                <a:gd name="connsiteX3-63" fmla="*/ 0 w 1239341"/>
                <a:gd name="connsiteY3-64" fmla="*/ 1005711 h 1843911"/>
                <a:gd name="connsiteX0-65" fmla="*/ 0 w 1448891"/>
                <a:gd name="connsiteY0-66" fmla="*/ 1005711 h 1596261"/>
                <a:gd name="connsiteX1-67" fmla="*/ 1005433 w 1448891"/>
                <a:gd name="connsiteY1-68" fmla="*/ 0 h 1596261"/>
                <a:gd name="connsiteX2-69" fmla="*/ 1448891 w 1448891"/>
                <a:gd name="connsiteY2-70" fmla="*/ 1596261 h 1596261"/>
                <a:gd name="connsiteX3-71" fmla="*/ 0 w 1448891"/>
                <a:gd name="connsiteY3-72" fmla="*/ 1005711 h 1596261"/>
                <a:gd name="connsiteX0-73" fmla="*/ 0 w 1582241"/>
                <a:gd name="connsiteY0-74" fmla="*/ 1005711 h 1100961"/>
                <a:gd name="connsiteX1-75" fmla="*/ 1005433 w 1582241"/>
                <a:gd name="connsiteY1-76" fmla="*/ 0 h 1100961"/>
                <a:gd name="connsiteX2-77" fmla="*/ 1582241 w 1582241"/>
                <a:gd name="connsiteY2-78" fmla="*/ 1100961 h 1100961"/>
                <a:gd name="connsiteX3-79" fmla="*/ 0 w 1582241"/>
                <a:gd name="connsiteY3-80" fmla="*/ 1005711 h 1100961"/>
                <a:gd name="connsiteX0-81" fmla="*/ 0 w 1582241"/>
                <a:gd name="connsiteY0-82" fmla="*/ 1005711 h 1100961"/>
                <a:gd name="connsiteX1-83" fmla="*/ 1026781 w 1582241"/>
                <a:gd name="connsiteY1-84" fmla="*/ 0 h 1100961"/>
                <a:gd name="connsiteX2-85" fmla="*/ 1582241 w 1582241"/>
                <a:gd name="connsiteY2-86" fmla="*/ 1100961 h 1100961"/>
                <a:gd name="connsiteX3-87" fmla="*/ 0 w 1582241"/>
                <a:gd name="connsiteY3-88" fmla="*/ 1005711 h 1100961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</a:cxnLst>
              <a:rect l="l" t="t" r="r" b="b"/>
              <a:pathLst>
                <a:path w="1582241" h="1100961">
                  <a:moveTo>
                    <a:pt x="0" y="1005711"/>
                  </a:moveTo>
                  <a:lnTo>
                    <a:pt x="1026781" y="0"/>
                  </a:lnTo>
                  <a:lnTo>
                    <a:pt x="1582241" y="1100961"/>
                  </a:lnTo>
                  <a:lnTo>
                    <a:pt x="0" y="1005711"/>
                  </a:lnTo>
                  <a:close/>
                </a:path>
              </a:pathLst>
            </a:custGeom>
            <a:solidFill>
              <a:srgbClr val="FFC000"/>
            </a:solidFill>
            <a:ln w="12700" cap="flat" cmpd="sng" algn="ctr">
              <a:noFill/>
              <a:prstDash val="solid"/>
              <a:miter lim="800000"/>
            </a:ln>
            <a:effectLst>
              <a:outerShdw blurRad="165100" dist="38100" dir="18900000" sx="70000" sy="70000" algn="bl" rotWithShape="0">
                <a:prstClr val="black">
                  <a:alpha val="16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914310" fontAlgn="auto">
                <a:defRPr/>
              </a:pPr>
              <a:endParaRPr lang="zh-CN" altLang="en-US" sz="1800" kern="0" noProof="1">
                <a:solidFill>
                  <a:prstClr val="white"/>
                </a:solidFill>
              </a:endParaRPr>
            </a:p>
          </p:txBody>
        </p:sp>
      </p:grpSp>
      <p:sp>
        <p:nvSpPr>
          <p:cNvPr id="14" name="椭圆 13"/>
          <p:cNvSpPr/>
          <p:nvPr userDrawn="1"/>
        </p:nvSpPr>
        <p:spPr>
          <a:xfrm>
            <a:off x="8459788" y="4629150"/>
            <a:ext cx="466725" cy="465138"/>
          </a:xfrm>
          <a:prstGeom prst="ellipse">
            <a:avLst/>
          </a:prstGeom>
          <a:pattFill prst="wdUpDiag">
            <a:fgClr>
              <a:schemeClr val="accent6"/>
            </a:fgClr>
            <a:bgClr>
              <a:schemeClr val="bg1"/>
            </a:bgClr>
          </a:pattFill>
          <a:ln w="19050" cap="flat" cmpd="sng" algn="ctr">
            <a:solidFill>
              <a:schemeClr val="bg1"/>
            </a:solidFill>
            <a:prstDash val="solid"/>
            <a:miter lim="800000"/>
          </a:ln>
          <a:effectLst/>
        </p:spPr>
        <p:txBody>
          <a:bodyPr lIns="91432" tIns="45716" rIns="91432" bIns="45716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310" fontAlgn="auto">
              <a:defRPr/>
            </a:pPr>
            <a:endParaRPr lang="zh-CN" altLang="en-US" noProof="1"/>
          </a:p>
        </p:txBody>
      </p:sp>
      <p:sp>
        <p:nvSpPr>
          <p:cNvPr id="15" name="矩形 14"/>
          <p:cNvSpPr>
            <a:spLocks noChangeArrowheads="1"/>
          </p:cNvSpPr>
          <p:nvPr userDrawn="1"/>
        </p:nvSpPr>
        <p:spPr bwMode="auto">
          <a:xfrm>
            <a:off x="8507413" y="4719638"/>
            <a:ext cx="381000" cy="292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32" tIns="45716" rIns="91432" bIns="45716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 defTabSz="685732" eaLnBrk="1" hangingPunct="1">
              <a:defRPr/>
            </a:pPr>
            <a:fld id="{98F04223-5326-4400-8B9A-4B77048F96BB}" type="slidenum">
              <a:rPr lang="zh-CN" altLang="en-US" smtClean="0"/>
              <a:pPr algn="ctr" defTabSz="685732" eaLnBrk="1" hangingPunct="1">
                <a:defRPr/>
              </a:pPr>
              <a:t>1</a:t>
            </a:fld>
            <a:endParaRPr lang="zh-CN" altLang="en-US" smtClean="0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 flipH="1" flipV="1">
            <a:off x="5113338" y="4862513"/>
            <a:ext cx="4030662" cy="280987"/>
          </a:xfrm>
          <a:custGeom>
            <a:gdLst>
              <a:gd name="connsiteX0" fmla="*/ 0 w 9144712"/>
              <a:gd name="connsiteY0" fmla="*/ 0 h 114300"/>
              <a:gd name="connsiteX1" fmla="*/ 9144712 w 9144712"/>
              <a:gd name="connsiteY1" fmla="*/ 0 h 114300"/>
              <a:gd name="connsiteX2" fmla="*/ 9144712 w 9144712"/>
              <a:gd name="connsiteY2" fmla="*/ 114300 h 114300"/>
              <a:gd name="connsiteX3" fmla="*/ 0 w 9144712"/>
              <a:gd name="connsiteY3" fmla="*/ 114300 h 114300"/>
              <a:gd name="connsiteX4" fmla="*/ 0 w 9144712"/>
              <a:gd name="connsiteY4" fmla="*/ 0 h 114300"/>
              <a:gd name="connsiteX0-1" fmla="*/ 7620 w 9152332"/>
              <a:gd name="connsiteY0-2" fmla="*/ 0 h 251460"/>
              <a:gd name="connsiteX1-3" fmla="*/ 9152332 w 9152332"/>
              <a:gd name="connsiteY1-4" fmla="*/ 0 h 251460"/>
              <a:gd name="connsiteX2-5" fmla="*/ 9152332 w 9152332"/>
              <a:gd name="connsiteY2-6" fmla="*/ 114300 h 251460"/>
              <a:gd name="connsiteX3-7" fmla="*/ 0 w 9152332"/>
              <a:gd name="connsiteY3-8" fmla="*/ 251460 h 251460"/>
              <a:gd name="connsiteX4-9" fmla="*/ 7620 w 9152332"/>
              <a:gd name="connsiteY4-10" fmla="*/ 0 h 2514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9152332" h="251460">
                <a:moveTo>
                  <a:pt x="7620" y="0"/>
                </a:moveTo>
                <a:lnTo>
                  <a:pt x="9152332" y="0"/>
                </a:lnTo>
                <a:lnTo>
                  <a:pt x="9152332" y="114300"/>
                </a:lnTo>
                <a:lnTo>
                  <a:pt x="0" y="251460"/>
                </a:lnTo>
                <a:lnTo>
                  <a:pt x="7620" y="0"/>
                </a:lnTo>
                <a:close/>
              </a:path>
            </a:pathLst>
          </a:custGeom>
          <a:solidFill>
            <a:srgbClr val="FFC000"/>
          </a:solidFill>
          <a:ln w="12700" cap="flat" cmpd="sng" algn="ctr">
            <a:noFill/>
            <a:prstDash val="solid"/>
            <a:miter lim="800000"/>
          </a:ln>
          <a:effectLst>
            <a:outerShdw blurRad="165100" dist="38100" dir="18900000" sx="70000" sy="70000" algn="bl" rotWithShape="0">
              <a:prstClr val="black">
                <a:alpha val="16000"/>
              </a:prstClr>
            </a:outerShdw>
          </a:effectLst>
        </p:spPr>
        <p:txBody>
          <a:bodyPr lIns="91432" tIns="45716" rIns="91432" bIns="45716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 fontAlgn="auto">
              <a:defRPr/>
            </a:pPr>
            <a:endParaRPr lang="zh-CN" altLang="en-US" sz="1800" kern="0" noProof="1">
              <a:solidFill>
                <a:prstClr val="white"/>
              </a:solidFill>
            </a:endParaRPr>
          </a:p>
        </p:txBody>
      </p:sp>
      <p:cxnSp>
        <p:nvCxnSpPr>
          <p:cNvPr id="8" name="直接连接符 7"/>
          <p:cNvCxnSpPr/>
          <p:nvPr userDrawn="1"/>
        </p:nvCxnSpPr>
        <p:spPr>
          <a:xfrm flipV="1">
            <a:off x="139700" y="174625"/>
            <a:ext cx="8869363" cy="14288"/>
          </a:xfrm>
          <a:prstGeom prst="line">
            <a:avLst/>
          </a:prstGeom>
          <a:ln w="12700">
            <a:solidFill>
              <a:schemeClr val="accent6">
                <a:lumMod val="75000"/>
              </a:schemeClr>
            </a:solidFill>
            <a:prstDash val="dashDot"/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矩形 2"/>
          <p:cNvSpPr>
            <a:spLocks noChangeArrowheads="1"/>
          </p:cNvSpPr>
          <p:nvPr userDrawn="1"/>
        </p:nvSpPr>
        <p:spPr bwMode="auto">
          <a:xfrm flipV="1">
            <a:off x="0" y="0"/>
            <a:ext cx="9144000" cy="125413"/>
          </a:xfrm>
          <a:prstGeom prst="rect">
            <a:avLst/>
          </a:prstGeom>
          <a:pattFill prst="wdUpDiag">
            <a:fgClr>
              <a:srgbClr val="00B050"/>
            </a:fgClr>
            <a:bgClr>
              <a:schemeClr val="bg1"/>
            </a:bgClr>
          </a:patt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32" tIns="45716" rIns="91432" bIns="45716" anchor="ctr"/>
          <a:lstStyle>
            <a:defPPr>
              <a:defRPr lang="zh-CN"/>
            </a:defPPr>
            <a:lvl1pPr marL="0" algn="l" defTabSz="914400" rtl="0" eaLnBrk="1" latinLnBrk="0" hangingPunct="1"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914400" rtl="0" eaLnBrk="1" latinLnBrk="0" hangingPunct="1"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914400" rtl="0" eaLnBrk="1" latinLnBrk="0" hangingPunct="1"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914400" rtl="0" eaLnBrk="1" latinLnBrk="0" hangingPunct="1"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914400" rtl="0" eaLnBrk="1" latinLnBrk="0" hangingPunct="1"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 defTabSz="914400">
              <a:defRPr/>
            </a:pPr>
            <a:endParaRPr lang="zh-CN" altLang="en-US" smtClean="0"/>
          </a:p>
        </p:txBody>
      </p:sp>
      <p:sp>
        <p:nvSpPr>
          <p:cNvPr id="10" name="矩形 6"/>
          <p:cNvSpPr/>
          <p:nvPr userDrawn="1"/>
        </p:nvSpPr>
        <p:spPr>
          <a:xfrm flipV="1">
            <a:off x="-7938" y="4948238"/>
            <a:ext cx="9151938" cy="195262"/>
          </a:xfrm>
          <a:custGeom>
            <a:gdLst>
              <a:gd name="connsiteX0" fmla="*/ 0 w 9144712"/>
              <a:gd name="connsiteY0" fmla="*/ 0 h 114300"/>
              <a:gd name="connsiteX1" fmla="*/ 9144712 w 9144712"/>
              <a:gd name="connsiteY1" fmla="*/ 0 h 114300"/>
              <a:gd name="connsiteX2" fmla="*/ 9144712 w 9144712"/>
              <a:gd name="connsiteY2" fmla="*/ 114300 h 114300"/>
              <a:gd name="connsiteX3" fmla="*/ 0 w 9144712"/>
              <a:gd name="connsiteY3" fmla="*/ 114300 h 114300"/>
              <a:gd name="connsiteX4" fmla="*/ 0 w 9144712"/>
              <a:gd name="connsiteY4" fmla="*/ 0 h 114300"/>
              <a:gd name="connsiteX0-1" fmla="*/ 7620 w 9152332"/>
              <a:gd name="connsiteY0-2" fmla="*/ 0 h 251460"/>
              <a:gd name="connsiteX1-3" fmla="*/ 9152332 w 9152332"/>
              <a:gd name="connsiteY1-4" fmla="*/ 0 h 251460"/>
              <a:gd name="connsiteX2-5" fmla="*/ 9152332 w 9152332"/>
              <a:gd name="connsiteY2-6" fmla="*/ 114300 h 251460"/>
              <a:gd name="connsiteX3-7" fmla="*/ 0 w 9152332"/>
              <a:gd name="connsiteY3-8" fmla="*/ 251460 h 251460"/>
              <a:gd name="connsiteX4-9" fmla="*/ 7620 w 9152332"/>
              <a:gd name="connsiteY4-10" fmla="*/ 0 h 2514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9152332" h="251460">
                <a:moveTo>
                  <a:pt x="7620" y="0"/>
                </a:moveTo>
                <a:lnTo>
                  <a:pt x="9152332" y="0"/>
                </a:lnTo>
                <a:lnTo>
                  <a:pt x="9152332" y="114300"/>
                </a:lnTo>
                <a:lnTo>
                  <a:pt x="0" y="251460"/>
                </a:lnTo>
                <a:lnTo>
                  <a:pt x="762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 fontAlgn="auto">
              <a:defRPr/>
            </a:pPr>
            <a:endParaRPr lang="zh-CN" altLang="en-US" noProof="1">
              <a:solidFill>
                <a:prstClr val="white"/>
              </a:solidFill>
            </a:endParaRPr>
          </a:p>
        </p:txBody>
      </p:sp>
      <p:sp>
        <p:nvSpPr>
          <p:cNvPr id="14" name="椭圆 13"/>
          <p:cNvSpPr/>
          <p:nvPr userDrawn="1"/>
        </p:nvSpPr>
        <p:spPr>
          <a:xfrm>
            <a:off x="8459788" y="4629150"/>
            <a:ext cx="466725" cy="465138"/>
          </a:xfrm>
          <a:prstGeom prst="ellipse">
            <a:avLst/>
          </a:prstGeom>
          <a:pattFill prst="wdUpDiag">
            <a:fgClr>
              <a:schemeClr val="accent6"/>
            </a:fgClr>
            <a:bgClr>
              <a:schemeClr val="bg1"/>
            </a:bgClr>
          </a:pattFill>
          <a:ln w="19050" cap="flat" cmpd="sng" algn="ctr">
            <a:solidFill>
              <a:schemeClr val="bg1"/>
            </a:solidFill>
            <a:prstDash val="solid"/>
            <a:miter lim="800000"/>
          </a:ln>
          <a:effectLst/>
        </p:spPr>
        <p:txBody>
          <a:bodyPr lIns="91432" tIns="45716" rIns="91432" bIns="45716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 fontAlgn="auto">
              <a:defRPr/>
            </a:pPr>
            <a:endParaRPr lang="zh-CN" altLang="en-US" noProof="1"/>
          </a:p>
        </p:txBody>
      </p:sp>
      <p:sp>
        <p:nvSpPr>
          <p:cNvPr id="15" name="矩形 14"/>
          <p:cNvSpPr>
            <a:spLocks noChangeArrowheads="1"/>
          </p:cNvSpPr>
          <p:nvPr userDrawn="1"/>
        </p:nvSpPr>
        <p:spPr bwMode="auto">
          <a:xfrm>
            <a:off x="8507413" y="4719638"/>
            <a:ext cx="381000" cy="292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32" tIns="45716" rIns="91432" bIns="45716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 defTabSz="685800" eaLnBrk="1" hangingPunct="1">
              <a:defRPr/>
            </a:pPr>
            <a:fld id="{98F04223-5326-4400-8B9A-4B77048F96BB}" type="slidenum">
              <a:rPr lang="zh-CN" altLang="en-US" smtClean="0"/>
              <a:t>‹#›</a:t>
            </a:fld>
            <a:endParaRPr lang="zh-CN" altLang="en-US" smtClean="0"/>
          </a:p>
        </p:txBody>
      </p:sp>
    </p:spTree>
    <p:extLst>
      <p:ext uri="{BB962C8B-B14F-4D97-AF65-F5344CB8AC3E}">
        <p14:creationId xmlns:p14="http://schemas.microsoft.com/office/powerpoint/2010/main" val="3116649236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1.png"/>
          <p:cNvPicPr>
            <a:picLocks noChangeAspect="1" noChangeArrowheads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6100" y="993775"/>
            <a:ext cx="2771775" cy="3821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文本框 5"/>
          <p:cNvSpPr txBox="1">
            <a:spLocks noChangeArrowheads="1"/>
          </p:cNvSpPr>
          <p:nvPr userDrawn="1"/>
        </p:nvSpPr>
        <p:spPr bwMode="auto">
          <a:xfrm>
            <a:off x="747713" y="315913"/>
            <a:ext cx="3725862" cy="414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32" tIns="45716" rIns="91432" bIns="45716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defTabSz="685732" eaLnBrk="1" hangingPunct="1">
              <a:defRPr/>
            </a:pPr>
            <a:r>
              <a:rPr lang="zh-CN" altLang="en-US" sz="2100" b="1" smtClean="0">
                <a:latin typeface="微软雅黑" pitchFamily="34" charset="-122"/>
                <a:ea typeface="微软雅黑" pitchFamily="34" charset="-122"/>
              </a:rPr>
              <a:t>课堂总结</a:t>
            </a:r>
          </a:p>
        </p:txBody>
      </p:sp>
      <p:sp>
        <p:nvSpPr>
          <p:cNvPr id="9" name="直角三角形 8"/>
          <p:cNvSpPr/>
          <p:nvPr userDrawn="1"/>
        </p:nvSpPr>
        <p:spPr>
          <a:xfrm flipV="1">
            <a:off x="0" y="-14288"/>
            <a:ext cx="9144000" cy="223838"/>
          </a:xfrm>
          <a:prstGeom prst="rtTriangl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anchor="ctr"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300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300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300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300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300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sz="1000" noProof="1">
              <a:solidFill>
                <a:srgbClr val="FFFFFF"/>
              </a:solidFill>
              <a:latin typeface="Times New Roman" panose="02020603050405020304" pitchFamily="18" charset="0"/>
              <a:ea typeface="幼圆" panose="02010509060101010101" charset="-122"/>
            </a:endParaRPr>
          </a:p>
        </p:txBody>
      </p:sp>
      <p:sp>
        <p:nvSpPr>
          <p:cNvPr id="10" name="矩形 9"/>
          <p:cNvSpPr/>
          <p:nvPr userDrawn="1"/>
        </p:nvSpPr>
        <p:spPr>
          <a:xfrm>
            <a:off x="0" y="5030788"/>
            <a:ext cx="9144000" cy="114300"/>
          </a:xfrm>
          <a:prstGeom prst="rect">
            <a:avLst/>
          </a:prstGeom>
          <a:pattFill prst="dkHorz">
            <a:fgClr>
              <a:srgbClr val="FFC000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anchor="ctr"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300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300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300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300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300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sz="1000" noProof="1">
              <a:solidFill>
                <a:srgbClr val="FFFFFF"/>
              </a:solidFill>
              <a:latin typeface="Times New Roman" panose="02020603050405020304" pitchFamily="18" charset="0"/>
              <a:ea typeface="幼圆" panose="02010509060101010101" charset="-122"/>
            </a:endParaRPr>
          </a:p>
        </p:txBody>
      </p:sp>
      <p:sp>
        <p:nvSpPr>
          <p:cNvPr id="11" name="椭圆 10"/>
          <p:cNvSpPr/>
          <p:nvPr userDrawn="1"/>
        </p:nvSpPr>
        <p:spPr>
          <a:xfrm>
            <a:off x="8466138" y="4702175"/>
            <a:ext cx="444500" cy="412750"/>
          </a:xfrm>
          <a:prstGeom prst="ellipse">
            <a:avLst/>
          </a:prstGeom>
          <a:solidFill>
            <a:srgbClr val="00B0F0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anchor="ctr"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300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300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300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300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300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sz="1000" noProof="1">
              <a:solidFill>
                <a:srgbClr val="FFFFFF"/>
              </a:solidFill>
              <a:latin typeface="Times New Roman" panose="02020603050405020304" pitchFamily="18" charset="0"/>
              <a:ea typeface="幼圆" panose="02010509060101010101" charset="-122"/>
            </a:endParaRPr>
          </a:p>
        </p:txBody>
      </p:sp>
      <p:sp>
        <p:nvSpPr>
          <p:cNvPr id="12" name="TextBox 15"/>
          <p:cNvSpPr txBox="1">
            <a:spLocks noChangeArrowheads="1"/>
          </p:cNvSpPr>
          <p:nvPr userDrawn="1"/>
        </p:nvSpPr>
        <p:spPr bwMode="auto">
          <a:xfrm>
            <a:off x="8478838" y="4721225"/>
            <a:ext cx="419100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32" tIns="45716" rIns="91432" bIns="45716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 defTabSz="685732" eaLnBrk="1" hangingPunct="1">
              <a:defRPr/>
            </a:pPr>
            <a:fld id="{4354F615-F065-4805-9CE2-36C5AE23FE74}" type="slidenum">
              <a:rPr lang="zh-CN" altLang="en-US" sz="1000" smtClean="0">
                <a:solidFill>
                  <a:srgbClr val="FFFFFF"/>
                </a:solidFill>
                <a:latin typeface="Arial Unicode MS" pitchFamily="34" charset="-122"/>
                <a:ea typeface="Arial Unicode MS" pitchFamily="34" charset="-122"/>
                <a:cs typeface="Arial Unicode MS" pitchFamily="34" charset="-122"/>
              </a:rPr>
              <a:pPr algn="ctr" defTabSz="685732" eaLnBrk="1" hangingPunct="1">
                <a:defRPr/>
              </a:pPr>
              <a:t>‹#›</a:t>
            </a:fld>
            <a:r>
              <a:rPr lang="zh-CN" altLang="en-US" sz="1200" smtClean="0">
                <a:solidFill>
                  <a:srgbClr val="FFFFFF"/>
                </a:solidFill>
                <a:latin typeface="Arial Unicode MS" pitchFamily="34" charset="-122"/>
                <a:ea typeface="Arial Unicode MS" pitchFamily="34" charset="-122"/>
                <a:cs typeface="Arial Unicode MS" pitchFamily="34" charset="-122"/>
              </a:rPr>
              <a:t> </a:t>
            </a:r>
          </a:p>
        </p:txBody>
      </p:sp>
      <p:pic>
        <p:nvPicPr>
          <p:cNvPr id="13" name="图片 11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1810832">
            <a:off x="66675" y="263525"/>
            <a:ext cx="309563" cy="34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直角三角形 13"/>
          <p:cNvSpPr/>
          <p:nvPr userDrawn="1"/>
        </p:nvSpPr>
        <p:spPr>
          <a:xfrm flipH="1" flipV="1">
            <a:off x="1219200" y="-15875"/>
            <a:ext cx="7924800" cy="322263"/>
          </a:xfrm>
          <a:prstGeom prst="rtTriangl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anchor="ctr"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300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300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300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300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300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sz="1000" noProof="1">
              <a:solidFill>
                <a:srgbClr val="FFFFFF"/>
              </a:solidFill>
              <a:latin typeface="Times New Roman" panose="02020603050405020304" pitchFamily="18" charset="0"/>
              <a:ea typeface="幼圆" panose="02010509060101010101" charset="-122"/>
            </a:endParaRPr>
          </a:p>
        </p:txBody>
      </p:sp>
      <p:grpSp>
        <p:nvGrpSpPr>
          <p:cNvPr id="15" name="组合 14"/>
          <p:cNvGrpSpPr/>
          <p:nvPr userDrawn="1"/>
        </p:nvGrpSpPr>
        <p:grpSpPr>
          <a:xfrm>
            <a:off x="3409950" y="363538"/>
            <a:ext cx="4873625" cy="4344987"/>
            <a:chOff x="3369611" y="523226"/>
            <a:chExt cx="5169270" cy="4298759"/>
          </a:xfrm>
        </p:grpSpPr>
        <p:sp>
          <p:nvSpPr>
            <p:cNvPr id="16" name="椭圆形标注 15"/>
            <p:cNvSpPr/>
            <p:nvPr/>
          </p:nvSpPr>
          <p:spPr>
            <a:xfrm>
              <a:off x="3369611" y="523226"/>
              <a:ext cx="5169270" cy="4298759"/>
            </a:xfrm>
            <a:prstGeom prst="wedgeEllipseCallout">
              <a:avLst>
                <a:gd name="adj1" fmla="val -52924"/>
                <a:gd name="adj2" fmla="val 29375"/>
              </a:avLst>
            </a:prstGeom>
            <a:solidFill>
              <a:schemeClr val="accent4">
                <a:lumMod val="20000"/>
                <a:lumOff val="80000"/>
              </a:schemeClr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732" fontAlgn="auto">
                <a:defRPr/>
              </a:pPr>
              <a:endParaRPr lang="zh-CN" altLang="zh-CN" sz="2100" noProof="1">
                <a:solidFill>
                  <a:srgbClr val="FF0000"/>
                </a:solidFill>
              </a:endParaRPr>
            </a:p>
          </p:txBody>
        </p:sp>
        <p:sp>
          <p:nvSpPr>
            <p:cNvPr id="17" name="矩形 16"/>
            <p:cNvSpPr/>
            <p:nvPr/>
          </p:nvSpPr>
          <p:spPr>
            <a:xfrm>
              <a:off x="3756885" y="782376"/>
              <a:ext cx="4396406" cy="3591986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732" fontAlgn="auto">
                <a:lnSpc>
                  <a:spcPct val="150000"/>
                </a:lnSpc>
                <a:buFont typeface="Arial" pitchFamily="34" charset="0"/>
                <a:buNone/>
                <a:defRPr/>
              </a:pPr>
              <a:r>
                <a:rPr lang="zh-CN" altLang="en-US" sz="3000" noProof="1">
                  <a:solidFill>
                    <a:srgbClr val="0070C0"/>
                  </a:solidFill>
                  <a:latin typeface="微软雅黑" panose="020b0503020204020204" charset="-122"/>
                  <a:ea typeface="微软雅黑" panose="020b0503020204020204" charset="-122"/>
                </a:rPr>
                <a:t>　   </a:t>
              </a:r>
              <a:r>
                <a:rPr lang="zh-CN" altLang="zh-CN" sz="3000" b="1" noProof="1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</a:rPr>
                <a:t>同学们，这节课你有哪些</a:t>
              </a:r>
              <a:r>
                <a:rPr lang="zh-CN" altLang="zh-CN" sz="3000" b="1" noProof="1" smtClean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</a:rPr>
                <a:t>收获呢</a:t>
              </a:r>
              <a:r>
                <a:rPr lang="zh-CN" altLang="zh-CN" sz="3000" b="1" noProof="1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</a:rPr>
                <a:t>？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 noChangeArrowheads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06575" y="1730375"/>
            <a:ext cx="160020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文本框 7"/>
          <p:cNvSpPr txBox="1">
            <a:spLocks noChangeArrowheads="1"/>
          </p:cNvSpPr>
          <p:nvPr userDrawn="1"/>
        </p:nvSpPr>
        <p:spPr bwMode="auto">
          <a:xfrm>
            <a:off x="3208338" y="1730375"/>
            <a:ext cx="3121025" cy="865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32" tIns="45716" rIns="91432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000" b="1">
                <a:solidFill>
                  <a:srgbClr val="3B3838"/>
                </a:solidFill>
                <a:latin typeface="Times New Roman" panose="02020603050405020304" pitchFamily="18" charset="0"/>
                <a:cs typeface="Times New Roman" pitchFamily="18" charset="0"/>
              </a:rPr>
              <a:t>谢谢观看 </a:t>
            </a:r>
            <a:r>
              <a:rPr lang="en-US" altLang="zh-CN" sz="5000" b="1">
                <a:solidFill>
                  <a:srgbClr val="3B3838"/>
                </a:solidFill>
                <a:latin typeface="Times New Roman" panose="02020603050405020304" pitchFamily="18" charset="0"/>
                <a:cs typeface="Times New Roman" pitchFamily="18" charset="0"/>
              </a:rPr>
              <a:t>!</a:t>
            </a:r>
            <a:endParaRPr lang="zh-CN" altLang="en-US" sz="5000" b="1">
              <a:solidFill>
                <a:srgbClr val="3B3838"/>
              </a:solidFill>
              <a:latin typeface="Times New Roman" panose="02020603050405020304" pitchFamily="18" charset="0"/>
              <a:cs typeface="Times New Roman" pitchFamily="18" charset="0"/>
            </a:endParaRPr>
          </a:p>
        </p:txBody>
      </p:sp>
      <p:sp>
        <p:nvSpPr>
          <p:cNvPr id="9" name="任意多边形 8"/>
          <p:cNvSpPr/>
          <p:nvPr userDrawn="1"/>
        </p:nvSpPr>
        <p:spPr bwMode="auto">
          <a:xfrm flipH="1">
            <a:off x="8026400" y="1562100"/>
            <a:ext cx="1116013" cy="3582988"/>
          </a:xfrm>
          <a:custGeom>
            <a:gdLst>
              <a:gd name="T0" fmla="*/ 0 w 1115615"/>
              <a:gd name="T1" fmla="*/ 0 h 4293096"/>
              <a:gd name="T2" fmla="*/ 0 w 1115615"/>
              <a:gd name="T3" fmla="*/ 354889 h 4293096"/>
              <a:gd name="T4" fmla="*/ 836708 w 1115615"/>
              <a:gd name="T5" fmla="*/ 703912 h 4293096"/>
              <a:gd name="T6" fmla="*/ 1119601 w 1115615"/>
              <a:gd name="T7" fmla="*/ 703912 h 4293096"/>
              <a:gd name="T8" fmla="*/ 0 60000 65536"/>
              <a:gd name="T9" fmla="*/ 0 60000 65536"/>
              <a:gd name="T10" fmla="*/ 0 60000 65536"/>
              <a:gd name="T11" fmla="*/ 0 60000 65536"/>
            </a:gdLst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1115615" h="4293096">
                <a:moveTo>
                  <a:pt x="0" y="0"/>
                </a:moveTo>
                <a:lnTo>
                  <a:pt x="0" y="2164440"/>
                </a:lnTo>
                <a:lnTo>
                  <a:pt x="833729" y="4293096"/>
                </a:lnTo>
                <a:lnTo>
                  <a:pt x="1115615" y="4293096"/>
                </a:lnTo>
                <a:lnTo>
                  <a:pt x="0" y="0"/>
                </a:lnTo>
                <a:close/>
              </a:path>
            </a:pathLst>
          </a:custGeom>
          <a:solidFill>
            <a:srgbClr val="5DB8CD"/>
          </a:solidFill>
          <a:ln>
            <a:noFill/>
          </a:ln>
          <a:extLst>
            <a:ext uri="{91240B29-F687-4F45-9708-019B960494DF}">
              <a14:hiddenLine xmlns:a14="http://schemas.microsoft.com/office/drawing/2010/main" w="9525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lIns="91432" tIns="45716" rIns="91432" bIns="45716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0" name="组合 10"/>
          <p:cNvGrpSpPr/>
          <p:nvPr userDrawn="1"/>
        </p:nvGrpSpPr>
        <p:grpSpPr>
          <a:xfrm>
            <a:off x="0" y="0"/>
            <a:ext cx="2413000" cy="5145088"/>
            <a:chOff x="-1" y="0"/>
            <a:chExt cx="2828842" cy="5143500"/>
          </a:xfrm>
        </p:grpSpPr>
        <p:sp>
          <p:nvSpPr>
            <p:cNvPr id="11" name="任意多边形 10"/>
            <p:cNvSpPr/>
            <p:nvPr/>
          </p:nvSpPr>
          <p:spPr bwMode="auto">
            <a:xfrm>
              <a:off x="-1" y="0"/>
              <a:ext cx="2828842" cy="5143500"/>
            </a:xfrm>
            <a:custGeom>
              <a:gdLst>
                <a:gd name="T0" fmla="*/ 2544780 w 2828842"/>
                <a:gd name="T1" fmla="*/ 0 h 6858000"/>
                <a:gd name="T2" fmla="*/ 2828842 w 2828842"/>
                <a:gd name="T3" fmla="*/ 0 h 6858000"/>
                <a:gd name="T4" fmla="*/ 1120663 w 2828842"/>
                <a:gd name="T5" fmla="*/ 386198 h 6858000"/>
                <a:gd name="T6" fmla="*/ 0 w 2828842"/>
                <a:gd name="T7" fmla="*/ 386198 h 6858000"/>
                <a:gd name="T8" fmla="*/ 0 w 2828842"/>
                <a:gd name="T9" fmla="*/ 365885 h 685800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2828842" h="6858000">
                  <a:moveTo>
                    <a:pt x="2544780" y="0"/>
                  </a:moveTo>
                  <a:lnTo>
                    <a:pt x="2828842" y="0"/>
                  </a:lnTo>
                  <a:lnTo>
                    <a:pt x="1120663" y="6858000"/>
                  </a:lnTo>
                  <a:lnTo>
                    <a:pt x="0" y="6858000"/>
                  </a:lnTo>
                  <a:lnTo>
                    <a:pt x="0" y="6497270"/>
                  </a:lnTo>
                  <a:lnTo>
                    <a:pt x="2544780" y="0"/>
                  </a:lnTo>
                  <a:close/>
                </a:path>
              </a:pathLst>
            </a:custGeom>
            <a:solidFill>
              <a:srgbClr val="5DB8C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 cmpd="sng" algn="ctr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" name="直角三角形 11"/>
            <p:cNvSpPr>
              <a:spLocks noChangeArrowheads="1"/>
            </p:cNvSpPr>
            <p:nvPr/>
          </p:nvSpPr>
          <p:spPr bwMode="auto">
            <a:xfrm flipV="1">
              <a:off x="-1" y="0"/>
              <a:ext cx="2555264" cy="4894339"/>
            </a:xfrm>
            <a:prstGeom prst="rtTriangle">
              <a:avLst/>
            </a:prstGeom>
            <a:solidFill>
              <a:srgbClr val="FFD2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2813" rtl="0" eaLnBrk="0" latinLnBrk="0" hangingPunct="0">
                <a:defRPr sz="13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defTabSz="912813" rtl="0" eaLnBrk="0" latinLnBrk="0" hangingPunct="0">
                <a:defRPr sz="13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defTabSz="912813" rtl="0" eaLnBrk="0" latinLnBrk="0" hangingPunct="0">
                <a:defRPr sz="13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defTabSz="912813" rtl="0" eaLnBrk="0" latinLnBrk="0" hangingPunct="0">
                <a:defRPr sz="13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defTabSz="912813" rtl="0" eaLnBrk="0" latinLnBrk="0" hangingPunct="0">
                <a:defRPr sz="13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1827213" indent="455613" algn="l" defTabSz="912813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3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284413" indent="455613" algn="l" defTabSz="912813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3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2741613" indent="455613" algn="l" defTabSz="912813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3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198813" indent="455613" algn="l" defTabSz="912813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3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>
                <a:defRPr/>
              </a:pPr>
              <a:endParaRPr lang="zh-CN" altLang="en-US" sz="1400" b="1" smtClean="0">
                <a:latin typeface="Arial" pitchFamily="34" charset="0"/>
              </a:endParaRPr>
            </a:p>
          </p:txBody>
        </p:sp>
      </p:grpSp>
      <p:sp>
        <p:nvSpPr>
          <p:cNvPr id="13" name="直角三角形 12"/>
          <p:cNvSpPr>
            <a:spLocks noChangeArrowheads="1"/>
          </p:cNvSpPr>
          <p:nvPr userDrawn="1"/>
        </p:nvSpPr>
        <p:spPr bwMode="auto">
          <a:xfrm flipH="1">
            <a:off x="8308975" y="3365500"/>
            <a:ext cx="835025" cy="1779588"/>
          </a:xfrm>
          <a:prstGeom prst="rtTriangle">
            <a:avLst/>
          </a:prstGeom>
          <a:solidFill>
            <a:srgbClr val="FFD2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1432" tIns="45716" rIns="91432" bIns="45716"/>
          <a:lstStyle>
            <a:defPPr>
              <a:defRPr lang="zh-CN"/>
            </a:defPPr>
            <a:lvl1pPr marL="0" algn="l" defTabSz="912813" rtl="0" eaLnBrk="0" latinLnBrk="0" hangingPunct="0"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912813" rtl="0" eaLnBrk="0" latinLnBrk="0" hangingPunct="0"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912813" rtl="0" eaLnBrk="0" latinLnBrk="0" hangingPunct="0"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912813" rtl="0" eaLnBrk="0" latinLnBrk="0" hangingPunct="0"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912813" rtl="0" eaLnBrk="0" latinLnBrk="0" hangingPunct="0"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7213" indent="455613" algn="l" defTabSz="912813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284413" indent="455613" algn="l" defTabSz="912813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741613" indent="455613" algn="l" defTabSz="912813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198813" indent="455613" algn="l" defTabSz="912813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defRPr/>
            </a:pPr>
            <a:endParaRPr lang="zh-CN" altLang="en-US" sz="1400" b="1" smtClean="0">
              <a:latin typeface="Arial" pitchFamily="34" charset="0"/>
            </a:endParaRPr>
          </a:p>
        </p:txBody>
      </p:sp>
      <p:grpSp>
        <p:nvGrpSpPr>
          <p:cNvPr id="14" name="组合 14"/>
          <p:cNvGrpSpPr/>
          <p:nvPr userDrawn="1"/>
        </p:nvGrpSpPr>
        <p:grpSpPr>
          <a:xfrm rot="10800000">
            <a:off x="5502275" y="3141663"/>
            <a:ext cx="2438400" cy="1998662"/>
            <a:chOff x="6711147" y="0"/>
            <a:chExt cx="2438408" cy="1997900"/>
          </a:xfrm>
        </p:grpSpPr>
        <p:sp>
          <p:nvSpPr>
            <p:cNvPr id="15" name="矩形 14"/>
            <p:cNvSpPr/>
            <p:nvPr/>
          </p:nvSpPr>
          <p:spPr>
            <a:xfrm>
              <a:off x="8449465" y="0"/>
              <a:ext cx="773116" cy="772817"/>
            </a:xfrm>
            <a:prstGeom prst="rect">
              <a:avLst/>
            </a:prstGeom>
            <a:solidFill>
              <a:srgbClr val="47DAE9">
                <a:alpha val="61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732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1100">
                <a:solidFill>
                  <a:prstClr val="white"/>
                </a:solidFill>
              </a:endParaRPr>
            </a:p>
          </p:txBody>
        </p:sp>
        <p:sp>
          <p:nvSpPr>
            <p:cNvPr id="16" name="矩形 15"/>
            <p:cNvSpPr/>
            <p:nvPr/>
          </p:nvSpPr>
          <p:spPr>
            <a:xfrm>
              <a:off x="8139902" y="303096"/>
              <a:ext cx="774703" cy="772818"/>
            </a:xfrm>
            <a:prstGeom prst="rect">
              <a:avLst/>
            </a:prstGeom>
            <a:solidFill>
              <a:srgbClr val="47DAE9">
                <a:alpha val="67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732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1100">
                <a:solidFill>
                  <a:prstClr val="white"/>
                </a:solidFill>
              </a:endParaRPr>
            </a:p>
          </p:txBody>
        </p:sp>
        <p:sp>
          <p:nvSpPr>
            <p:cNvPr id="17" name="矩形 16"/>
            <p:cNvSpPr/>
            <p:nvPr/>
          </p:nvSpPr>
          <p:spPr>
            <a:xfrm rot="3702580">
              <a:off x="7731164" y="910039"/>
              <a:ext cx="234860" cy="236538"/>
            </a:xfrm>
            <a:prstGeom prst="rect">
              <a:avLst/>
            </a:prstGeom>
            <a:solidFill>
              <a:srgbClr val="47DAE9">
                <a:alpha val="67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732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1100">
                <a:solidFill>
                  <a:prstClr val="white"/>
                </a:solidFill>
              </a:endParaRPr>
            </a:p>
          </p:txBody>
        </p:sp>
        <p:sp>
          <p:nvSpPr>
            <p:cNvPr id="18" name="矩形 17"/>
            <p:cNvSpPr/>
            <p:nvPr/>
          </p:nvSpPr>
          <p:spPr>
            <a:xfrm rot="3702580">
              <a:off x="7521596" y="1229022"/>
              <a:ext cx="142821" cy="141288"/>
            </a:xfrm>
            <a:prstGeom prst="rect">
              <a:avLst/>
            </a:prstGeom>
            <a:solidFill>
              <a:srgbClr val="47DAE9">
                <a:alpha val="67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732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1100">
                <a:solidFill>
                  <a:prstClr val="white"/>
                </a:solidFill>
              </a:endParaRPr>
            </a:p>
          </p:txBody>
        </p:sp>
        <p:sp>
          <p:nvSpPr>
            <p:cNvPr id="19" name="矩形 18"/>
            <p:cNvSpPr/>
            <p:nvPr/>
          </p:nvSpPr>
          <p:spPr>
            <a:xfrm rot="3702580">
              <a:off x="7901008" y="1457536"/>
              <a:ext cx="141234" cy="142875"/>
            </a:xfrm>
            <a:prstGeom prst="rect">
              <a:avLst/>
            </a:prstGeom>
            <a:solidFill>
              <a:srgbClr val="47DAE9">
                <a:alpha val="67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732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1100">
                <a:solidFill>
                  <a:prstClr val="white"/>
                </a:solidFill>
              </a:endParaRPr>
            </a:p>
          </p:txBody>
        </p:sp>
        <p:sp>
          <p:nvSpPr>
            <p:cNvPr id="20" name="矩形 19"/>
            <p:cNvSpPr/>
            <p:nvPr/>
          </p:nvSpPr>
          <p:spPr>
            <a:xfrm rot="3702580" flipV="1">
              <a:off x="7702559" y="1603541"/>
              <a:ext cx="82519" cy="84137"/>
            </a:xfrm>
            <a:prstGeom prst="rect">
              <a:avLst/>
            </a:prstGeom>
            <a:solidFill>
              <a:srgbClr val="47DAE9">
                <a:alpha val="67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732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1100">
                <a:solidFill>
                  <a:prstClr val="white"/>
                </a:solidFill>
              </a:endParaRPr>
            </a:p>
          </p:txBody>
        </p:sp>
        <p:sp>
          <p:nvSpPr>
            <p:cNvPr id="21" name="矩形 20"/>
            <p:cNvSpPr/>
            <p:nvPr/>
          </p:nvSpPr>
          <p:spPr>
            <a:xfrm rot="3702580" flipH="1" flipV="1">
              <a:off x="7181851" y="1594026"/>
              <a:ext cx="46019" cy="44450"/>
            </a:xfrm>
            <a:prstGeom prst="rect">
              <a:avLst/>
            </a:prstGeom>
            <a:solidFill>
              <a:srgbClr val="47DAE9">
                <a:alpha val="67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732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1100">
                <a:solidFill>
                  <a:prstClr val="white"/>
                </a:solidFill>
              </a:endParaRPr>
            </a:p>
          </p:txBody>
        </p:sp>
        <p:sp>
          <p:nvSpPr>
            <p:cNvPr id="22" name="矩形 21"/>
            <p:cNvSpPr/>
            <p:nvPr/>
          </p:nvSpPr>
          <p:spPr>
            <a:xfrm rot="3702580" flipH="1" flipV="1">
              <a:off x="7182644" y="1885222"/>
              <a:ext cx="44433" cy="44450"/>
            </a:xfrm>
            <a:prstGeom prst="rect">
              <a:avLst/>
            </a:prstGeom>
            <a:solidFill>
              <a:srgbClr val="47DAE9">
                <a:alpha val="67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732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1100">
                <a:solidFill>
                  <a:prstClr val="white"/>
                </a:solidFill>
              </a:endParaRPr>
            </a:p>
          </p:txBody>
        </p:sp>
        <p:sp>
          <p:nvSpPr>
            <p:cNvPr id="23" name="矩形 22"/>
            <p:cNvSpPr/>
            <p:nvPr/>
          </p:nvSpPr>
          <p:spPr>
            <a:xfrm rot="3702580" flipH="1" flipV="1">
              <a:off x="6747669" y="1951871"/>
              <a:ext cx="46019" cy="46038"/>
            </a:xfrm>
            <a:prstGeom prst="rect">
              <a:avLst/>
            </a:prstGeom>
            <a:solidFill>
              <a:srgbClr val="47DAE9">
                <a:alpha val="67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732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1100">
                <a:solidFill>
                  <a:prstClr val="white"/>
                </a:solidFill>
              </a:endParaRPr>
            </a:p>
          </p:txBody>
        </p:sp>
      </p:grpSp>
      <p:sp>
        <p:nvSpPr>
          <p:cNvPr id="24" name="任意多边形 23"/>
          <p:cNvSpPr/>
          <p:nvPr userDrawn="1"/>
        </p:nvSpPr>
        <p:spPr bwMode="auto">
          <a:xfrm>
            <a:off x="8064500" y="0"/>
            <a:ext cx="468313" cy="288925"/>
          </a:xfrm>
          <a:custGeom>
            <a:gdLst>
              <a:gd name="T0" fmla="*/ 11099 w 468052"/>
              <a:gd name="T1" fmla="*/ 0 h 288703"/>
              <a:gd name="T2" fmla="*/ 459568 w 468052"/>
              <a:gd name="T3" fmla="*/ 0 h 288703"/>
              <a:gd name="T4" fmla="*/ 470668 w 468052"/>
              <a:gd name="T5" fmla="*/ 55097 h 288703"/>
              <a:gd name="T6" fmla="*/ 235336 w 468052"/>
              <a:gd name="T7" fmla="*/ 290931 h 288703"/>
              <a:gd name="T8" fmla="*/ 0 w 468052"/>
              <a:gd name="T9" fmla="*/ 55097 h 288703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468052" h="288703">
                <a:moveTo>
                  <a:pt x="11039" y="0"/>
                </a:moveTo>
                <a:lnTo>
                  <a:pt x="457013" y="0"/>
                </a:lnTo>
                <a:lnTo>
                  <a:pt x="468052" y="54677"/>
                </a:lnTo>
                <a:cubicBezTo>
                  <a:pt x="468052" y="183926"/>
                  <a:pt x="363275" y="288703"/>
                  <a:pt x="234026" y="288703"/>
                </a:cubicBezTo>
                <a:cubicBezTo>
                  <a:pt x="104777" y="288703"/>
                  <a:pt x="0" y="183926"/>
                  <a:pt x="0" y="54677"/>
                </a:cubicBezTo>
                <a:lnTo>
                  <a:pt x="11039" y="0"/>
                </a:lnTo>
                <a:close/>
              </a:path>
            </a:pathLst>
          </a:custGeom>
          <a:solidFill>
            <a:srgbClr val="FBAA23"/>
          </a:solidFill>
          <a:ln>
            <a:noFill/>
          </a:ln>
          <a:extLst>
            <a:ext uri="{91240B29-F687-4F45-9708-019B960494DF}">
              <a14:hiddenLine xmlns:a14="http://schemas.microsoft.com/office/drawing/2010/main" w="9525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lIns="91432" tIns="45716" rIns="91432" bIns="45716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" name="椭圆 24"/>
          <p:cNvSpPr>
            <a:spLocks noChangeArrowheads="1"/>
          </p:cNvSpPr>
          <p:nvPr userDrawn="1"/>
        </p:nvSpPr>
        <p:spPr bwMode="auto">
          <a:xfrm>
            <a:off x="8591550" y="222250"/>
            <a:ext cx="404813" cy="404813"/>
          </a:xfrm>
          <a:prstGeom prst="ellipse">
            <a:avLst/>
          </a:prstGeom>
          <a:solidFill>
            <a:srgbClr val="F21250"/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1432" tIns="45716" rIns="91432" bIns="45716"/>
          <a:lstStyle>
            <a:defPPr>
              <a:defRPr lang="zh-CN"/>
            </a:defPPr>
            <a:lvl1pPr marL="0" algn="l" defTabSz="912813" rtl="0" eaLnBrk="0" latinLnBrk="0" hangingPunct="0"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912813" rtl="0" eaLnBrk="0" latinLnBrk="0" hangingPunct="0"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912813" rtl="0" eaLnBrk="0" latinLnBrk="0" hangingPunct="0"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912813" rtl="0" eaLnBrk="0" latinLnBrk="0" hangingPunct="0"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912813" rtl="0" eaLnBrk="0" latinLnBrk="0" hangingPunct="0"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7213" indent="455613" algn="l" defTabSz="912813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284413" indent="455613" algn="l" defTabSz="912813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741613" indent="455613" algn="l" defTabSz="912813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198813" indent="455613" algn="l" defTabSz="912813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defRPr/>
            </a:pPr>
            <a:endParaRPr lang="zh-CN" altLang="en-US" sz="1400" b="1" smtClean="0">
              <a:latin typeface="Arial" pitchFamily="34" charset="0"/>
            </a:endParaRPr>
          </a:p>
        </p:txBody>
      </p:sp>
      <p:sp>
        <p:nvSpPr>
          <p:cNvPr id="26" name="椭圆 25"/>
          <p:cNvSpPr>
            <a:spLocks noChangeArrowheads="1"/>
          </p:cNvSpPr>
          <p:nvPr userDrawn="1"/>
        </p:nvSpPr>
        <p:spPr bwMode="auto">
          <a:xfrm flipH="1" flipV="1">
            <a:off x="8983663" y="850900"/>
            <a:ext cx="44450" cy="46038"/>
          </a:xfrm>
          <a:prstGeom prst="ellipse">
            <a:avLst/>
          </a:prstGeom>
          <a:solidFill>
            <a:srgbClr val="F21250"/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1432" tIns="45716" rIns="91432" bIns="45716"/>
          <a:lstStyle>
            <a:defPPr>
              <a:defRPr lang="zh-CN"/>
            </a:defPPr>
            <a:lvl1pPr marL="0" algn="l" defTabSz="912813" rtl="0" eaLnBrk="0" latinLnBrk="0" hangingPunct="0"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912813" rtl="0" eaLnBrk="0" latinLnBrk="0" hangingPunct="0"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912813" rtl="0" eaLnBrk="0" latinLnBrk="0" hangingPunct="0"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912813" rtl="0" eaLnBrk="0" latinLnBrk="0" hangingPunct="0"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912813" rtl="0" eaLnBrk="0" latinLnBrk="0" hangingPunct="0"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7213" indent="455613" algn="l" defTabSz="912813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284413" indent="455613" algn="l" defTabSz="912813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741613" indent="455613" algn="l" defTabSz="912813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198813" indent="455613" algn="l" defTabSz="912813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defRPr/>
            </a:pPr>
            <a:endParaRPr lang="zh-CN" altLang="en-US" sz="1400" b="1" smtClean="0">
              <a:latin typeface="Arial" pitchFamily="34" charset="0"/>
            </a:endParaRPr>
          </a:p>
        </p:txBody>
      </p:sp>
      <p:sp>
        <p:nvSpPr>
          <p:cNvPr id="27" name="椭圆 26"/>
          <p:cNvSpPr>
            <a:spLocks noChangeArrowheads="1"/>
          </p:cNvSpPr>
          <p:nvPr userDrawn="1"/>
        </p:nvSpPr>
        <p:spPr bwMode="auto">
          <a:xfrm>
            <a:off x="8353425" y="855663"/>
            <a:ext cx="196850" cy="196850"/>
          </a:xfrm>
          <a:prstGeom prst="ellipse">
            <a:avLst/>
          </a:prstGeom>
          <a:solidFill>
            <a:srgbClr val="3BC5F6"/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1432" tIns="45716" rIns="91432" bIns="45716"/>
          <a:lstStyle>
            <a:defPPr>
              <a:defRPr lang="zh-CN"/>
            </a:defPPr>
            <a:lvl1pPr marL="0" algn="l" defTabSz="912813" rtl="0" eaLnBrk="0" latinLnBrk="0" hangingPunct="0"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912813" rtl="0" eaLnBrk="0" latinLnBrk="0" hangingPunct="0"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912813" rtl="0" eaLnBrk="0" latinLnBrk="0" hangingPunct="0"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912813" rtl="0" eaLnBrk="0" latinLnBrk="0" hangingPunct="0"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912813" rtl="0" eaLnBrk="0" latinLnBrk="0" hangingPunct="0"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7213" indent="455613" algn="l" defTabSz="912813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284413" indent="455613" algn="l" defTabSz="912813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741613" indent="455613" algn="l" defTabSz="912813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198813" indent="455613" algn="l" defTabSz="912813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defRPr/>
            </a:pPr>
            <a:endParaRPr lang="zh-CN" altLang="en-US" sz="1400" b="1" smtClean="0">
              <a:latin typeface="Arial" pitchFamily="34" charset="0"/>
            </a:endParaRPr>
          </a:p>
        </p:txBody>
      </p:sp>
      <p:sp>
        <p:nvSpPr>
          <p:cNvPr id="28" name="日期占位符 1"/>
          <p:cNvSpPr>
            <a:spLocks noGrp="1"/>
          </p:cNvSpPr>
          <p:nvPr userDrawn="1"/>
        </p:nvSpPr>
        <p:spPr>
          <a:xfrm>
            <a:off x="628650" y="4768850"/>
            <a:ext cx="2057400" cy="274638"/>
          </a:xfrm>
        </p:spPr>
        <p:txBody>
          <a:bodyPr lIns="91432" tIns="45716" rIns="91432" bIns="45716"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8035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935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835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fld id="{C1D334B9-2E27-4692-9692-F4ECB74CDAF1}" type="datetimeFigureOut">
              <a:rPr lang="zh-CN" altLang="en-US" sz="900">
                <a:solidFill>
                  <a:schemeClr val="tx1">
                    <a:tint val="75000"/>
                  </a:schemeClr>
                </a:solidFill>
              </a:rPr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t>2023/3/2 Thursday</a:t>
            </a:fld>
            <a:endParaRPr lang="zh-CN" altLang="en-US" sz="900">
              <a:solidFill>
                <a:schemeClr val="tx1">
                  <a:tint val="75000"/>
                </a:schemeClr>
              </a:solidFill>
            </a:endParaRPr>
          </a:p>
        </p:txBody>
      </p:sp>
      <p:sp>
        <p:nvSpPr>
          <p:cNvPr id="29" name="灯片编号占位符 3"/>
          <p:cNvSpPr>
            <a:spLocks noGrp="1"/>
          </p:cNvSpPr>
          <p:nvPr userDrawn="1"/>
        </p:nvSpPr>
        <p:spPr bwMode="auto">
          <a:xfrm>
            <a:off x="6457950" y="4768850"/>
            <a:ext cx="20574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32" tIns="45716" rIns="91432" bIns="45716"/>
          <a:lstStyle>
            <a:defPPr>
              <a:defRPr lang="zh-CN"/>
            </a:defPPr>
            <a:lvl1pPr marL="0" algn="l" defTabSz="914400" rtl="0" eaLnBrk="0" latinLnBrk="0" hangingPunct="0"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defTabSz="685732" eaLnBrk="1" hangingPunct="1">
              <a:defRPr/>
            </a:pPr>
            <a:fld id="{CB8492EF-4125-4E17-B09D-CC9133811D60}" type="slidenum">
              <a:rPr lang="zh-CN" altLang="en-US" smtClean="0">
                <a:latin typeface="Arial" pitchFamily="34" charset="0"/>
              </a:rPr>
              <a:pPr defTabSz="685732" eaLnBrk="1" hangingPunct="1">
                <a:defRPr/>
              </a:pPr>
              <a:t>‹#›</a:t>
            </a:fld>
            <a:endParaRPr lang="zh-CN" altLang="en-US" smtClean="0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11" Type="http://schemas.openxmlformats.org/officeDocument/2006/relationships/image" Target="../media/image13.png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microsoft.com/office/2007/relationships/hdphoto" Target="../media/image17.wdp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8.png" /><Relationship Id="rId3" Type="http://schemas.openxmlformats.org/officeDocument/2006/relationships/image" Target="../media/image19.png" /><Relationship Id="rId4" Type="http://schemas.openxmlformats.org/officeDocument/2006/relationships/image" Target="../media/image16.png" /><Relationship Id="rId5" Type="http://schemas.microsoft.com/office/2007/relationships/hdphoto" Target="../media/image17.wdp" /><Relationship Id="rId6" Type="http://schemas.openxmlformats.org/officeDocument/2006/relationships/image" Target="../media/image20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24.png" /><Relationship Id="rId11" Type="http://schemas.openxmlformats.org/officeDocument/2006/relationships/tags" Target="../tags/tag4.xml" /><Relationship Id="rId12" Type="http://schemas.openxmlformats.org/officeDocument/2006/relationships/tags" Target="../tags/tag5.xml" /><Relationship Id="rId2" Type="http://schemas.openxmlformats.org/officeDocument/2006/relationships/image" Target="../media/image21.png" /><Relationship Id="rId3" Type="http://schemas.openxmlformats.org/officeDocument/2006/relationships/image" Target="../media/image16.png" /><Relationship Id="rId4" Type="http://schemas.microsoft.com/office/2007/relationships/hdphoto" Target="../media/image17.wdp" /><Relationship Id="rId5" Type="http://schemas.openxmlformats.org/officeDocument/2006/relationships/image" Target="../media/image22.png" /><Relationship Id="rId6" Type="http://schemas.openxmlformats.org/officeDocument/2006/relationships/tags" Target="../tags/tag1.xml" /><Relationship Id="rId7" Type="http://schemas.openxmlformats.org/officeDocument/2006/relationships/tags" Target="../tags/tag2.xml" /><Relationship Id="rId8" Type="http://schemas.openxmlformats.org/officeDocument/2006/relationships/image" Target="../media/image23.png" /><Relationship Id="rId9" Type="http://schemas.openxmlformats.org/officeDocument/2006/relationships/tags" Target="../tags/tag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5.png" /><Relationship Id="rId3" Type="http://schemas.openxmlformats.org/officeDocument/2006/relationships/image" Target="../media/image16.png" /><Relationship Id="rId4" Type="http://schemas.microsoft.com/office/2007/relationships/hdphoto" Target="../media/image17.wdp" /><Relationship Id="rId5" Type="http://schemas.openxmlformats.org/officeDocument/2006/relationships/image" Target="../media/image2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.xml" /><Relationship Id="rId11" Type="http://schemas.openxmlformats.org/officeDocument/2006/relationships/image" Target="../media/image28.png" /><Relationship Id="rId12" Type="http://schemas.openxmlformats.org/officeDocument/2006/relationships/tags" Target="../tags/tag9.xml" /><Relationship Id="rId13" Type="http://schemas.openxmlformats.org/officeDocument/2006/relationships/image" Target="../media/image29.png" /><Relationship Id="rId14" Type="http://schemas.openxmlformats.org/officeDocument/2006/relationships/tags" Target="../tags/tag10.xml" /><Relationship Id="rId15" Type="http://schemas.openxmlformats.org/officeDocument/2006/relationships/image" Target="../media/image30.png" /><Relationship Id="rId16" Type="http://schemas.openxmlformats.org/officeDocument/2006/relationships/tags" Target="../tags/tag11.xml" /><Relationship Id="rId2" Type="http://schemas.openxmlformats.org/officeDocument/2006/relationships/image" Target="../media/image27.png" /><Relationship Id="rId3" Type="http://schemas.openxmlformats.org/officeDocument/2006/relationships/image" Target="../media/image21.png" /><Relationship Id="rId4" Type="http://schemas.openxmlformats.org/officeDocument/2006/relationships/image" Target="../media/image16.png" /><Relationship Id="rId5" Type="http://schemas.microsoft.com/office/2007/relationships/hdphoto" Target="../media/image17.wdp" /><Relationship Id="rId6" Type="http://schemas.openxmlformats.org/officeDocument/2006/relationships/image" Target="../media/image22.png" /><Relationship Id="rId7" Type="http://schemas.openxmlformats.org/officeDocument/2006/relationships/tags" Target="../tags/tag6.xml" /><Relationship Id="rId8" Type="http://schemas.openxmlformats.org/officeDocument/2006/relationships/image" Target="../media/image23.png" /><Relationship Id="rId9" Type="http://schemas.openxmlformats.org/officeDocument/2006/relationships/tags" Target="../tags/tag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5.png" /><Relationship Id="rId3" Type="http://schemas.openxmlformats.org/officeDocument/2006/relationships/image" Target="../media/image16.png" /><Relationship Id="rId4" Type="http://schemas.microsoft.com/office/2007/relationships/hdphoto" Target="../media/image17.wdp" /><Relationship Id="rId5" Type="http://schemas.openxmlformats.org/officeDocument/2006/relationships/image" Target="../media/image2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1.png" /><Relationship Id="rId3" Type="http://schemas.openxmlformats.org/officeDocument/2006/relationships/image" Target="../media/image16.png" /><Relationship Id="rId4" Type="http://schemas.microsoft.com/office/2007/relationships/hdphoto" Target="../media/image17.wdp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5.png" /><Relationship Id="rId3" Type="http://schemas.openxmlformats.org/officeDocument/2006/relationships/image" Target="../media/image16.png" /><Relationship Id="rId4" Type="http://schemas.microsoft.com/office/2007/relationships/hdphoto" Target="../media/image17.wdp" /><Relationship Id="rId5" Type="http://schemas.openxmlformats.org/officeDocument/2006/relationships/image" Target="../media/image2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1.png" /><Relationship Id="rId3" Type="http://schemas.openxmlformats.org/officeDocument/2006/relationships/image" Target="../media/image16.png" /><Relationship Id="rId4" Type="http://schemas.microsoft.com/office/2007/relationships/hdphoto" Target="../media/image17.wdp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1.png" /><Relationship Id="rId3" Type="http://schemas.openxmlformats.org/officeDocument/2006/relationships/image" Target="../media/image16.png" /><Relationship Id="rId4" Type="http://schemas.microsoft.com/office/2007/relationships/hdphoto" Target="../media/image17.wdp" /><Relationship Id="rId5" Type="http://schemas.openxmlformats.org/officeDocument/2006/relationships/image" Target="../media/image22.png" /><Relationship Id="rId6" Type="http://schemas.openxmlformats.org/officeDocument/2006/relationships/tags" Target="../tags/tag12.xml" /><Relationship Id="rId7" Type="http://schemas.openxmlformats.org/officeDocument/2006/relationships/image" Target="../media/image23.png" /><Relationship Id="rId8" Type="http://schemas.openxmlformats.org/officeDocument/2006/relationships/tags" Target="../tags/tag13.xml" /><Relationship Id="rId9" Type="http://schemas.openxmlformats.org/officeDocument/2006/relationships/tags" Target="../tags/tag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6.png" /><Relationship Id="rId3" Type="http://schemas.microsoft.com/office/2007/relationships/hdphoto" Target="../media/image17.wdp" /><Relationship Id="rId4" Type="http://schemas.openxmlformats.org/officeDocument/2006/relationships/tags" Target="../tags/tag15.xml" /><Relationship Id="rId5" Type="http://schemas.openxmlformats.org/officeDocument/2006/relationships/image" Target="../media/image35.png" /><Relationship Id="rId6" Type="http://schemas.openxmlformats.org/officeDocument/2006/relationships/tags" Target="../tags/tag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6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.xml" /><Relationship Id="rId3" Type="http://schemas.openxmlformats.org/officeDocument/2006/relationships/image" Target="../media/image21.png" /><Relationship Id="rId4" Type="http://schemas.openxmlformats.org/officeDocument/2006/relationships/image" Target="../media/image16.png" /><Relationship Id="rId5" Type="http://schemas.microsoft.com/office/2007/relationships/hdphoto" Target="../media/image17.wdp" /><Relationship Id="rId6" Type="http://schemas.openxmlformats.org/officeDocument/2006/relationships/tags" Target="../tags/tag18.xml" /><Relationship Id="rId7" Type="http://schemas.openxmlformats.org/officeDocument/2006/relationships/image" Target="../media/image37.png" /><Relationship Id="rId8" Type="http://schemas.openxmlformats.org/officeDocument/2006/relationships/tags" Target="../tags/tag19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8.png" /><Relationship Id="rId3" Type="http://schemas.openxmlformats.org/officeDocument/2006/relationships/image" Target="../media/image39.png" /><Relationship Id="rId4" Type="http://schemas.openxmlformats.org/officeDocument/2006/relationships/tags" Target="../tags/tag20.xml" /><Relationship Id="rId5" Type="http://schemas.openxmlformats.org/officeDocument/2006/relationships/image" Target="../media/image16.png" /><Relationship Id="rId6" Type="http://schemas.microsoft.com/office/2007/relationships/hdphoto" Target="../media/image17.wdp" /><Relationship Id="rId7" Type="http://schemas.openxmlformats.org/officeDocument/2006/relationships/tags" Target="../tags/tag21.xml" /><Relationship Id="rId8" Type="http://schemas.openxmlformats.org/officeDocument/2006/relationships/tags" Target="../tags/tag22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113002156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文本框 1"/>
          <p:cNvSpPr txBox="1"/>
          <p:nvPr/>
        </p:nvSpPr>
        <p:spPr>
          <a:xfrm>
            <a:off x="467543" y="322234"/>
            <a:ext cx="77768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44600" fontAlgn="auto">
              <a:lnSpc>
                <a:spcPct val="90000"/>
              </a:lnSpc>
              <a:spcAft>
                <a:spcPct val="35000"/>
              </a:spcAft>
              <a:buClrTx/>
              <a:buSzTx/>
              <a:buFontTx/>
              <a:defRPr/>
            </a:pPr>
            <a:r>
              <a:rPr lang="zh-CN" altLang="en-US" sz="2000" b="1" noProof="0">
                <a:effectLst>
                  <a:glow rad="139700">
                    <a:srgbClr val="FFFF00">
                      <a:alpha val="40000"/>
                    </a:srgbClr>
                  </a:glow>
                </a:effectLst>
                <a:latin typeface="微软雅黑" pitchFamily="34" charset="-122"/>
                <a:ea typeface="微软雅黑" pitchFamily="34" charset="-122"/>
              </a:rPr>
              <a:t>部编人教版道德与</a:t>
            </a:r>
            <a:r>
              <a:rPr lang="zh-CN" altLang="en-US" sz="2000" b="1" noProof="0" smtClean="0">
                <a:effectLst>
                  <a:glow rad="139700">
                    <a:srgbClr val="FFFF00">
                      <a:alpha val="40000"/>
                    </a:srgbClr>
                  </a:glow>
                </a:effectLst>
                <a:latin typeface="微软雅黑" pitchFamily="34" charset="-122"/>
                <a:ea typeface="微软雅黑" pitchFamily="34" charset="-122"/>
              </a:rPr>
              <a:t>法治五年级</a:t>
            </a:r>
            <a:r>
              <a:rPr lang="zh-CN" altLang="en-US" sz="2000" b="1" noProof="0">
                <a:effectLst>
                  <a:glow rad="139700">
                    <a:srgbClr val="FFFF00">
                      <a:alpha val="40000"/>
                    </a:srgbClr>
                  </a:glow>
                </a:effectLst>
                <a:latin typeface="微软雅黑" pitchFamily="34" charset="-122"/>
                <a:ea typeface="微软雅黑" pitchFamily="34" charset="-122"/>
              </a:rPr>
              <a:t>下</a:t>
            </a:r>
            <a:r>
              <a:rPr lang="zh-CN" altLang="en-US" sz="2000" b="1" smtClean="0">
                <a:effectLst>
                  <a:glow rad="139700">
                    <a:srgbClr val="FFFF00">
                      <a:alpha val="40000"/>
                    </a:srgbClr>
                  </a:glow>
                </a:effectLst>
                <a:latin typeface="微软雅黑" pitchFamily="34" charset="-122"/>
                <a:ea typeface="微软雅黑" pitchFamily="34" charset="-122"/>
              </a:rPr>
              <a:t>册    第一</a:t>
            </a:r>
            <a:r>
              <a:rPr lang="zh-CN" altLang="en-US" sz="2000" b="1">
                <a:effectLst>
                  <a:glow rad="139700">
                    <a:srgbClr val="FFFF00">
                      <a:alpha val="40000"/>
                    </a:srgbClr>
                  </a:glow>
                </a:effectLst>
                <a:latin typeface="微软雅黑" pitchFamily="34" charset="-122"/>
                <a:ea typeface="微软雅黑" pitchFamily="34" charset="-122"/>
              </a:rPr>
              <a:t>单元 我们是一家人</a:t>
            </a:r>
            <a:endParaRPr lang="zh-CN" altLang="en-US" sz="2000" b="1" noProof="0">
              <a:effectLst>
                <a:glow rad="139700">
                  <a:srgbClr val="FFFF00">
                    <a:alpha val="40000"/>
                  </a:srgbClr>
                </a:glow>
              </a:effectLst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3" name="圆角矩形 66"/>
          <p:cNvSpPr/>
          <p:nvPr/>
        </p:nvSpPr>
        <p:spPr>
          <a:xfrm>
            <a:off x="3786955" y="2351450"/>
            <a:ext cx="4788000" cy="1016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69434"/>
              </a:gs>
              <a:gs pos="100000">
                <a:srgbClr val="89C270"/>
              </a:gs>
            </a:gsLst>
            <a:lin ang="16200000" scaled="1"/>
          </a:gradFill>
          <a:ln>
            <a:solidFill>
              <a:srgbClr val="539F36"/>
            </a:solidFill>
            <a:miter lim="800000"/>
          </a:ln>
          <a:effectLst>
            <a:outerShdw blurRad="40000" dist="23000" dir="5400000">
              <a:srgbClr val="000000">
                <a:alpha val="25000"/>
              </a:srgbClr>
            </a:outerShdw>
          </a:effectLst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eaLnBrk="1" fontAlgn="base" hangingPunct="1"/>
            <a:endParaRPr kumimoji="1" lang="zh-CN" altLang="en-US" strike="noStrike" noProof="1">
              <a:solidFill>
                <a:srgbClr val="FFFFFF"/>
              </a:solidFill>
            </a:endParaRPr>
          </a:p>
        </p:txBody>
      </p:sp>
      <p:grpSp>
        <p:nvGrpSpPr>
          <p:cNvPr id="24" name="组合 13338"/>
          <p:cNvGrpSpPr/>
          <p:nvPr/>
        </p:nvGrpSpPr>
        <p:grpSpPr>
          <a:xfrm>
            <a:off x="3707904" y="1243379"/>
            <a:ext cx="4983460" cy="1070499"/>
            <a:chOff x="2825764" y="888071"/>
            <a:chExt cx="4751429" cy="1180219"/>
          </a:xfrm>
        </p:grpSpPr>
        <p:sp>
          <p:nvSpPr>
            <p:cNvPr id="25" name="Text Box 2"/>
            <p:cNvSpPr txBox="1"/>
            <p:nvPr/>
          </p:nvSpPr>
          <p:spPr>
            <a:xfrm>
              <a:off x="4007117" y="1184785"/>
              <a:ext cx="3570076" cy="847101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4400" b="1">
                  <a:solidFill>
                    <a:srgbClr val="CC0000"/>
                  </a:solidFill>
                  <a:latin typeface="Calibri" pitchFamily="34" charset="0"/>
                  <a:ea typeface="黑体" panose="02010609060101010101" charset="-122"/>
                </a:rPr>
                <a:t>弘扬优秀家风</a:t>
              </a:r>
            </a:p>
          </p:txBody>
        </p:sp>
        <p:grpSp>
          <p:nvGrpSpPr>
            <p:cNvPr id="26" name="组合 13337"/>
            <p:cNvGrpSpPr/>
            <p:nvPr/>
          </p:nvGrpSpPr>
          <p:grpSpPr>
            <a:xfrm>
              <a:off x="2825764" y="888071"/>
              <a:ext cx="1181117" cy="1180219"/>
              <a:chOff x="2980139" y="719446"/>
              <a:chExt cx="1181117" cy="1180219"/>
            </a:xfrm>
          </p:grpSpPr>
          <p:sp>
            <p:nvSpPr>
              <p:cNvPr id="27" name="AutoShape 11"/>
              <p:cNvSpPr/>
              <p:nvPr/>
            </p:nvSpPr>
            <p:spPr>
              <a:xfrm>
                <a:off x="2980139" y="719446"/>
                <a:ext cx="1181117" cy="1180219"/>
              </a:xfrm>
              <a:prstGeom prst="diamond">
                <a:avLst/>
              </a:prstGeom>
              <a:solidFill>
                <a:srgbClr val="236B2A"/>
              </a:solidFill>
              <a:ln w="38100" cap="flat" cmpd="sng">
                <a:solidFill>
                  <a:schemeClr val="bg1"/>
                </a:solidFill>
                <a:prstDash val="solid"/>
                <a:miter/>
                <a:headEnd type="none" w="med" len="med"/>
                <a:tailEnd type="none" w="med" len="med"/>
              </a:ln>
              <a:effectLst>
                <a:outerShdw sy="50000" rotWithShape="0">
                  <a:srgbClr val="808080">
                    <a:alpha val="50000"/>
                  </a:srgbClr>
                </a:outerShdw>
              </a:effec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eaLnBrk="0" hangingPunct="0"/>
                <a:endParaRPr lang="en-US" altLang="ko-KR" sz="2800" b="1">
                  <a:solidFill>
                    <a:srgbClr val="FFFFFF"/>
                  </a:solidFill>
                  <a:latin typeface="Calibri" pitchFamily="34" charset="0"/>
                  <a:ea typeface="Gulim" panose="020b0600000101010101" pitchFamily="34" charset="-127"/>
                </a:endParaRPr>
              </a:p>
            </p:txBody>
          </p:sp>
          <p:sp>
            <p:nvSpPr>
              <p:cNvPr id="28" name="文本框 13"/>
              <p:cNvSpPr/>
              <p:nvPr/>
            </p:nvSpPr>
            <p:spPr>
              <a:xfrm>
                <a:off x="3287087" y="719446"/>
                <a:ext cx="567220" cy="1118734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square" anchor="t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sz="6000" b="1" smtClean="0">
                    <a:solidFill>
                      <a:schemeClr val="bg1"/>
                    </a:solidFill>
                    <a:latin typeface="方正大黑简体" pitchFamily="65" charset="-122"/>
                    <a:ea typeface="方正大黑简体" pitchFamily="65" charset="-122"/>
                  </a:rPr>
                  <a:t>3</a:t>
                </a:r>
                <a:endParaRPr lang="en-US" sz="6000" b="1">
                  <a:solidFill>
                    <a:schemeClr val="bg1"/>
                  </a:solidFill>
                  <a:latin typeface="方正大黑简体" pitchFamily="65" charset="-122"/>
                  <a:ea typeface="方正大黑简体" pitchFamily="65" charset="-122"/>
                </a:endParaRPr>
              </a:p>
            </p:txBody>
          </p:sp>
        </p:grpSp>
      </p:grpSp>
      <p:sp>
        <p:nvSpPr>
          <p:cNvPr id="29" name="矩形 21"/>
          <p:cNvSpPr/>
          <p:nvPr/>
        </p:nvSpPr>
        <p:spPr bwMode="auto">
          <a:xfrm>
            <a:off x="5592817" y="2982687"/>
            <a:ext cx="2452676" cy="646331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1" i="0" u="none" strike="noStrike" kern="1200" cap="none" spc="0" normalizeH="0" baseline="0" noProof="0">
                <a:ln w="17780" cmpd="sng">
                  <a:noFill/>
                  <a:prstDash val="solid"/>
                  <a:miter lim="800000"/>
                </a:ln>
                <a:solidFill>
                  <a:schemeClr val="tx1"/>
                </a:solidFill>
                <a:effectLst>
                  <a:glow rad="304800">
                    <a:schemeClr val="bg1">
                      <a:alpha val="60000"/>
                    </a:schemeClr>
                  </a:glow>
                </a:effectLst>
                <a:uLnTx/>
                <a:uFillTx/>
                <a:latin typeface="微软雅黑" pitchFamily="34" charset="-122"/>
                <a:ea typeface="微软雅黑" pitchFamily="34" charset="-122"/>
                <a:cs typeface="仿宋" panose="02010609060101010101" pitchFamily="49" charset="-122"/>
              </a:rPr>
              <a:t>第一</a:t>
            </a:r>
            <a:r>
              <a:rPr kumimoji="0" lang="zh-CN" altLang="en-US" sz="3600" b="1" i="0" u="none" strike="noStrike" kern="1200" cap="none" spc="0" normalizeH="0" baseline="0" noProof="0" smtClean="0">
                <a:ln w="17780" cmpd="sng">
                  <a:noFill/>
                  <a:prstDash val="solid"/>
                  <a:miter lim="800000"/>
                </a:ln>
                <a:solidFill>
                  <a:schemeClr val="tx1"/>
                </a:solidFill>
                <a:effectLst>
                  <a:glow rad="304800">
                    <a:schemeClr val="bg1">
                      <a:alpha val="60000"/>
                    </a:schemeClr>
                  </a:glow>
                </a:effectLst>
                <a:uLnTx/>
                <a:uFillTx/>
                <a:latin typeface="微软雅黑" pitchFamily="34" charset="-122"/>
                <a:ea typeface="微软雅黑" pitchFamily="34" charset="-122"/>
                <a:cs typeface="仿宋" panose="02010609060101010101" pitchFamily="49" charset="-122"/>
              </a:rPr>
              <a:t>课时</a:t>
            </a:r>
            <a:endParaRPr kumimoji="0" lang="zh-CN" altLang="en-US" sz="3600" b="1" i="0" u="none" strike="noStrike" kern="1200" cap="none" spc="0" normalizeH="0" baseline="0" noProof="0">
              <a:ln w="17780" cmpd="sng">
                <a:noFill/>
                <a:prstDash val="solid"/>
                <a:miter lim="800000"/>
              </a:ln>
              <a:solidFill>
                <a:schemeClr val="tx1"/>
              </a:solidFill>
              <a:effectLst>
                <a:glow rad="304800">
                  <a:schemeClr val="bg1">
                    <a:alpha val="60000"/>
                  </a:schemeClr>
                </a:glow>
              </a:effectLst>
              <a:uLnTx/>
              <a:uFillTx/>
              <a:latin typeface="微软雅黑" pitchFamily="34" charset="-122"/>
              <a:ea typeface="微软雅黑" pitchFamily="34" charset="-122"/>
              <a:cs typeface="仿宋" panose="02010609060101010101" pitchFamily="49" charset="-122"/>
            </a:endParaRPr>
          </a:p>
        </p:txBody>
      </p:sp>
      <p:sp>
        <p:nvSpPr>
          <p:cNvPr id="31" name="矩形 21"/>
          <p:cNvSpPr/>
          <p:nvPr/>
        </p:nvSpPr>
        <p:spPr bwMode="auto">
          <a:xfrm>
            <a:off x="5592817" y="3869635"/>
            <a:ext cx="2046034" cy="646331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1" i="0" u="none" strike="noStrike" kern="1200" cap="none" spc="0" normalizeH="0" baseline="0" noProof="0">
                <a:ln w="17780" cmpd="sng">
                  <a:noFill/>
                  <a:prstDash val="solid"/>
                  <a:miter lim="800000"/>
                </a:ln>
                <a:solidFill>
                  <a:schemeClr val="tx1"/>
                </a:solidFill>
                <a:effectLst>
                  <a:glow rad="304800">
                    <a:schemeClr val="bg1">
                      <a:alpha val="60000"/>
                    </a:schemeClr>
                  </a:glow>
                </a:effectLst>
                <a:uLnTx/>
                <a:uFillTx/>
                <a:latin typeface="微软雅黑" pitchFamily="34" charset="-122"/>
                <a:ea typeface="微软雅黑" pitchFamily="34" charset="-122"/>
                <a:cs typeface="仿宋" panose="02010609060101010101" pitchFamily="49" charset="-122"/>
              </a:rPr>
              <a:t>第二</a:t>
            </a:r>
            <a:r>
              <a:rPr kumimoji="0" lang="zh-CN" altLang="en-US" sz="3600" b="1" i="0" u="none" strike="noStrike" kern="1200" cap="none" spc="0" normalizeH="0" baseline="0" noProof="0" smtClean="0">
                <a:ln w="17780" cmpd="sng">
                  <a:noFill/>
                  <a:prstDash val="solid"/>
                  <a:miter lim="800000"/>
                </a:ln>
                <a:solidFill>
                  <a:schemeClr val="tx1"/>
                </a:solidFill>
                <a:effectLst>
                  <a:glow rad="304800">
                    <a:schemeClr val="bg1">
                      <a:alpha val="60000"/>
                    </a:schemeClr>
                  </a:glow>
                </a:effectLst>
                <a:uLnTx/>
                <a:uFillTx/>
                <a:latin typeface="微软雅黑" pitchFamily="34" charset="-122"/>
                <a:ea typeface="微软雅黑" pitchFamily="34" charset="-122"/>
                <a:cs typeface="仿宋" panose="02010609060101010101" pitchFamily="49" charset="-122"/>
              </a:rPr>
              <a:t>课时</a:t>
            </a:r>
            <a:endParaRPr kumimoji="0" lang="zh-CN" altLang="en-US" sz="3600" b="1" i="0" u="none" strike="noStrike" kern="1200" cap="none" spc="0" normalizeH="0" baseline="0" noProof="0">
              <a:ln w="17780" cmpd="sng">
                <a:noFill/>
                <a:prstDash val="solid"/>
                <a:miter lim="800000"/>
              </a:ln>
              <a:solidFill>
                <a:schemeClr val="tx1"/>
              </a:solidFill>
              <a:effectLst>
                <a:glow rad="304800">
                  <a:schemeClr val="bg1">
                    <a:alpha val="60000"/>
                  </a:schemeClr>
                </a:glow>
              </a:effectLst>
              <a:uLnTx/>
              <a:uFillTx/>
              <a:latin typeface="微软雅黑" pitchFamily="34" charset="-122"/>
              <a:ea typeface="微软雅黑" pitchFamily="34" charset="-122"/>
              <a:cs typeface="仿宋" panose="02010609060101010101" pitchFamily="49" charset="-122"/>
            </a:endParaRPr>
          </a:p>
        </p:txBody>
      </p:sp>
      <p:pic>
        <p:nvPicPr>
          <p:cNvPr id="12" name="图片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401259">
            <a:off x="512128" y="1352292"/>
            <a:ext cx="2539562" cy="33873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  <a:softEdge rad="63500"/>
          </a:effectLst>
        </p:spPr>
      </p:pic>
    </p:spTree>
    <p:extLst>
      <p:ext uri="{BB962C8B-B14F-4D97-AF65-F5344CB8AC3E}">
        <p14:creationId xmlns:p14="http://schemas.microsoft.com/office/powerpoint/2010/main" val="3635245357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4176"/>
            <a:ext cx="9144000" cy="5151852"/>
          </a:xfrm>
          <a:prstGeom prst="rect">
            <a:avLst/>
          </a:prstGeom>
        </p:spPr>
      </p:pic>
      <p:pic>
        <p:nvPicPr>
          <p:cNvPr id="16" name="图片 1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-3" y="-16044"/>
            <a:ext cx="7195457" cy="4519661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5089762" y="205013"/>
            <a:ext cx="4057930" cy="4358472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71237" y="1388895"/>
            <a:ext cx="1151412" cy="817073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flipH="1">
            <a:off x="4911886" y="1042784"/>
            <a:ext cx="1073585" cy="1045662"/>
          </a:xfrm>
          <a:prstGeom prst="rect">
            <a:avLst/>
          </a:prstGeom>
        </p:spPr>
      </p:pic>
      <p:grpSp>
        <p:nvGrpSpPr>
          <p:cNvPr id="34" name="组合 33"/>
          <p:cNvGrpSpPr/>
          <p:nvPr/>
        </p:nvGrpSpPr>
        <p:grpSpPr>
          <a:xfrm>
            <a:off x="4435363" y="2535732"/>
            <a:ext cx="2112419" cy="2638481"/>
            <a:chOff x="7760718" y="1758286"/>
            <a:chExt cx="4105090" cy="5127393"/>
          </a:xfrm>
        </p:grpSpPr>
        <p:pic>
          <p:nvPicPr>
            <p:cNvPr id="6" name="图片 5" descr="图片包含 服装&#10;&#10;描述已自动生成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7760718" y="1758286"/>
              <a:ext cx="2354175" cy="5102416"/>
            </a:xfrm>
            <a:prstGeom prst="rect">
              <a:avLst/>
            </a:prstGeom>
          </p:spPr>
        </p:pic>
        <p:pic>
          <p:nvPicPr>
            <p:cNvPr id="26" name="图片 25" descr="图片包含 玩具, 玩偶&#10;&#10;描述已自动生成"/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9370919" y="2004469"/>
              <a:ext cx="2494889" cy="4881210"/>
            </a:xfrm>
            <a:prstGeom prst="rect">
              <a:avLst/>
            </a:prstGeom>
          </p:spPr>
        </p:pic>
      </p:grpSp>
      <p:pic>
        <p:nvPicPr>
          <p:cNvPr id="42" name="图片 41"/>
          <p:cNvPicPr>
            <a:picLocks noChangeAspect="1"/>
          </p:cNvPicPr>
          <p:nvPr/>
        </p:nvPicPr>
        <p:blipFill>
          <a:blip r:embed="rId10"/>
          <a:srcRect r="-10547"/>
          <a:stretch>
            <a:fillRect/>
          </a:stretch>
        </p:blipFill>
        <p:spPr>
          <a:xfrm>
            <a:off x="7634603" y="2541562"/>
            <a:ext cx="1672082" cy="2670199"/>
          </a:xfrm>
          <a:prstGeom prst="rect">
            <a:avLst/>
          </a:prstGeom>
        </p:spPr>
      </p:pic>
      <p:pic>
        <p:nvPicPr>
          <p:cNvPr id="22" name="图片 21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-41059" y="3106491"/>
            <a:ext cx="1664374" cy="2657891"/>
          </a:xfrm>
          <a:prstGeom prst="rect">
            <a:avLst/>
          </a:prstGeom>
        </p:spPr>
      </p:pic>
      <p:sp>
        <p:nvSpPr>
          <p:cNvPr id="2" name="椭圆 1"/>
          <p:cNvSpPr/>
          <p:nvPr/>
        </p:nvSpPr>
        <p:spPr>
          <a:xfrm>
            <a:off x="1752600" y="971550"/>
            <a:ext cx="838200" cy="838200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/>
        </p:nvSpPr>
        <p:spPr>
          <a:xfrm>
            <a:off x="474980" y="2051685"/>
            <a:ext cx="4566095" cy="83099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800" b="1" spc="450">
                <a:solidFill>
                  <a:schemeClr val="bg1"/>
                </a:solidFill>
                <a:latin typeface="+mn-ea"/>
                <a:sym typeface="+mn-ea"/>
              </a:rPr>
              <a:t>探寻优秀家风</a:t>
            </a:r>
            <a:endParaRPr lang="zh-CN" altLang="en-US" sz="48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1707352" y="936283"/>
            <a:ext cx="1015385" cy="83099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800">
                <a:latin typeface="黑体" panose="02010609060101010101" pitchFamily="49" charset="-122"/>
                <a:ea typeface="黑体" panose="02010609060101010101" pitchFamily="49" charset="-122"/>
              </a:rPr>
              <a:t>01</a:t>
            </a:r>
            <a:endParaRPr lang="zh-CN" altLang="en-US" sz="48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383276758"/>
      </p:ext>
    </p:extLst>
  </p:cSld>
  <p:clrMapOvr>
    <a:masterClrMapping/>
  </p:clrMapOvr>
  <mc:AlternateContent>
    <mc:Choice xmlns:p14="http://schemas.microsoft.com/office/powerpoint/2010/main" Requires="p14">
      <p:transition spd="slow" advClick="0" advTm="3000" p14:dur="1500">
        <p:random/>
      </p:transition>
    </mc:Choice>
    <mc:Fallback>
      <p:transition spd="slow" advClick="0" advTm="3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2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6" name="组合 15"/>
          <p:cNvGrpSpPr/>
          <p:nvPr/>
        </p:nvGrpSpPr>
        <p:grpSpPr>
          <a:xfrm>
            <a:off x="3308350" y="355646"/>
            <a:ext cx="5283835" cy="4390637"/>
            <a:chOff x="831769" y="2106490"/>
            <a:chExt cx="5264231" cy="2223241"/>
          </a:xfrm>
        </p:grpSpPr>
        <p:sp>
          <p:nvSpPr>
            <p:cNvPr id="5" name="矩形 4"/>
            <p:cNvSpPr/>
            <p:nvPr/>
          </p:nvSpPr>
          <p:spPr>
            <a:xfrm>
              <a:off x="912747" y="2495552"/>
              <a:ext cx="5071275" cy="1729233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lnSpc>
                  <a:spcPct val="150000"/>
                </a:lnSpc>
              </a:pPr>
              <a:r>
                <a:rPr lang="en-US" altLang="zh-CN">
                  <a:solidFill>
                    <a:schemeClr val="tx1">
                      <a:lumMod val="85000"/>
                      <a:lumOff val="15000"/>
                    </a:schemeClr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     </a:t>
              </a:r>
              <a:r>
                <a:rPr>
                  <a:solidFill>
                    <a:schemeClr val="tx1">
                      <a:lumMod val="85000"/>
                      <a:lumOff val="15000"/>
                    </a:schemeClr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“家风”又称门风，指的是家庭或家族世代相传的风尚、生活作风，即一个家庭当中的风气。家风是给家中后人树立的价值准则。家风，是建立在中华文化之根上的集体认同，是每个个体成长的精神足印；家风，是一个家族代代相传沿袭下来的体现家族成员精神风貌、道德品质、审美格调和整体气质的家族文化风格。家风对家族的传承，民族的发展都起到重要影响。</a:t>
              </a:r>
            </a:p>
          </p:txBody>
        </p:sp>
        <p:grpSp>
          <p:nvGrpSpPr>
            <p:cNvPr id="15" name="组合 14"/>
            <p:cNvGrpSpPr/>
            <p:nvPr/>
          </p:nvGrpSpPr>
          <p:grpSpPr>
            <a:xfrm>
              <a:off x="831769" y="2106490"/>
              <a:ext cx="5264231" cy="2223241"/>
              <a:chOff x="831769" y="2106490"/>
              <a:chExt cx="5264231" cy="2223241"/>
            </a:xfrm>
          </p:grpSpPr>
          <p:grpSp>
            <p:nvGrpSpPr>
              <p:cNvPr id="17" name="组合 16"/>
              <p:cNvGrpSpPr/>
              <p:nvPr/>
            </p:nvGrpSpPr>
            <p:grpSpPr>
              <a:xfrm>
                <a:off x="831769" y="2275467"/>
                <a:ext cx="5264231" cy="2054264"/>
                <a:chOff x="-540688" y="1779596"/>
                <a:chExt cx="7431579" cy="3808441"/>
              </a:xfrm>
            </p:grpSpPr>
            <p:cxnSp>
              <p:nvCxnSpPr>
                <p:cNvPr id="20" name="直接连接符 19"/>
                <p:cNvCxnSpPr/>
                <p:nvPr/>
              </p:nvCxnSpPr>
              <p:spPr>
                <a:xfrm>
                  <a:off x="4592397" y="1779596"/>
                  <a:ext cx="2298494" cy="0"/>
                </a:xfrm>
                <a:prstGeom prst="line">
                  <a:avLst/>
                </a:prstGeom>
                <a:ln w="12700">
                  <a:solidFill>
                    <a:srgbClr val="800000"/>
                  </a:solidFill>
                  <a:prstDash val="sys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1" name="直接连接符 20"/>
                <p:cNvCxnSpPr/>
                <p:nvPr/>
              </p:nvCxnSpPr>
              <p:spPr>
                <a:xfrm flipH="1">
                  <a:off x="6885387" y="1779596"/>
                  <a:ext cx="0" cy="3795979"/>
                </a:xfrm>
                <a:prstGeom prst="line">
                  <a:avLst/>
                </a:prstGeom>
                <a:ln w="12700">
                  <a:solidFill>
                    <a:srgbClr val="800000"/>
                  </a:solidFill>
                  <a:prstDash val="sys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2" name="直接连接符 21"/>
                <p:cNvCxnSpPr/>
                <p:nvPr/>
              </p:nvCxnSpPr>
              <p:spPr>
                <a:xfrm flipH="1">
                  <a:off x="-540688" y="5581801"/>
                  <a:ext cx="7411390" cy="6236"/>
                </a:xfrm>
                <a:prstGeom prst="line">
                  <a:avLst/>
                </a:prstGeom>
                <a:ln w="12700">
                  <a:solidFill>
                    <a:srgbClr val="800000"/>
                  </a:solidFill>
                  <a:prstDash val="sys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3" name="直接连接符 22"/>
                <p:cNvCxnSpPr/>
                <p:nvPr/>
              </p:nvCxnSpPr>
              <p:spPr>
                <a:xfrm>
                  <a:off x="-540687" y="1779596"/>
                  <a:ext cx="2023774" cy="0"/>
                </a:xfrm>
                <a:prstGeom prst="line">
                  <a:avLst/>
                </a:prstGeom>
                <a:ln w="12700">
                  <a:solidFill>
                    <a:srgbClr val="800000"/>
                  </a:solidFill>
                  <a:prstDash val="sys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4" name="直接连接符 23"/>
                <p:cNvCxnSpPr/>
                <p:nvPr/>
              </p:nvCxnSpPr>
              <p:spPr>
                <a:xfrm flipH="1">
                  <a:off x="-540687" y="1779596"/>
                  <a:ext cx="0" cy="3795980"/>
                </a:xfrm>
                <a:prstGeom prst="line">
                  <a:avLst/>
                </a:prstGeom>
                <a:ln w="12700">
                  <a:solidFill>
                    <a:srgbClr val="800000"/>
                  </a:solidFill>
                  <a:prstDash val="sys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4" name="组合 13"/>
              <p:cNvGrpSpPr/>
              <p:nvPr/>
            </p:nvGrpSpPr>
            <p:grpSpPr>
              <a:xfrm>
                <a:off x="2090855" y="2106490"/>
                <a:ext cx="2645084" cy="389061"/>
                <a:chOff x="2090855" y="2106490"/>
                <a:chExt cx="2645084" cy="389061"/>
              </a:xfrm>
            </p:grpSpPr>
            <p:grpSp>
              <p:nvGrpSpPr>
                <p:cNvPr id="25" name="组合 24"/>
                <p:cNvGrpSpPr/>
                <p:nvPr/>
              </p:nvGrpSpPr>
              <p:grpSpPr>
                <a:xfrm>
                  <a:off x="2090855" y="2141890"/>
                  <a:ext cx="2645084" cy="238260"/>
                  <a:chOff x="1488567" y="1836052"/>
                  <a:chExt cx="3297632" cy="297039"/>
                </a:xfrm>
              </p:grpSpPr>
              <p:pic>
                <p:nvPicPr>
                  <p:cNvPr id="26" name="图片 25"/>
                  <p:cNvPicPr>
                    <a:picLocks noChangeAspect="1"/>
                  </p:cNvPicPr>
                  <p:nvPr/>
                </p:nvPicPr>
                <p:blipFill>
                  <a:blip r:embed="rId2"/>
                  <a:stretch>
                    <a:fillRect/>
                  </a:stretch>
                </p:blipFill>
                <p:spPr>
                  <a:xfrm>
                    <a:off x="4262490" y="1836453"/>
                    <a:ext cx="523709" cy="296638"/>
                  </a:xfrm>
                  <a:prstGeom prst="rect">
                    <a:avLst/>
                  </a:prstGeom>
                </p:spPr>
              </p:pic>
              <p:pic>
                <p:nvPicPr>
                  <p:cNvPr id="28" name="图片 27"/>
                  <p:cNvPicPr>
                    <a:picLocks noChangeAspect="1"/>
                  </p:cNvPicPr>
                  <p:nvPr/>
                </p:nvPicPr>
                <p:blipFill>
                  <a:blip r:embed="rId2"/>
                  <a:stretch>
                    <a:fillRect/>
                  </a:stretch>
                </p:blipFill>
                <p:spPr>
                  <a:xfrm>
                    <a:off x="1488567" y="1836052"/>
                    <a:ext cx="586018" cy="296638"/>
                  </a:xfrm>
                  <a:prstGeom prst="rect">
                    <a:avLst/>
                  </a:prstGeom>
                </p:spPr>
              </p:pic>
            </p:grpSp>
            <p:sp>
              <p:nvSpPr>
                <p:cNvPr id="13" name="矩形 12"/>
                <p:cNvSpPr/>
                <p:nvPr/>
              </p:nvSpPr>
              <p:spPr>
                <a:xfrm>
                  <a:off x="2168770" y="2106490"/>
                  <a:ext cx="2488822" cy="389061"/>
                </a:xfrm>
                <a:prstGeom prst="rect">
                  <a:avLst/>
                </a:prstGeom>
              </p:spPr>
              <p:txBody>
                <a:bodyPr wrap="square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4400" b="1">
                      <a:solidFill>
                        <a:schemeClr val="accent1"/>
                      </a:solidFill>
                      <a:latin typeface="华文楷体" panose="02010600040101010101" pitchFamily="2" charset="-122"/>
                      <a:ea typeface="华文楷体" panose="02010600040101010101" pitchFamily="2" charset="-122"/>
                    </a:rPr>
                    <a:t>家风</a:t>
                  </a:r>
                </a:p>
              </p:txBody>
            </p:sp>
          </p:grpSp>
        </p:grpSp>
      </p:grpSp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" y="1123950"/>
            <a:ext cx="3547353" cy="356235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 userDrawn="1"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contrast="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28600" y="209550"/>
            <a:ext cx="434788" cy="522075"/>
          </a:xfrm>
          <a:prstGeom prst="rect">
            <a:avLst/>
          </a:prstGeom>
        </p:spPr>
      </p:pic>
      <p:sp>
        <p:nvSpPr>
          <p:cNvPr id="4" name="矩形 3"/>
          <p:cNvSpPr/>
          <p:nvPr userDrawn="1"/>
        </p:nvSpPr>
        <p:spPr>
          <a:xfrm>
            <a:off x="587375" y="316230"/>
            <a:ext cx="3615690" cy="4140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 b="1" spc="600">
                <a:solidFill>
                  <a:schemeClr val="accent1"/>
                </a:solidFill>
                <a:latin typeface="华康楷体W5-A" panose="1a454350000000000000" pitchFamily="1" charset="-122"/>
                <a:ea typeface="华康楷体W5-A" panose="1a454350000000000000" pitchFamily="1" charset="-122"/>
              </a:rPr>
              <a:t>探寻优秀家风</a:t>
            </a:r>
          </a:p>
        </p:txBody>
      </p:sp>
    </p:spTree>
    <p:extLst>
      <p:ext uri="{BB962C8B-B14F-4D97-AF65-F5344CB8AC3E}">
        <p14:creationId xmlns:p14="http://schemas.microsoft.com/office/powerpoint/2010/main" val="1361485076"/>
      </p:ext>
    </p:ext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/>
        </p:nvGrpSpPr>
        <p:grpSpPr>
          <a:xfrm>
            <a:off x="2560333" y="953705"/>
            <a:ext cx="4086391" cy="583565"/>
            <a:chOff x="3498818" y="1436800"/>
            <a:chExt cx="5448521" cy="778087"/>
          </a:xfrm>
        </p:grpSpPr>
        <p:grpSp>
          <p:nvGrpSpPr>
            <p:cNvPr id="25" name="组合 24"/>
            <p:cNvGrpSpPr/>
            <p:nvPr/>
          </p:nvGrpSpPr>
          <p:grpSpPr>
            <a:xfrm>
              <a:off x="3498818" y="1460593"/>
              <a:ext cx="5448521" cy="646331"/>
              <a:chOff x="1738591" y="1696552"/>
              <a:chExt cx="3680705" cy="436624"/>
            </a:xfrm>
          </p:grpSpPr>
          <p:pic>
            <p:nvPicPr>
              <p:cNvPr id="26" name="图片 25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4961269" y="1696552"/>
                <a:ext cx="458027" cy="436624"/>
              </a:xfrm>
              <a:prstGeom prst="rect">
                <a:avLst/>
              </a:prstGeom>
            </p:spPr>
          </p:pic>
          <p:pic>
            <p:nvPicPr>
              <p:cNvPr id="28" name="图片 27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1738591" y="1696552"/>
                <a:ext cx="458027" cy="436624"/>
              </a:xfrm>
              <a:prstGeom prst="rect">
                <a:avLst/>
              </a:prstGeom>
            </p:spPr>
          </p:pic>
        </p:grpSp>
        <p:sp>
          <p:nvSpPr>
            <p:cNvPr id="13" name="矩形 12"/>
            <p:cNvSpPr/>
            <p:nvPr/>
          </p:nvSpPr>
          <p:spPr>
            <a:xfrm>
              <a:off x="3967871" y="1436800"/>
              <a:ext cx="4507653" cy="778087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lang="zh-CN" altLang="en-US" sz="3200" b="1" noProof="0">
                  <a:ln>
                    <a:noFill/>
                  </a:ln>
                  <a:solidFill>
                    <a:prstClr val="black">
                      <a:lumMod val="85000"/>
                      <a:lumOff val="15000"/>
                    </a:prstClr>
                  </a:solidFill>
                  <a:effectLst/>
                  <a:uLnTx/>
                  <a:uFillTx/>
                  <a:latin typeface="字魂58号-创中黑" panose="00000500000000000000" pitchFamily="2" charset="-122"/>
                  <a:ea typeface="字魂58号-创中黑" panose="00000500000000000000" pitchFamily="2" charset="-122"/>
                  <a:sym typeface="+mn-ea"/>
                </a:rPr>
                <a:t>世代相传的风尚</a:t>
              </a:r>
            </a:p>
          </p:txBody>
        </p:sp>
      </p:grpSp>
      <p:pic>
        <p:nvPicPr>
          <p:cNvPr id="66" name="图片 6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1673351"/>
            <a:ext cx="3124200" cy="2729322"/>
          </a:xfrm>
          <a:prstGeom prst="rect">
            <a:avLst/>
          </a:prstGeom>
        </p:spPr>
      </p:pic>
      <p:sp>
        <p:nvSpPr>
          <p:cNvPr id="2" name="矩形 1"/>
          <p:cNvSpPr/>
          <p:nvPr/>
        </p:nvSpPr>
        <p:spPr>
          <a:xfrm>
            <a:off x="2971800" y="1697355"/>
            <a:ext cx="5297170" cy="2676525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lnSpc>
                <a:spcPct val="150000"/>
              </a:lnSpc>
              <a:buFont typeface="Wingdings" panose="05000000000000000000" charset="0"/>
              <a:buChar char="Ø"/>
            </a:pPr>
            <a:r>
              <a:rPr sz="2000" b="1">
                <a:solidFill>
                  <a:srgbClr val="0070C0"/>
                </a:solidFill>
                <a:ea typeface="微软雅黑" pitchFamily="34" charset="-122"/>
                <a:sym typeface="+mn-ea"/>
              </a:rPr>
              <a:t>家风是一个家庭或家族世代相传的</a:t>
            </a:r>
            <a:r>
              <a:rPr sz="2400" b="1">
                <a:solidFill>
                  <a:schemeClr val="accent3"/>
                </a:solidFill>
                <a:ea typeface="微软雅黑" pitchFamily="34" charset="-122"/>
                <a:sym typeface="+mn-ea"/>
              </a:rPr>
              <a:t>风尚</a:t>
            </a:r>
            <a:r>
              <a:rPr sz="2000" b="1">
                <a:solidFill>
                  <a:srgbClr val="0070C0"/>
                </a:solidFill>
                <a:ea typeface="微软雅黑" pitchFamily="34" charset="-122"/>
                <a:sym typeface="+mn-ea"/>
              </a:rPr>
              <a:t>，是长期生活实践中不断形成的家庭文化。它主要表现为家族代代恪守的家训家规，</a:t>
            </a:r>
            <a:r>
              <a:rPr sz="2000" b="1">
                <a:solidFill>
                  <a:schemeClr val="accent3"/>
                </a:solidFill>
                <a:ea typeface="微软雅黑" pitchFamily="34" charset="-122"/>
                <a:sym typeface="+mn-ea"/>
              </a:rPr>
              <a:t>一个词、一句话、一个故事、一段记忆</a:t>
            </a:r>
            <a:r>
              <a:rPr sz="2000" b="1">
                <a:solidFill>
                  <a:srgbClr val="0070C0"/>
                </a:solidFill>
                <a:ea typeface="微软雅黑" pitchFamily="34" charset="-122"/>
                <a:sym typeface="+mn-ea"/>
              </a:rPr>
              <a:t>，都是家风的</a:t>
            </a:r>
            <a:r>
              <a:rPr sz="2800" b="1">
                <a:solidFill>
                  <a:schemeClr val="accent3"/>
                </a:solidFill>
                <a:ea typeface="微软雅黑" pitchFamily="34" charset="-122"/>
                <a:sym typeface="+mn-ea"/>
              </a:rPr>
              <a:t>载体</a:t>
            </a:r>
            <a:r>
              <a:rPr sz="2000" b="1">
                <a:solidFill>
                  <a:srgbClr val="0070C0"/>
                </a:solidFill>
                <a:ea typeface="微软雅黑" pitchFamily="34" charset="-122"/>
                <a:sym typeface="+mn-ea"/>
              </a:rPr>
              <a:t>。</a:t>
            </a:r>
          </a:p>
        </p:txBody>
      </p:sp>
      <p:pic>
        <p:nvPicPr>
          <p:cNvPr id="3" name="图片 2"/>
          <p:cNvPicPr>
            <a:picLocks noChangeAspect="1"/>
          </p:cNvPicPr>
          <p:nvPr userDrawn="1"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contrast="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28600" y="209550"/>
            <a:ext cx="434788" cy="522075"/>
          </a:xfrm>
          <a:prstGeom prst="rect">
            <a:avLst/>
          </a:prstGeom>
        </p:spPr>
      </p:pic>
      <p:sp>
        <p:nvSpPr>
          <p:cNvPr id="4" name="矩形 3"/>
          <p:cNvSpPr/>
          <p:nvPr userDrawn="1"/>
        </p:nvSpPr>
        <p:spPr>
          <a:xfrm>
            <a:off x="587375" y="316230"/>
            <a:ext cx="3977640" cy="4140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 b="1" spc="600">
                <a:solidFill>
                  <a:schemeClr val="accent1"/>
                </a:solidFill>
                <a:latin typeface="华康楷体W5-A" panose="1a454350000000000000" pitchFamily="1" charset="-122"/>
                <a:ea typeface="华康楷体W5-A" panose="1a454350000000000000" pitchFamily="1" charset="-122"/>
              </a:rPr>
              <a:t>探寻优秀家风</a:t>
            </a: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9000" y="2820670"/>
            <a:ext cx="2246630" cy="22466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6326236"/>
      </p:ext>
    </p:ext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  <a:lum bright="18000"/>
          </a:blip>
          <a:srcRect l="4743" t="8052" r="50353" b="61640"/>
          <a:stretch>
            <a:fillRect/>
          </a:stretch>
        </p:blipFill>
        <p:spPr>
          <a:xfrm>
            <a:off x="7173223" y="308368"/>
            <a:ext cx="2034064" cy="904875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7392027" y="590579"/>
            <a:ext cx="1331595" cy="5530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defRPr/>
            </a:pPr>
            <a:r>
              <a:rPr lang="zh-CN" altLang="en-US" sz="3000" b="1">
                <a:solidFill>
                  <a:srgbClr val="1D41D5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活动园</a:t>
            </a:r>
          </a:p>
        </p:txBody>
      </p:sp>
      <p:pic>
        <p:nvPicPr>
          <p:cNvPr id="6" name="图片 5"/>
          <p:cNvPicPr>
            <a:picLocks noChangeAspect="1"/>
          </p:cNvPicPr>
          <p:nvPr userDrawn="1"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28600" y="209550"/>
            <a:ext cx="434788" cy="522075"/>
          </a:xfrm>
          <a:prstGeom prst="rect">
            <a:avLst/>
          </a:prstGeom>
        </p:spPr>
      </p:pic>
      <p:sp>
        <p:nvSpPr>
          <p:cNvPr id="7" name="矩形 6"/>
          <p:cNvSpPr/>
          <p:nvPr userDrawn="1"/>
        </p:nvSpPr>
        <p:spPr>
          <a:xfrm>
            <a:off x="587375" y="316230"/>
            <a:ext cx="3647440" cy="4140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 b="1" spc="600">
                <a:solidFill>
                  <a:schemeClr val="accent1"/>
                </a:solidFill>
                <a:latin typeface="华康楷体W5-A" panose="1a454350000000000000" pitchFamily="1" charset="-122"/>
                <a:ea typeface="华康楷体W5-A" panose="1a454350000000000000" pitchFamily="1" charset="-122"/>
              </a:rPr>
              <a:t>探寻优秀家风</a:t>
            </a: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6858000" y="1809750"/>
            <a:ext cx="2343785" cy="2788285"/>
          </a:xfrm>
          <a:prstGeom prst="rect">
            <a:avLst/>
          </a:prstGeom>
        </p:spPr>
      </p:pic>
      <p:sp>
        <p:nvSpPr>
          <p:cNvPr id="10" name="文本框 9"/>
          <p:cNvSpPr txBox="1"/>
          <p:nvPr/>
        </p:nvSpPr>
        <p:spPr>
          <a:xfrm>
            <a:off x="492760" y="895350"/>
            <a:ext cx="6602095" cy="37909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b="1">
                <a:solidFill>
                  <a:srgbClr val="0070C0"/>
                </a:solidFill>
              </a:rPr>
              <a:t>五（2）班同学以“荟萃家风”为主题开展学习成果交流活动，三个小组分别从不同角度展示了学习成果。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685800" y="2114550"/>
            <a:ext cx="2723515" cy="230695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/>
              <a:t>     </a:t>
            </a:r>
            <a:r>
              <a:rPr lang="zh-CN" altLang="en-US"/>
              <a:t>《朱子家训》将中国几千年形成的道德教育思想，以名言警句的形式表达出来。其中很多内容已成为今天家庭教育的座右铭，有些内容对我们小学生的生活也有一定的规范和指导作用。</a:t>
            </a:r>
          </a:p>
        </p:txBody>
      </p:sp>
      <p:sp>
        <p:nvSpPr>
          <p:cNvPr id="9" name="文本框 8"/>
          <p:cNvSpPr txBox="1"/>
          <p:nvPr>
            <p:custDataLst>
              <p:tags r:id="rId7"/>
            </p:custDataLst>
          </p:nvPr>
        </p:nvSpPr>
        <p:spPr>
          <a:xfrm>
            <a:off x="4038600" y="3105150"/>
            <a:ext cx="2723515" cy="1598295"/>
          </a:xfrm>
          <a:prstGeom prst="rect">
            <a:avLst/>
          </a:prstGeom>
          <a:solidFill>
            <a:srgbClr val="FFC000"/>
          </a:solidFill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600" b="1"/>
              <a:t>● 黎明即起，洒扫</a:t>
            </a:r>
          </a:p>
          <a:p>
            <a:pPr algn="l"/>
            <a:r>
              <a:rPr lang="zh-CN" altLang="en-US" sz="1600" b="1"/>
              <a:t>庭除，要内外整洁；既昏便息，关锁门户，必亲自检点。</a:t>
            </a:r>
          </a:p>
          <a:p>
            <a:pPr algn="l"/>
            <a:r>
              <a:rPr lang="zh-CN" altLang="en-US" sz="1600" b="1"/>
              <a:t>● 一粥一饭，当思来处不易；半丝半缕，恒念物力维艰。</a:t>
            </a:r>
          </a:p>
        </p:txBody>
      </p:sp>
      <p:pic>
        <p:nvPicPr>
          <p:cNvPr id="12" name="图片 1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r="-4701" b="53390"/>
          <a:stretch>
            <a:fillRect/>
          </a:stretch>
        </p:blipFill>
        <p:spPr>
          <a:xfrm>
            <a:off x="322580" y="1596390"/>
            <a:ext cx="833120" cy="842010"/>
          </a:xfrm>
          <a:prstGeom prst="ellipse">
            <a:avLst/>
          </a:prstGeom>
        </p:spPr>
      </p:pic>
      <p:pic>
        <p:nvPicPr>
          <p:cNvPr id="3" name="图片 2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 flipH="1">
            <a:off x="5791200" y="1896745"/>
            <a:ext cx="1234440" cy="1456055"/>
          </a:xfrm>
          <a:prstGeom prst="ellipse">
            <a:avLst/>
          </a:prstGeom>
        </p:spPr>
      </p:pic>
      <p:sp>
        <p:nvSpPr>
          <p:cNvPr id="11" name="云形标注 10"/>
          <p:cNvSpPr/>
          <p:nvPr/>
        </p:nvSpPr>
        <p:spPr>
          <a:xfrm>
            <a:off x="3810000" y="2114550"/>
            <a:ext cx="1822450" cy="927100"/>
          </a:xfrm>
          <a:prstGeom prst="cloudCallout">
            <a:avLst>
              <a:gd name="adj1" fmla="val 76516"/>
              <a:gd name="adj2" fmla="val 2841"/>
            </a:avLst>
          </a:prstGeom>
          <a:solidFill>
            <a:srgbClr val="00B0F0"/>
          </a:solidFill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 spc="500">
                <a:ln w="28575">
                  <a:noFill/>
                </a:ln>
                <a:solidFill>
                  <a:schemeClr val="tx1"/>
                </a:solidFill>
                <a:latin typeface="+mn-ea"/>
              </a:rPr>
              <a:t>我们小组印象最深刻的是《朱子家训》。</a:t>
            </a:r>
          </a:p>
        </p:txBody>
      </p:sp>
      <p:sp>
        <p:nvSpPr>
          <p:cNvPr id="19" name="文本框 18"/>
          <p:cNvSpPr txBox="1"/>
          <p:nvPr>
            <p:custDataLst>
              <p:tags r:id="rId12"/>
            </p:custDataLst>
          </p:nvPr>
        </p:nvSpPr>
        <p:spPr>
          <a:xfrm>
            <a:off x="1219200" y="1733550"/>
            <a:ext cx="1797685" cy="33718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  <a:prstDash val="dash"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600">
                <a:sym typeface="+mn-ea"/>
              </a:rPr>
              <a:t>第1组：涵养德行</a:t>
            </a:r>
          </a:p>
        </p:txBody>
      </p:sp>
    </p:spTree>
    <p:extLst>
      <p:ext uri="{BB962C8B-B14F-4D97-AF65-F5344CB8AC3E}">
        <p14:creationId xmlns:p14="http://schemas.microsoft.com/office/powerpoint/2010/main" val="2817851919"/>
      </p:ext>
    </p:extLst>
  </p:cSld>
  <p:clrMapOvr>
    <a:masterClrMapping/>
  </p:clrMapOvr>
  <p:transition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" name="矩形 30"/>
          <p:cNvSpPr/>
          <p:nvPr/>
        </p:nvSpPr>
        <p:spPr>
          <a:xfrm>
            <a:off x="381000" y="984250"/>
            <a:ext cx="2759710" cy="52197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sz="2800" b="1"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微软雅黑" pitchFamily="34" charset="-122"/>
                <a:sym typeface="+mn-ea"/>
              </a:rPr>
              <a:t>交流</a:t>
            </a:r>
            <a:r>
              <a:rPr lang="zh-CN" sz="2800" b="1"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微软雅黑" pitchFamily="34" charset="-122"/>
                <a:sym typeface="+mn-ea"/>
              </a:rPr>
              <a:t>与分享</a:t>
            </a: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00" y="1670050"/>
            <a:ext cx="3411855" cy="283718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 userDrawn="1"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28600" y="209550"/>
            <a:ext cx="434788" cy="522075"/>
          </a:xfrm>
          <a:prstGeom prst="rect">
            <a:avLst/>
          </a:prstGeom>
        </p:spPr>
      </p:pic>
      <p:sp>
        <p:nvSpPr>
          <p:cNvPr id="4" name="矩形 3"/>
          <p:cNvSpPr/>
          <p:nvPr userDrawn="1"/>
        </p:nvSpPr>
        <p:spPr>
          <a:xfrm>
            <a:off x="587375" y="316230"/>
            <a:ext cx="5112385" cy="4140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 b="1" spc="600">
                <a:solidFill>
                  <a:schemeClr val="accent1"/>
                </a:solidFill>
                <a:latin typeface="华康楷体W5-A" panose="1a454350000000000000" pitchFamily="1" charset="-122"/>
                <a:ea typeface="华康楷体W5-A" panose="1a454350000000000000" pitchFamily="1" charset="-122"/>
                <a:sym typeface="+mn-ea"/>
              </a:rPr>
              <a:t>探寻优秀家风</a:t>
            </a:r>
            <a:endParaRPr lang="zh-CN" altLang="en-US" sz="2100" b="1" spc="600">
              <a:solidFill>
                <a:schemeClr val="accent1"/>
              </a:solidFill>
              <a:latin typeface="华康楷体W5-A" panose="1a454350000000000000" pitchFamily="1" charset="-122"/>
              <a:ea typeface="华康楷体W5-A" panose="1a454350000000000000" pitchFamily="1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3488055" y="2190750"/>
            <a:ext cx="5195570" cy="2030095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zh-CN" sz="2800" b="1">
                <a:solidFill>
                  <a:srgbClr val="0070C0"/>
                </a:solidFill>
                <a:ea typeface="微软雅黑" pitchFamily="34" charset="-122"/>
                <a:sym typeface="+mn-ea"/>
              </a:rPr>
              <a:t>请同学们</a:t>
            </a:r>
            <a:r>
              <a:rPr sz="2800" b="1">
                <a:solidFill>
                  <a:srgbClr val="0070C0"/>
                </a:solidFill>
                <a:ea typeface="微软雅黑" pitchFamily="34" charset="-122"/>
                <a:sym typeface="+mn-ea"/>
              </a:rPr>
              <a:t>摘抄《朱子家训》中自己印象最深刻的一句名言，并与同学分享感悟。</a:t>
            </a:r>
          </a:p>
        </p:txBody>
      </p:sp>
      <p:pic>
        <p:nvPicPr>
          <p:cNvPr id="101" name="图片 100"/>
          <p:cNvPicPr/>
          <p:nvPr/>
        </p:nvPicPr>
        <p:blipFill>
          <a:blip r:embed="rId5"/>
          <a:stretch>
            <a:fillRect/>
          </a:stretch>
        </p:blipFill>
        <p:spPr>
          <a:xfrm>
            <a:off x="4038600" y="438150"/>
            <a:ext cx="4073525" cy="1654175"/>
          </a:xfrm>
          <a:prstGeom prst="doubleWave">
            <a:avLst/>
          </a:prstGeom>
          <a:noFill/>
          <a:ln w="9525">
            <a:noFill/>
          </a:ln>
        </p:spPr>
      </p:pic>
    </p:spTree>
    <p:extLst>
      <p:ext uri="{BB962C8B-B14F-4D97-AF65-F5344CB8AC3E}">
        <p14:creationId xmlns:p14="http://schemas.microsoft.com/office/powerpoint/2010/main" val="2015692588"/>
      </p:ext>
    </p:ext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" name="图片 101"/>
          <p:cNvPicPr/>
          <p:nvPr/>
        </p:nvPicPr>
        <p:blipFill>
          <a:blip r:embed="rId2"/>
          <a:srcRect l="3180" t="3416" r="3831" b="3256"/>
          <a:stretch>
            <a:fillRect/>
          </a:stretch>
        </p:blipFill>
        <p:spPr>
          <a:xfrm>
            <a:off x="3854450" y="3123565"/>
            <a:ext cx="3339465" cy="159131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  <a:lum bright="18000"/>
          </a:blip>
          <a:srcRect l="4743" t="8052" r="50353" b="61640"/>
          <a:stretch>
            <a:fillRect/>
          </a:stretch>
        </p:blipFill>
        <p:spPr>
          <a:xfrm>
            <a:off x="7173223" y="308368"/>
            <a:ext cx="2034064" cy="904875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7392027" y="590579"/>
            <a:ext cx="1331595" cy="5530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3000" b="1">
                <a:solidFill>
                  <a:srgbClr val="1D41D5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活动园</a:t>
            </a:r>
          </a:p>
        </p:txBody>
      </p:sp>
      <p:pic>
        <p:nvPicPr>
          <p:cNvPr id="6" name="图片 5"/>
          <p:cNvPicPr>
            <a:picLocks noChangeAspect="1"/>
          </p:cNvPicPr>
          <p:nvPr userDrawn="1"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contrast="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28600" y="209550"/>
            <a:ext cx="434788" cy="522075"/>
          </a:xfrm>
          <a:prstGeom prst="rect">
            <a:avLst/>
          </a:prstGeom>
        </p:spPr>
      </p:pic>
      <p:sp>
        <p:nvSpPr>
          <p:cNvPr id="7" name="矩形 6"/>
          <p:cNvSpPr/>
          <p:nvPr userDrawn="1"/>
        </p:nvSpPr>
        <p:spPr>
          <a:xfrm>
            <a:off x="587375" y="316230"/>
            <a:ext cx="3647440" cy="4140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 b="1" spc="600">
                <a:solidFill>
                  <a:schemeClr val="accent1"/>
                </a:solidFill>
                <a:latin typeface="华康楷体W5-A" panose="1a454350000000000000" pitchFamily="1" charset="-122"/>
                <a:ea typeface="华康楷体W5-A" panose="1a454350000000000000" pitchFamily="1" charset="-122"/>
              </a:rPr>
              <a:t>探寻优秀家风</a:t>
            </a: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6858000" y="1809750"/>
            <a:ext cx="2343785" cy="2788285"/>
          </a:xfrm>
          <a:prstGeom prst="rect">
            <a:avLst/>
          </a:prstGeom>
        </p:spPr>
      </p:pic>
      <p:sp>
        <p:nvSpPr>
          <p:cNvPr id="10" name="文本框 9"/>
          <p:cNvSpPr txBox="1"/>
          <p:nvPr/>
        </p:nvSpPr>
        <p:spPr>
          <a:xfrm>
            <a:off x="492760" y="895350"/>
            <a:ext cx="6602095" cy="37909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b="1">
                <a:solidFill>
                  <a:srgbClr val="0070C0"/>
                </a:solidFill>
              </a:rPr>
              <a:t>五（2）班同学以“荟萃家风”为主题开展学习成果交流活动，三个小组分别从不同角度展示了学习成果。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685800" y="2114550"/>
            <a:ext cx="3041015" cy="58356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600" b="1"/>
              <a:t>      </a:t>
            </a:r>
            <a:r>
              <a:rPr lang="zh-CN" altLang="en-US" sz="1600" b="1"/>
              <a:t>我们小组为大家展示的是从读过的家训中摘选的名言警句。</a:t>
            </a:r>
          </a:p>
        </p:txBody>
      </p:sp>
      <p:pic>
        <p:nvPicPr>
          <p:cNvPr id="12" name="图片 1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r="-4701" b="53390"/>
          <a:stretch>
            <a:fillRect/>
          </a:stretch>
        </p:blipFill>
        <p:spPr>
          <a:xfrm>
            <a:off x="322580" y="1596390"/>
            <a:ext cx="833120" cy="842010"/>
          </a:xfrm>
          <a:prstGeom prst="ellipse">
            <a:avLst/>
          </a:prstGeom>
        </p:spPr>
      </p:pic>
      <p:sp>
        <p:nvSpPr>
          <p:cNvPr id="11" name="云形标注 10"/>
          <p:cNvSpPr/>
          <p:nvPr/>
        </p:nvSpPr>
        <p:spPr>
          <a:xfrm>
            <a:off x="3810000" y="2114550"/>
            <a:ext cx="1822450" cy="927100"/>
          </a:xfrm>
          <a:prstGeom prst="cloudCallout">
            <a:avLst>
              <a:gd name="adj1" fmla="val 76516"/>
              <a:gd name="adj2" fmla="val 2841"/>
            </a:avLst>
          </a:prstGeom>
          <a:solidFill>
            <a:srgbClr val="00B0F0"/>
          </a:solidFill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 spc="500">
                <a:ln w="28575">
                  <a:noFill/>
                </a:ln>
                <a:solidFill>
                  <a:schemeClr val="tx1"/>
                </a:solidFill>
                <a:latin typeface="+mn-ea"/>
              </a:rPr>
              <a:t>在教学楼大厅或教室里经常能看到这些内容。</a:t>
            </a:r>
          </a:p>
        </p:txBody>
      </p:sp>
      <p:sp>
        <p:nvSpPr>
          <p:cNvPr id="19" name="文本框 18"/>
          <p:cNvSpPr txBox="1"/>
          <p:nvPr>
            <p:custDataLst>
              <p:tags r:id="rId10"/>
            </p:custDataLst>
          </p:nvPr>
        </p:nvSpPr>
        <p:spPr>
          <a:xfrm>
            <a:off x="1219200" y="1733550"/>
            <a:ext cx="1797685" cy="33718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  <a:prstDash val="dash"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600">
                <a:sym typeface="+mn-ea"/>
              </a:rPr>
              <a:t>第2组：修身立志</a:t>
            </a:r>
          </a:p>
        </p:txBody>
      </p:sp>
      <p:pic>
        <p:nvPicPr>
          <p:cNvPr id="13" name="图片 1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5715000" y="1885950"/>
            <a:ext cx="1445895" cy="1372870"/>
          </a:xfrm>
          <a:prstGeom prst="ellipse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t="7268" b="5873"/>
          <a:stretch>
            <a:fillRect/>
          </a:stretch>
        </p:blipFill>
        <p:spPr>
          <a:xfrm>
            <a:off x="609600" y="2809240"/>
            <a:ext cx="1327150" cy="1878965"/>
          </a:xfrm>
          <a:prstGeom prst="rect">
            <a:avLst/>
          </a:prstGeom>
        </p:spPr>
      </p:pic>
      <p:pic>
        <p:nvPicPr>
          <p:cNvPr id="15" name="图片 1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1981200" y="3258820"/>
            <a:ext cx="1828800" cy="12166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9636261"/>
      </p:ext>
    </p:extLst>
  </p:cSld>
  <p:clrMapOvr>
    <a:masterClrMapping/>
  </p:clrMapOvr>
  <p:transition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" name="矩形 30"/>
          <p:cNvSpPr/>
          <p:nvPr/>
        </p:nvSpPr>
        <p:spPr>
          <a:xfrm>
            <a:off x="381000" y="984250"/>
            <a:ext cx="2759710" cy="52197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sz="2800" b="1"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微软雅黑" pitchFamily="34" charset="-122"/>
                <a:sym typeface="+mn-ea"/>
              </a:rPr>
              <a:t>交流</a:t>
            </a:r>
            <a:r>
              <a:rPr lang="zh-CN" sz="2800" b="1"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微软雅黑" pitchFamily="34" charset="-122"/>
                <a:sym typeface="+mn-ea"/>
              </a:rPr>
              <a:t>与分享</a:t>
            </a: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00" y="1670050"/>
            <a:ext cx="3411855" cy="283718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 userDrawn="1"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28600" y="209550"/>
            <a:ext cx="434788" cy="522075"/>
          </a:xfrm>
          <a:prstGeom prst="rect">
            <a:avLst/>
          </a:prstGeom>
        </p:spPr>
      </p:pic>
      <p:sp>
        <p:nvSpPr>
          <p:cNvPr id="4" name="矩形 3"/>
          <p:cNvSpPr/>
          <p:nvPr userDrawn="1"/>
        </p:nvSpPr>
        <p:spPr>
          <a:xfrm>
            <a:off x="587375" y="316230"/>
            <a:ext cx="5112385" cy="4140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 b="1" spc="600">
                <a:solidFill>
                  <a:schemeClr val="accent1"/>
                </a:solidFill>
                <a:latin typeface="华康楷体W5-A" panose="1a454350000000000000" pitchFamily="1" charset="-122"/>
                <a:ea typeface="华康楷体W5-A" panose="1a454350000000000000" pitchFamily="1" charset="-122"/>
                <a:sym typeface="+mn-ea"/>
              </a:rPr>
              <a:t>探寻优秀家风</a:t>
            </a:r>
            <a:endParaRPr lang="zh-CN" altLang="en-US" sz="2100" b="1" spc="600">
              <a:solidFill>
                <a:schemeClr val="accent1"/>
              </a:solidFill>
              <a:latin typeface="华康楷体W5-A" panose="1a454350000000000000" pitchFamily="1" charset="-122"/>
              <a:ea typeface="华康楷体W5-A" panose="1a454350000000000000" pitchFamily="1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3131840" y="2340625"/>
            <a:ext cx="5748913" cy="2031325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lnSpc>
                <a:spcPct val="150000"/>
              </a:lnSpc>
              <a:buFont typeface="Wingdings" panose="05000000000000000000" charset="0"/>
              <a:buChar char="Ø"/>
            </a:pPr>
            <a:r>
              <a:rPr sz="2800" b="1">
                <a:solidFill>
                  <a:srgbClr val="0070C0"/>
                </a:solidFill>
                <a:ea typeface="微软雅黑" pitchFamily="34" charset="-122"/>
                <a:sym typeface="+mn-ea"/>
              </a:rPr>
              <a:t>请查阅资料，了解以上修身立志的警句出自哪篇家训，其中蕴含的精神对我们有什么启示。</a:t>
            </a:r>
          </a:p>
        </p:txBody>
      </p:sp>
      <p:pic>
        <p:nvPicPr>
          <p:cNvPr id="101" name="图片 100"/>
          <p:cNvPicPr/>
          <p:nvPr/>
        </p:nvPicPr>
        <p:blipFill>
          <a:blip r:embed="rId5"/>
          <a:stretch>
            <a:fillRect/>
          </a:stretch>
        </p:blipFill>
        <p:spPr>
          <a:xfrm>
            <a:off x="4038600" y="438150"/>
            <a:ext cx="4073525" cy="1654175"/>
          </a:xfrm>
          <a:prstGeom prst="doubleWave">
            <a:avLst/>
          </a:prstGeom>
          <a:noFill/>
          <a:ln w="9525">
            <a:noFill/>
          </a:ln>
        </p:spPr>
      </p:pic>
    </p:spTree>
    <p:extLst>
      <p:ext uri="{BB962C8B-B14F-4D97-AF65-F5344CB8AC3E}">
        <p14:creationId xmlns:p14="http://schemas.microsoft.com/office/powerpoint/2010/main" val="4009582705"/>
      </p:ext>
    </p:ext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棱台 6"/>
          <p:cNvSpPr/>
          <p:nvPr/>
        </p:nvSpPr>
        <p:spPr>
          <a:xfrm>
            <a:off x="3510280" y="1073150"/>
            <a:ext cx="5484495" cy="3031490"/>
          </a:xfrm>
          <a:prstGeom prst="bevel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800" b="1" spc="500">
                <a:ln w="28575">
                  <a:noFill/>
                </a:ln>
                <a:solidFill>
                  <a:srgbClr val="002060"/>
                </a:solidFill>
                <a:latin typeface="+mn-ea"/>
              </a:rPr>
              <a:t>   </a:t>
            </a:r>
            <a:r>
              <a:rPr sz="2800" b="1" spc="500" err="1" smtClean="0">
                <a:ln w="28575">
                  <a:noFill/>
                </a:ln>
                <a:solidFill>
                  <a:srgbClr val="002060"/>
                </a:solidFill>
                <a:latin typeface="+mn-ea"/>
              </a:rPr>
              <a:t>我国古代有极为丰富的家训家规</a:t>
            </a:r>
            <a:r>
              <a:rPr sz="2800" b="1" spc="500" err="1">
                <a:ln w="28575">
                  <a:noFill/>
                </a:ln>
                <a:solidFill>
                  <a:srgbClr val="002060"/>
                </a:solidFill>
                <a:latin typeface="+mn-ea"/>
              </a:rPr>
              <a:t>，其中很多广为传播，对后人的思想和生活产生了深远的影响。</a:t>
            </a: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892" y="742950"/>
            <a:ext cx="3962743" cy="395055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 userDrawn="1"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28600" y="209550"/>
            <a:ext cx="434788" cy="522075"/>
          </a:xfrm>
          <a:prstGeom prst="rect">
            <a:avLst/>
          </a:prstGeom>
        </p:spPr>
      </p:pic>
      <p:sp>
        <p:nvSpPr>
          <p:cNvPr id="5" name="矩形 4"/>
          <p:cNvSpPr/>
          <p:nvPr userDrawn="1"/>
        </p:nvSpPr>
        <p:spPr>
          <a:xfrm>
            <a:off x="587375" y="316230"/>
            <a:ext cx="3363595" cy="4140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 b="1" spc="600">
                <a:solidFill>
                  <a:schemeClr val="accent1"/>
                </a:solidFill>
                <a:latin typeface="华康楷体W5-A" panose="1a454350000000000000" pitchFamily="1" charset="-122"/>
                <a:ea typeface="华康楷体W5-A" panose="1a454350000000000000" pitchFamily="1" charset="-122"/>
                <a:sym typeface="+mn-ea"/>
              </a:rPr>
              <a:t>探寻优秀家风</a:t>
            </a:r>
            <a:endParaRPr lang="zh-CN" altLang="en-US" sz="2100" b="1" spc="600">
              <a:solidFill>
                <a:schemeClr val="accent1"/>
              </a:solidFill>
              <a:latin typeface="华康楷体W5-A" panose="1a454350000000000000" pitchFamily="1" charset="-122"/>
              <a:ea typeface="华康楷体W5-A" panose="1a454350000000000000" pitchFamily="1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32937894"/>
      </p:ext>
    </p:ext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-19298"/>
            <a:ext cx="9101167" cy="51627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77720728"/>
      </p:ext>
    </p:ext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9128" y="0"/>
            <a:ext cx="9121478" cy="514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61073118"/>
      </p:ext>
    </p:ext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099066" cy="514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04929623"/>
      </p:ext>
    </p:ext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" name="矩形 30"/>
          <p:cNvSpPr/>
          <p:nvPr/>
        </p:nvSpPr>
        <p:spPr>
          <a:xfrm>
            <a:off x="381000" y="984250"/>
            <a:ext cx="2759710" cy="52197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sz="2800" b="1"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微软雅黑" pitchFamily="34" charset="-122"/>
                <a:sym typeface="+mn-ea"/>
              </a:rPr>
              <a:t>交流</a:t>
            </a:r>
            <a:r>
              <a:rPr lang="zh-CN" sz="2800" b="1"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微软雅黑" pitchFamily="34" charset="-122"/>
                <a:sym typeface="+mn-ea"/>
              </a:rPr>
              <a:t>与分享</a:t>
            </a: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00" y="1670050"/>
            <a:ext cx="3411855" cy="283718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 userDrawn="1"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28600" y="209550"/>
            <a:ext cx="434788" cy="522075"/>
          </a:xfrm>
          <a:prstGeom prst="rect">
            <a:avLst/>
          </a:prstGeom>
        </p:spPr>
      </p:pic>
      <p:sp>
        <p:nvSpPr>
          <p:cNvPr id="4" name="矩形 3"/>
          <p:cNvSpPr/>
          <p:nvPr userDrawn="1"/>
        </p:nvSpPr>
        <p:spPr>
          <a:xfrm>
            <a:off x="587375" y="316230"/>
            <a:ext cx="5112385" cy="4140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 b="1" spc="600">
                <a:solidFill>
                  <a:schemeClr val="accent1"/>
                </a:solidFill>
                <a:latin typeface="华康楷体W5-A" panose="1a454350000000000000" pitchFamily="1" charset="-122"/>
                <a:ea typeface="华康楷体W5-A" panose="1a454350000000000000" pitchFamily="1" charset="-122"/>
                <a:sym typeface="+mn-ea"/>
              </a:rPr>
              <a:t>探寻优秀家风</a:t>
            </a:r>
            <a:endParaRPr lang="zh-CN" altLang="en-US" sz="2100" b="1" spc="600">
              <a:solidFill>
                <a:schemeClr val="accent1"/>
              </a:solidFill>
              <a:latin typeface="华康楷体W5-A" panose="1a454350000000000000" pitchFamily="1" charset="-122"/>
              <a:ea typeface="华康楷体W5-A" panose="1a454350000000000000" pitchFamily="1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3488055" y="2190750"/>
            <a:ext cx="5195570" cy="2030095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zh-CN" sz="2800" b="1">
                <a:solidFill>
                  <a:srgbClr val="0070C0"/>
                </a:solidFill>
                <a:ea typeface="微软雅黑" pitchFamily="34" charset="-122"/>
                <a:sym typeface="+mn-ea"/>
              </a:rPr>
              <a:t>请同学们思考</a:t>
            </a:r>
            <a:r>
              <a:rPr lang="zh-CN" altLang="en-US" sz="2800" b="1">
                <a:solidFill>
                  <a:srgbClr val="0070C0"/>
                </a:solidFill>
                <a:ea typeface="微软雅黑" pitchFamily="34" charset="-122"/>
                <a:sym typeface="+mn-ea"/>
              </a:rPr>
              <a:t>：</a:t>
            </a:r>
            <a:r>
              <a:rPr lang="en-US" altLang="zh-CN" sz="2800" b="1">
                <a:solidFill>
                  <a:srgbClr val="0070C0"/>
                </a:solidFill>
                <a:ea typeface="微软雅黑" pitchFamily="34" charset="-122"/>
                <a:sym typeface="+mn-ea"/>
              </a:rPr>
              <a:t>从这三封家书中，</a:t>
            </a:r>
            <a:r>
              <a:rPr lang="zh-CN" altLang="en-US" sz="2800" b="1">
                <a:solidFill>
                  <a:srgbClr val="0070C0"/>
                </a:solidFill>
                <a:ea typeface="微软雅黑" pitchFamily="34" charset="-122"/>
                <a:sym typeface="+mn-ea"/>
              </a:rPr>
              <a:t>我们可以</a:t>
            </a:r>
            <a:r>
              <a:rPr lang="en-US" altLang="zh-CN" sz="2800" b="1">
                <a:solidFill>
                  <a:srgbClr val="0070C0"/>
                </a:solidFill>
                <a:ea typeface="微软雅黑" pitchFamily="34" charset="-122"/>
                <a:sym typeface="+mn-ea"/>
              </a:rPr>
              <a:t>体会到哪些优秀的家风？</a:t>
            </a:r>
          </a:p>
        </p:txBody>
      </p:sp>
      <p:pic>
        <p:nvPicPr>
          <p:cNvPr id="101" name="图片 100"/>
          <p:cNvPicPr/>
          <p:nvPr/>
        </p:nvPicPr>
        <p:blipFill>
          <a:blip r:embed="rId5"/>
          <a:stretch>
            <a:fillRect/>
          </a:stretch>
        </p:blipFill>
        <p:spPr>
          <a:xfrm>
            <a:off x="4038600" y="438150"/>
            <a:ext cx="4073525" cy="1654175"/>
          </a:xfrm>
          <a:prstGeom prst="doubleWave">
            <a:avLst/>
          </a:prstGeom>
          <a:noFill/>
          <a:ln w="9525">
            <a:noFill/>
          </a:ln>
        </p:spPr>
      </p:pic>
    </p:spTree>
    <p:extLst>
      <p:ext uri="{BB962C8B-B14F-4D97-AF65-F5344CB8AC3E}">
        <p14:creationId xmlns:p14="http://schemas.microsoft.com/office/powerpoint/2010/main" val="1255254020"/>
      </p:ext>
    </p:ext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棱台 6"/>
          <p:cNvSpPr/>
          <p:nvPr/>
        </p:nvSpPr>
        <p:spPr>
          <a:xfrm>
            <a:off x="3041015" y="1083310"/>
            <a:ext cx="6102985" cy="3280410"/>
          </a:xfrm>
          <a:prstGeom prst="bevel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400" b="1" spc="500">
                <a:ln w="28575">
                  <a:noFill/>
                </a:ln>
                <a:solidFill>
                  <a:srgbClr val="002060"/>
                </a:solidFill>
                <a:latin typeface="+mn-ea"/>
              </a:rPr>
              <a:t>    在培育良好家风方面，先辈们为我们做出了榜样。不同的时代，为国家、为民族不计得失的精神，牺牲个人、献身革命的家国情怀，铸就了我们伟大的</a:t>
            </a:r>
            <a:r>
              <a:rPr lang="en-US" altLang="zh-CN" sz="3200" b="1" spc="500">
                <a:ln w="28575">
                  <a:noFill/>
                </a:ln>
                <a:solidFill>
                  <a:schemeClr val="accent5"/>
                </a:solidFill>
                <a:latin typeface="+mn-ea"/>
              </a:rPr>
              <a:t>民族之魂</a:t>
            </a:r>
            <a:r>
              <a:rPr lang="en-US" altLang="zh-CN" sz="2400" b="1" spc="500">
                <a:ln w="28575">
                  <a:noFill/>
                </a:ln>
                <a:solidFill>
                  <a:srgbClr val="002060"/>
                </a:solidFill>
                <a:latin typeface="+mn-ea"/>
              </a:rPr>
              <a:t>。</a:t>
            </a: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52108" y="742950"/>
            <a:ext cx="3962743" cy="395055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 userDrawn="1"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28600" y="209550"/>
            <a:ext cx="434788" cy="522075"/>
          </a:xfrm>
          <a:prstGeom prst="rect">
            <a:avLst/>
          </a:prstGeom>
        </p:spPr>
      </p:pic>
      <p:sp>
        <p:nvSpPr>
          <p:cNvPr id="5" name="矩形 4"/>
          <p:cNvSpPr/>
          <p:nvPr userDrawn="1"/>
        </p:nvSpPr>
        <p:spPr>
          <a:xfrm>
            <a:off x="587375" y="316230"/>
            <a:ext cx="3363595" cy="4140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 b="1" spc="600">
                <a:solidFill>
                  <a:schemeClr val="accent1"/>
                </a:solidFill>
                <a:latin typeface="华康楷体W5-A" panose="1a454350000000000000" pitchFamily="1" charset="-122"/>
                <a:ea typeface="华康楷体W5-A" panose="1a454350000000000000" pitchFamily="1" charset="-122"/>
                <a:sym typeface="+mn-ea"/>
              </a:rPr>
              <a:t>探寻优秀家风</a:t>
            </a:r>
            <a:endParaRPr lang="zh-CN" altLang="en-US" sz="2100" b="1" spc="600">
              <a:solidFill>
                <a:schemeClr val="accent1"/>
              </a:solidFill>
              <a:latin typeface="华康楷体W5-A" panose="1a454350000000000000" pitchFamily="1" charset="-122"/>
              <a:ea typeface="华康楷体W5-A" panose="1a454350000000000000" pitchFamily="1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63129397"/>
      </p:ext>
    </p:ext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  <a:lum bright="18000"/>
          </a:blip>
          <a:srcRect l="4743" t="8052" r="50353" b="61640"/>
          <a:stretch>
            <a:fillRect/>
          </a:stretch>
        </p:blipFill>
        <p:spPr>
          <a:xfrm>
            <a:off x="7173223" y="308368"/>
            <a:ext cx="2034064" cy="904875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7392027" y="590579"/>
            <a:ext cx="1331595" cy="5530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defRPr/>
            </a:pPr>
            <a:r>
              <a:rPr lang="zh-CN" altLang="en-US" sz="3000" b="1">
                <a:solidFill>
                  <a:srgbClr val="1D41D5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阅读角</a:t>
            </a:r>
          </a:p>
        </p:txBody>
      </p:sp>
      <p:pic>
        <p:nvPicPr>
          <p:cNvPr id="6" name="图片 5"/>
          <p:cNvPicPr>
            <a:picLocks noChangeAspect="1"/>
          </p:cNvPicPr>
          <p:nvPr userDrawn="1"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28600" y="209550"/>
            <a:ext cx="434788" cy="522075"/>
          </a:xfrm>
          <a:prstGeom prst="rect">
            <a:avLst/>
          </a:prstGeom>
        </p:spPr>
      </p:pic>
      <p:sp>
        <p:nvSpPr>
          <p:cNvPr id="7" name="矩形 6"/>
          <p:cNvSpPr/>
          <p:nvPr userDrawn="1"/>
        </p:nvSpPr>
        <p:spPr>
          <a:xfrm>
            <a:off x="587375" y="316230"/>
            <a:ext cx="3647440" cy="4140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 b="1" spc="600">
                <a:solidFill>
                  <a:schemeClr val="accent1"/>
                </a:solidFill>
                <a:latin typeface="华康楷体W5-A" panose="1a454350000000000000" pitchFamily="1" charset="-122"/>
                <a:ea typeface="华康楷体W5-A" panose="1a454350000000000000" pitchFamily="1" charset="-122"/>
              </a:rPr>
              <a:t>探寻优秀家风</a:t>
            </a: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6858000" y="1809750"/>
            <a:ext cx="2343785" cy="2788285"/>
          </a:xfrm>
          <a:prstGeom prst="rect">
            <a:avLst/>
          </a:prstGeom>
        </p:spPr>
      </p:pic>
      <p:sp>
        <p:nvSpPr>
          <p:cNvPr id="10" name="文本框 9"/>
          <p:cNvSpPr txBox="1"/>
          <p:nvPr/>
        </p:nvSpPr>
        <p:spPr>
          <a:xfrm>
            <a:off x="492760" y="895350"/>
            <a:ext cx="6602095" cy="37909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b="1">
                <a:solidFill>
                  <a:srgbClr val="0070C0"/>
                </a:solidFill>
              </a:rPr>
              <a:t>五（2）班同学以“荟萃家风”为主题开展学习成果交流活动，三个小组分别从不同角度展示了学习成果。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685800" y="2114550"/>
            <a:ext cx="6034405" cy="267652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</a:pPr>
            <a:r>
              <a:rPr lang="en-US" altLang="zh-CN" sz="1600"/>
              <a:t>      </a:t>
            </a:r>
            <a:r>
              <a:rPr lang="zh-CN" altLang="en-US" sz="1600"/>
              <a:t>从事出租车行业18年的倪冬梅，热心公益，乐于帮助别人。她连续多年和车队队员参加“爱心送考”活动，免费接送生病的老人，慰问生活困难的居民等。她觉得，自己能够一直坚持做公益离不开家人的鼓励与支持。她说：“我们这一大家子都非常齐心，一家人相互扶持、相互理解……在我看来，‘家和’就是最美的家风。……我做对的事、好的事，我相信是对我女儿最好的引导。”</a:t>
            </a:r>
          </a:p>
        </p:txBody>
      </p:sp>
      <p:pic>
        <p:nvPicPr>
          <p:cNvPr id="12" name="图片 1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r="-4701" b="53390"/>
          <a:stretch>
            <a:fillRect/>
          </a:stretch>
        </p:blipFill>
        <p:spPr>
          <a:xfrm>
            <a:off x="322580" y="1596390"/>
            <a:ext cx="833120" cy="842010"/>
          </a:xfrm>
          <a:prstGeom prst="ellipse">
            <a:avLst/>
          </a:prstGeom>
        </p:spPr>
      </p:pic>
      <p:sp>
        <p:nvSpPr>
          <p:cNvPr id="19" name="文本框 18"/>
          <p:cNvSpPr txBox="1"/>
          <p:nvPr>
            <p:custDataLst>
              <p:tags r:id="rId9"/>
            </p:custDataLst>
          </p:nvPr>
        </p:nvSpPr>
        <p:spPr>
          <a:xfrm>
            <a:off x="1219200" y="1733550"/>
            <a:ext cx="2084070" cy="33718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  <a:prstDash val="dash"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600">
                <a:sym typeface="+mn-ea"/>
              </a:rPr>
              <a:t>用行动诠释最美家风</a:t>
            </a:r>
          </a:p>
        </p:txBody>
      </p:sp>
    </p:spTree>
    <p:extLst>
      <p:ext uri="{BB962C8B-B14F-4D97-AF65-F5344CB8AC3E}">
        <p14:creationId xmlns:p14="http://schemas.microsoft.com/office/powerpoint/2010/main" val="3558108971"/>
      </p:ext>
    </p:extLst>
  </p:cSld>
  <p:clrMapOvr>
    <a:masterClrMapping/>
  </p:clrMapOvr>
  <p:transition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28600" y="209550"/>
            <a:ext cx="434788" cy="522075"/>
          </a:xfrm>
          <a:prstGeom prst="rect">
            <a:avLst/>
          </a:prstGeom>
        </p:spPr>
      </p:pic>
      <p:sp>
        <p:nvSpPr>
          <p:cNvPr id="4" name="矩形 3"/>
          <p:cNvSpPr/>
          <p:nvPr userDrawn="1"/>
        </p:nvSpPr>
        <p:spPr>
          <a:xfrm>
            <a:off x="587375" y="316230"/>
            <a:ext cx="4746625" cy="4140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 b="1" spc="600">
                <a:solidFill>
                  <a:schemeClr val="accent1"/>
                </a:solidFill>
                <a:latin typeface="华康楷体W5-A" panose="1a454350000000000000" pitchFamily="1" charset="-122"/>
                <a:ea typeface="华康楷体W5-A" panose="1a454350000000000000" pitchFamily="1" charset="-122"/>
                <a:sym typeface="+mn-ea"/>
              </a:rPr>
              <a:t>探寻优秀家风</a:t>
            </a:r>
            <a:endParaRPr lang="zh-CN" altLang="en-US" sz="2100" b="1" spc="600">
              <a:solidFill>
                <a:schemeClr val="accent1"/>
              </a:solidFill>
              <a:latin typeface="华康楷体W5-A" panose="1a454350000000000000" pitchFamily="1" charset="-122"/>
              <a:ea typeface="华康楷体W5-A" panose="1a454350000000000000" pitchFamily="1" charset="-122"/>
            </a:endParaRPr>
          </a:p>
        </p:txBody>
      </p:sp>
      <p:sp>
        <p:nvSpPr>
          <p:cNvPr id="14" name="矩形 13"/>
          <p:cNvSpPr/>
          <p:nvPr>
            <p:custDataLst>
              <p:tags r:id="rId4"/>
            </p:custDataLst>
          </p:nvPr>
        </p:nvSpPr>
        <p:spPr>
          <a:xfrm>
            <a:off x="401955" y="1276350"/>
            <a:ext cx="6344920" cy="3025140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defRPr/>
            </a:pPr>
            <a:r>
              <a:rPr lang="en-US" sz="3200" b="1" kern="100">
                <a:solidFill>
                  <a:prstClr val="black">
                    <a:lumMod val="65000"/>
                    <a:lumOff val="35000"/>
                  </a:prstClr>
                </a:solidFill>
                <a:latin typeface="微软雅黑" pitchFamily="34" charset="-122"/>
                <a:ea typeface="微软雅黑" pitchFamily="34" charset="-122"/>
                <a:cs typeface="Times New Roman" pitchFamily="18" charset="0"/>
              </a:rPr>
              <a:t>    </a:t>
            </a:r>
            <a:r>
              <a:rPr lang="en-US" sz="4000" b="1" kern="100">
                <a:solidFill>
                  <a:schemeClr val="accent3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  <a:cs typeface="Times New Roman" pitchFamily="18" charset="0"/>
              </a:rPr>
              <a:t>  </a:t>
            </a:r>
            <a:r>
              <a:rPr lang="zh-CN" altLang="en-US" sz="4000" b="1" kern="100">
                <a:solidFill>
                  <a:schemeClr val="accent3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  <a:cs typeface="Times New Roman" pitchFamily="18" charset="0"/>
              </a:rPr>
              <a:t>小思考</a:t>
            </a:r>
            <a:endParaRPr lang="zh-CN" altLang="en-US" sz="3200" b="1" kern="100">
              <a:solidFill>
                <a:prstClr val="black">
                  <a:lumMod val="65000"/>
                  <a:lumOff val="35000"/>
                </a:prstClr>
              </a:solidFill>
              <a:latin typeface="微软雅黑" pitchFamily="34" charset="-122"/>
              <a:ea typeface="微软雅黑" pitchFamily="34" charset="-122"/>
              <a:cs typeface="Times New Roman" pitchFamily="18" charset="0"/>
            </a:endParaRPr>
          </a:p>
          <a:p>
            <a:pPr lvl="0">
              <a:lnSpc>
                <a:spcPct val="130000"/>
              </a:lnSpc>
              <a:defRPr/>
            </a:pPr>
            <a:r>
              <a:rPr lang="en-US" altLang="zh-CN" sz="3200" b="1" kern="100">
                <a:solidFill>
                  <a:srgbClr val="002060"/>
                </a:solidFill>
                <a:latin typeface="微软雅黑" pitchFamily="34" charset="-122"/>
                <a:ea typeface="微软雅黑" pitchFamily="34" charset="-122"/>
                <a:cs typeface="Times New Roman" pitchFamily="18" charset="0"/>
              </a:rPr>
              <a:t>    </a:t>
            </a:r>
            <a:r>
              <a:rPr lang="zh-CN" sz="3200" b="1" kern="100">
                <a:solidFill>
                  <a:srgbClr val="002060"/>
                </a:solidFill>
                <a:latin typeface="微软雅黑" pitchFamily="34" charset="-122"/>
                <a:ea typeface="微软雅黑" pitchFamily="34" charset="-122"/>
                <a:cs typeface="Times New Roman" pitchFamily="18" charset="0"/>
              </a:rPr>
              <a:t>从</a:t>
            </a:r>
            <a:r>
              <a:rPr sz="3200" b="1" kern="100">
                <a:solidFill>
                  <a:srgbClr val="002060"/>
                </a:solidFill>
                <a:latin typeface="微软雅黑" pitchFamily="34" charset="-122"/>
                <a:ea typeface="微软雅黑" pitchFamily="34" charset="-122"/>
                <a:cs typeface="Times New Roman" pitchFamily="18" charset="0"/>
              </a:rPr>
              <a:t>倪冬梅</a:t>
            </a:r>
            <a:r>
              <a:rPr lang="zh-CN" sz="3200" b="1" kern="100">
                <a:solidFill>
                  <a:srgbClr val="002060"/>
                </a:solidFill>
                <a:latin typeface="微软雅黑" pitchFamily="34" charset="-122"/>
                <a:ea typeface="微软雅黑" pitchFamily="34" charset="-122"/>
                <a:cs typeface="Times New Roman" pitchFamily="18" charset="0"/>
              </a:rPr>
              <a:t>的事迹中，你体会到了什么可贵的</a:t>
            </a:r>
            <a:r>
              <a:rPr lang="zh-CN" sz="3200" b="1" kern="100">
                <a:solidFill>
                  <a:schemeClr val="accent5"/>
                </a:solidFill>
                <a:latin typeface="微软雅黑" pitchFamily="34" charset="-122"/>
                <a:ea typeface="微软雅黑" pitchFamily="34" charset="-122"/>
                <a:cs typeface="Times New Roman" pitchFamily="18" charset="0"/>
              </a:rPr>
              <a:t>品质</a:t>
            </a:r>
            <a:r>
              <a:rPr lang="zh-CN" sz="3200" b="1" kern="100">
                <a:solidFill>
                  <a:srgbClr val="002060"/>
                </a:solidFill>
                <a:latin typeface="微软雅黑" pitchFamily="34" charset="-122"/>
                <a:ea typeface="微软雅黑" pitchFamily="34" charset="-122"/>
                <a:cs typeface="Times New Roman" pitchFamily="18" charset="0"/>
              </a:rPr>
              <a:t>？获悉了什么样的最美</a:t>
            </a:r>
            <a:r>
              <a:rPr lang="zh-CN" sz="3600" b="1" kern="100">
                <a:solidFill>
                  <a:schemeClr val="accent5"/>
                </a:solidFill>
                <a:latin typeface="微软雅黑" pitchFamily="34" charset="-122"/>
                <a:ea typeface="微软雅黑" pitchFamily="34" charset="-122"/>
                <a:cs typeface="Times New Roman" pitchFamily="18" charset="0"/>
              </a:rPr>
              <a:t>家风</a:t>
            </a:r>
            <a:r>
              <a:rPr lang="zh-CN" sz="3200" b="1" kern="100">
                <a:solidFill>
                  <a:srgbClr val="002060"/>
                </a:solidFill>
                <a:latin typeface="微软雅黑" pitchFamily="34" charset="-122"/>
                <a:ea typeface="微软雅黑" pitchFamily="34" charset="-122"/>
                <a:cs typeface="Times New Roman" pitchFamily="18" charset="0"/>
              </a:rPr>
              <a:t>？</a:t>
            </a:r>
            <a:endParaRPr sz="3200" b="1" kern="100">
              <a:solidFill>
                <a:srgbClr val="002060"/>
              </a:solidFill>
              <a:latin typeface="微软雅黑" pitchFamily="34" charset="-122"/>
              <a:ea typeface="微软雅黑" pitchFamily="34" charset="-122"/>
              <a:cs typeface="Times New Roman" pitchFamily="18" charset="0"/>
            </a:endParaRPr>
          </a:p>
          <a:p>
            <a:pPr lvl="0">
              <a:lnSpc>
                <a:spcPct val="130000"/>
              </a:lnSpc>
              <a:defRPr/>
            </a:pPr>
            <a:r>
              <a:rPr lang="en-US" sz="2400" b="1" kern="100">
                <a:solidFill>
                  <a:srgbClr val="7030A0"/>
                </a:solidFill>
                <a:latin typeface="微软雅黑" pitchFamily="34" charset="-122"/>
                <a:ea typeface="微软雅黑" pitchFamily="34" charset="-122"/>
                <a:cs typeface="Times New Roman" pitchFamily="18" charset="0"/>
              </a:rPr>
              <a:t>   </a:t>
            </a:r>
            <a:endParaRPr sz="2400" b="1" kern="100">
              <a:solidFill>
                <a:srgbClr val="7030A0"/>
              </a:solidFill>
              <a:latin typeface="微软雅黑" pitchFamily="34" charset="-122"/>
              <a:ea typeface="微软雅黑" pitchFamily="34" charset="-122"/>
              <a:cs typeface="Times New Roman" pitchFamily="18" charset="0"/>
            </a:endParaRPr>
          </a:p>
        </p:txBody>
      </p:sp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7221" t="31439" r="7102" b="28409"/>
          <a:stretch>
            <a:fillRect/>
          </a:stretch>
        </p:blipFill>
        <p:spPr>
          <a:xfrm>
            <a:off x="6056814" y="2355726"/>
            <a:ext cx="3087186" cy="2217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0177309"/>
      </p:ext>
    </p:ext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080" y="0"/>
            <a:ext cx="9156700" cy="514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00336302"/>
      </p:ext>
    </p:ext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圆角矩形 12"/>
          <p:cNvSpPr/>
          <p:nvPr>
            <p:custDataLst>
              <p:tags r:id="rId2"/>
            </p:custDataLst>
          </p:nvPr>
        </p:nvSpPr>
        <p:spPr>
          <a:xfrm>
            <a:off x="615950" y="1962150"/>
            <a:ext cx="5861050" cy="2618740"/>
          </a:xfrm>
          <a:prstGeom prst="roundRect">
            <a:avLst/>
          </a:prstGeom>
          <a:solidFill>
            <a:schemeClr val="bg1"/>
          </a:solidFill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000" spc="500">
              <a:ln w="28575">
                <a:noFill/>
              </a:ln>
              <a:solidFill>
                <a:schemeClr val="bg1"/>
              </a:solidFill>
              <a:latin typeface="+mn-ea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  <a:lum bright="18000"/>
          </a:blip>
          <a:srcRect l="4743" t="8052" r="50353" b="61640"/>
          <a:stretch>
            <a:fillRect/>
          </a:stretch>
        </p:blipFill>
        <p:spPr>
          <a:xfrm>
            <a:off x="7173223" y="308368"/>
            <a:ext cx="2034064" cy="904875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7392027" y="590579"/>
            <a:ext cx="1331595" cy="5530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defRPr/>
            </a:pPr>
            <a:r>
              <a:rPr lang="zh-CN" altLang="en-US" sz="3000" b="1">
                <a:solidFill>
                  <a:srgbClr val="1D41D5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活动园</a:t>
            </a:r>
          </a:p>
        </p:txBody>
      </p:sp>
      <p:pic>
        <p:nvPicPr>
          <p:cNvPr id="6" name="图片 5"/>
          <p:cNvPicPr>
            <a:picLocks noChangeAspect="1"/>
          </p:cNvPicPr>
          <p:nvPr userDrawn="1"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contrast="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28600" y="209550"/>
            <a:ext cx="434788" cy="522075"/>
          </a:xfrm>
          <a:prstGeom prst="rect">
            <a:avLst/>
          </a:prstGeom>
        </p:spPr>
      </p:pic>
      <p:sp>
        <p:nvSpPr>
          <p:cNvPr id="7" name="矩形 6"/>
          <p:cNvSpPr/>
          <p:nvPr userDrawn="1"/>
        </p:nvSpPr>
        <p:spPr>
          <a:xfrm>
            <a:off x="587375" y="316230"/>
            <a:ext cx="3647440" cy="4140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 b="1" spc="600">
                <a:solidFill>
                  <a:schemeClr val="accent1"/>
                </a:solidFill>
                <a:latin typeface="华康楷体W5-A" panose="1a454350000000000000" pitchFamily="1" charset="-122"/>
                <a:ea typeface="华康楷体W5-A" panose="1a454350000000000000" pitchFamily="1" charset="-122"/>
              </a:rPr>
              <a:t>探寻优秀家风</a:t>
            </a:r>
          </a:p>
        </p:txBody>
      </p:sp>
      <p:sp>
        <p:nvSpPr>
          <p:cNvPr id="10" name="文本框 9"/>
          <p:cNvSpPr txBox="1"/>
          <p:nvPr/>
        </p:nvSpPr>
        <p:spPr>
          <a:xfrm>
            <a:off x="492760" y="1123950"/>
            <a:ext cx="6679565" cy="37909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>
                <a:solidFill>
                  <a:srgbClr val="0070C0"/>
                </a:solidFill>
              </a:rPr>
              <a:t>请同学们对长辈做一次访谈，了解我们的家风，分析蕴含于其中</a:t>
            </a:r>
            <a:r>
              <a:rPr lang="zh-CN" altLang="en-US" b="1" smtClean="0">
                <a:solidFill>
                  <a:srgbClr val="0070C0"/>
                </a:solidFill>
              </a:rPr>
              <a:t>的****传统</a:t>
            </a:r>
            <a:r>
              <a:rPr lang="zh-CN" altLang="en-US" b="1">
                <a:solidFill>
                  <a:srgbClr val="0070C0"/>
                </a:solidFill>
              </a:rPr>
              <a:t>美德。</a:t>
            </a:r>
          </a:p>
        </p:txBody>
      </p:sp>
      <p:graphicFrame>
        <p:nvGraphicFramePr>
          <p:cNvPr id="3" name="表格 2"/>
          <p:cNvGraphicFramePr>
            <a:graphicFrameLocks noGrp="1"/>
          </p:cNvGraphicFramePr>
          <p:nvPr>
            <p:custDataLst>
              <p:tags r:id="rId6"/>
            </p:custDataLst>
          </p:nvPr>
        </p:nvGraphicFramePr>
        <p:xfrm>
          <a:off x="762000" y="2272030"/>
          <a:ext cx="5648325" cy="21666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78560"/>
                <a:gridCol w="1201420"/>
                <a:gridCol w="3268345"/>
              </a:tblGrid>
              <a:tr h="44704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/>
                        <a:t>访谈人</a:t>
                      </a: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800">
                          <a:sym typeface="+mn-ea"/>
                        </a:rPr>
                        <a:t>访谈对象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/>
                        <a:t>家风</a:t>
                      </a:r>
                    </a:p>
                  </a:txBody>
                  <a:tcPr/>
                </a:tc>
              </a:tr>
              <a:tr h="52387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/>
                        <a:t>王勇</a:t>
                      </a: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/>
                        <a:t>爷爷</a:t>
                      </a: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1800">
                          <a:sym typeface="+mn-ea"/>
                        </a:rPr>
                        <a:t>做人要老老实实，干事要认认真真</a:t>
                      </a:r>
                      <a:endParaRPr lang="zh-CN" altLang="en-US"/>
                    </a:p>
                  </a:txBody>
                  <a:tcPr/>
                </a:tc>
              </a:tr>
              <a:tr h="53975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/>
                </a:tc>
              </a:tr>
              <a:tr h="53975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" name="图片 1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7061200" y="1143635"/>
            <a:ext cx="1993265" cy="3756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258101"/>
      </p:ext>
    </p:extLst>
  </p:cSld>
  <p:clrMapOvr>
    <a:masterClrMapping/>
  </p:clrMapOvr>
  <p:transition>
    <p:push/>
  </p:transition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3" name="组合 22"/>
          <p:cNvGrpSpPr/>
          <p:nvPr/>
        </p:nvGrpSpPr>
        <p:grpSpPr>
          <a:xfrm>
            <a:off x="1447800" y="742950"/>
            <a:ext cx="2834005" cy="3698240"/>
            <a:chOff x="2473" y="908"/>
            <a:chExt cx="5174" cy="5711"/>
          </a:xfrm>
        </p:grpSpPr>
        <p:sp>
          <p:nvSpPr>
            <p:cNvPr id="21" name="椭圆 20"/>
            <p:cNvSpPr/>
            <p:nvPr/>
          </p:nvSpPr>
          <p:spPr>
            <a:xfrm>
              <a:off x="2549" y="6157"/>
              <a:ext cx="2327" cy="463"/>
            </a:xfrm>
            <a:prstGeom prst="ellipse">
              <a:avLst/>
            </a:prstGeom>
            <a:solidFill>
              <a:srgbClr val="B4D5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/>
            </a:p>
          </p:txBody>
        </p:sp>
        <p:pic>
          <p:nvPicPr>
            <p:cNvPr id="5" name="图片 4" descr="摄图网_401405625_开心的男孩（企业商用）"/>
            <p:cNvPicPr>
              <a:picLocks noChangeAspect="1"/>
            </p:cNvPicPr>
            <p:nvPr/>
          </p:nvPicPr>
          <p:blipFill>
            <a:blip r:embed="rId2"/>
            <a:srcRect l="5921" t="1364" r="9688" b="4939"/>
            <a:stretch>
              <a:fillRect/>
            </a:stretch>
          </p:blipFill>
          <p:spPr>
            <a:xfrm flipH="1">
              <a:off x="2473" y="908"/>
              <a:ext cx="5174" cy="5634"/>
            </a:xfrm>
            <a:prstGeom prst="rect">
              <a:avLst/>
            </a:prstGeom>
          </p:spPr>
        </p:pic>
      </p:grpSp>
      <p:grpSp>
        <p:nvGrpSpPr>
          <p:cNvPr id="18" name="组合 17"/>
          <p:cNvGrpSpPr/>
          <p:nvPr/>
        </p:nvGrpSpPr>
        <p:grpSpPr>
          <a:xfrm>
            <a:off x="3262313" y="3839766"/>
            <a:ext cx="5057775" cy="952976"/>
            <a:chOff x="6850" y="6872"/>
            <a:chExt cx="10620" cy="2001"/>
          </a:xfrm>
        </p:grpSpPr>
        <p:sp>
          <p:nvSpPr>
            <p:cNvPr id="17" name="横卷形 16"/>
            <p:cNvSpPr/>
            <p:nvPr/>
          </p:nvSpPr>
          <p:spPr>
            <a:xfrm>
              <a:off x="6850" y="6872"/>
              <a:ext cx="10620" cy="2001"/>
            </a:xfrm>
            <a:prstGeom prst="horizontalScroll">
              <a:avLst>
                <a:gd name="adj" fmla="val 7698"/>
              </a:avLst>
            </a:prstGeom>
            <a:solidFill>
              <a:srgbClr val="89B8FD">
                <a:alpha val="22000"/>
              </a:srgbClr>
            </a:solidFill>
            <a:ln>
              <a:solidFill>
                <a:srgbClr val="6890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/>
            </a:p>
          </p:txBody>
        </p:sp>
        <p:sp>
          <p:nvSpPr>
            <p:cNvPr id="13" name="矩形 2"/>
            <p:cNvSpPr>
              <a:spLocks noChangeArrowheads="1"/>
            </p:cNvSpPr>
            <p:nvPr/>
          </p:nvSpPr>
          <p:spPr bwMode="auto">
            <a:xfrm>
              <a:off x="7246" y="7249"/>
              <a:ext cx="10144" cy="135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9pPr>
            </a:lstStyle>
            <a:p>
              <a:pPr indent="0" algn="l" fontAlgn="auto"/>
              <a:r>
                <a:rPr lang="zh-CN" altLang="en-US" b="1">
                  <a:solidFill>
                    <a:srgbClr val="06365C"/>
                  </a:solidFill>
                  <a:latin typeface="微软雅黑" pitchFamily="34" charset="-122"/>
                  <a:cs typeface="Microsoft YaHei UI" panose="020b0503020204020204" charset="-122"/>
                </a:rPr>
                <a:t>尊老爱幼、勤俭持家、知书达礼、邻里团结、遵纪守法</a:t>
              </a:r>
              <a:r>
                <a:rPr lang="en-US" altLang="zh-CN" b="1">
                  <a:solidFill>
                    <a:srgbClr val="06365C"/>
                  </a:solidFill>
                  <a:latin typeface="微软雅黑" pitchFamily="34" charset="-122"/>
                  <a:cs typeface="Microsoft YaHei UI" panose="020b0503020204020204" charset="-122"/>
                </a:rPr>
                <a:t>……</a:t>
              </a:r>
            </a:p>
          </p:txBody>
        </p:sp>
      </p:grpSp>
      <p:grpSp>
        <p:nvGrpSpPr>
          <p:cNvPr id="20" name="组合 19"/>
          <p:cNvGrpSpPr/>
          <p:nvPr/>
        </p:nvGrpSpPr>
        <p:grpSpPr>
          <a:xfrm>
            <a:off x="3626644" y="808355"/>
            <a:ext cx="4340543" cy="2152650"/>
            <a:chOff x="7615" y="1068"/>
            <a:chExt cx="9114" cy="4520"/>
          </a:xfrm>
        </p:grpSpPr>
        <p:grpSp>
          <p:nvGrpSpPr>
            <p:cNvPr id="3" name="组合 2"/>
            <p:cNvGrpSpPr/>
            <p:nvPr/>
          </p:nvGrpSpPr>
          <p:grpSpPr>
            <a:xfrm>
              <a:off x="7615" y="1890"/>
              <a:ext cx="8924" cy="3698"/>
              <a:chOff x="7066" y="1890"/>
              <a:chExt cx="8924" cy="3698"/>
            </a:xfrm>
          </p:grpSpPr>
          <p:sp>
            <p:nvSpPr>
              <p:cNvPr id="8" name="对话气泡: 圆角矩形 7"/>
              <p:cNvSpPr/>
              <p:nvPr/>
            </p:nvSpPr>
            <p:spPr>
              <a:xfrm>
                <a:off x="7066" y="1890"/>
                <a:ext cx="8924" cy="3698"/>
              </a:xfrm>
              <a:custGeom>
                <a:gdLst>
                  <a:gd name="connsiteX0" fmla="*/ 1355 w 10823"/>
                  <a:gd name="connsiteY0" fmla="*/ 939 h 5634"/>
                  <a:gd name="connsiteX1" fmla="*/ 2294 w 10823"/>
                  <a:gd name="connsiteY1" fmla="*/ 0 h 5634"/>
                  <a:gd name="connsiteX2" fmla="*/ 2933 w 10823"/>
                  <a:gd name="connsiteY2" fmla="*/ 0 h 5634"/>
                  <a:gd name="connsiteX3" fmla="*/ 2933 w 10823"/>
                  <a:gd name="connsiteY3" fmla="*/ 0 h 5634"/>
                  <a:gd name="connsiteX4" fmla="*/ 5300 w 10823"/>
                  <a:gd name="connsiteY4" fmla="*/ 0 h 5634"/>
                  <a:gd name="connsiteX5" fmla="*/ 9884 w 10823"/>
                  <a:gd name="connsiteY5" fmla="*/ 0 h 5634"/>
                  <a:gd name="connsiteX6" fmla="*/ 10823 w 10823"/>
                  <a:gd name="connsiteY6" fmla="*/ 939 h 5634"/>
                  <a:gd name="connsiteX7" fmla="*/ 10823 w 10823"/>
                  <a:gd name="connsiteY7" fmla="*/ 939 h 5634"/>
                  <a:gd name="connsiteX8" fmla="*/ 10823 w 10823"/>
                  <a:gd name="connsiteY8" fmla="*/ 939 h 5634"/>
                  <a:gd name="connsiteX9" fmla="*/ 10823 w 10823"/>
                  <a:gd name="connsiteY9" fmla="*/ 2347 h 5634"/>
                  <a:gd name="connsiteX10" fmla="*/ 10823 w 10823"/>
                  <a:gd name="connsiteY10" fmla="*/ 4695 h 5634"/>
                  <a:gd name="connsiteX11" fmla="*/ 9884 w 10823"/>
                  <a:gd name="connsiteY11" fmla="*/ 5634 h 5634"/>
                  <a:gd name="connsiteX12" fmla="*/ 5300 w 10823"/>
                  <a:gd name="connsiteY12" fmla="*/ 5634 h 5634"/>
                  <a:gd name="connsiteX13" fmla="*/ 2933 w 10823"/>
                  <a:gd name="connsiteY13" fmla="*/ 5634 h 5634"/>
                  <a:gd name="connsiteX14" fmla="*/ 2933 w 10823"/>
                  <a:gd name="connsiteY14" fmla="*/ 5634 h 5634"/>
                  <a:gd name="connsiteX15" fmla="*/ 2294 w 10823"/>
                  <a:gd name="connsiteY15" fmla="*/ 5634 h 5634"/>
                  <a:gd name="connsiteX16" fmla="*/ 1355 w 10823"/>
                  <a:gd name="connsiteY16" fmla="*/ 4695 h 5634"/>
                  <a:gd name="connsiteX17" fmla="*/ 1350 w 10823"/>
                  <a:gd name="connsiteY17" fmla="*/ 1683 h 5634"/>
                  <a:gd name="connsiteX18" fmla="*/ 0 w 10823"/>
                  <a:gd name="connsiteY18" fmla="*/ 933 h 5634"/>
                  <a:gd name="connsiteX19" fmla="*/ 1355 w 10823"/>
                  <a:gd name="connsiteY19" fmla="*/ 939 h 5634"/>
                  <a:gd name="connsiteX20" fmla="*/ 1355 w 10823"/>
                  <a:gd name="connsiteY20" fmla="*/ 939 h 563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0823" h="5634">
                    <a:moveTo>
                      <a:pt x="1355" y="939"/>
                    </a:moveTo>
                    <a:cubicBezTo>
                      <a:pt x="1355" y="420"/>
                      <a:pt x="1775" y="0"/>
                      <a:pt x="2294" y="0"/>
                    </a:cubicBezTo>
                    <a:lnTo>
                      <a:pt x="2933" y="0"/>
                    </a:lnTo>
                    <a:lnTo>
                      <a:pt x="2933" y="0"/>
                    </a:lnTo>
                    <a:lnTo>
                      <a:pt x="5300" y="0"/>
                    </a:lnTo>
                    <a:lnTo>
                      <a:pt x="9884" y="0"/>
                    </a:lnTo>
                    <a:cubicBezTo>
                      <a:pt x="10403" y="0"/>
                      <a:pt x="10823" y="420"/>
                      <a:pt x="10823" y="939"/>
                    </a:cubicBezTo>
                    <a:lnTo>
                      <a:pt x="10823" y="939"/>
                    </a:lnTo>
                    <a:lnTo>
                      <a:pt x="10823" y="939"/>
                    </a:lnTo>
                    <a:lnTo>
                      <a:pt x="10823" y="2347"/>
                    </a:lnTo>
                    <a:lnTo>
                      <a:pt x="10823" y="4695"/>
                    </a:lnTo>
                    <a:cubicBezTo>
                      <a:pt x="10823" y="5213"/>
                      <a:pt x="10403" y="5634"/>
                      <a:pt x="9884" y="5634"/>
                    </a:cubicBezTo>
                    <a:lnTo>
                      <a:pt x="5300" y="5634"/>
                    </a:lnTo>
                    <a:lnTo>
                      <a:pt x="2933" y="5634"/>
                    </a:lnTo>
                    <a:lnTo>
                      <a:pt x="2933" y="5634"/>
                    </a:lnTo>
                    <a:lnTo>
                      <a:pt x="2294" y="5634"/>
                    </a:lnTo>
                    <a:cubicBezTo>
                      <a:pt x="1775" y="5634"/>
                      <a:pt x="1355" y="5213"/>
                      <a:pt x="1355" y="4695"/>
                    </a:cubicBezTo>
                    <a:lnTo>
                      <a:pt x="1350" y="1683"/>
                    </a:lnTo>
                    <a:lnTo>
                      <a:pt x="0" y="933"/>
                    </a:lnTo>
                    <a:lnTo>
                      <a:pt x="1355" y="939"/>
                    </a:lnTo>
                    <a:lnTo>
                      <a:pt x="1355" y="939"/>
                    </a:lnTo>
                    <a:close/>
                  </a:path>
                </a:pathLst>
              </a:custGeom>
              <a:solidFill>
                <a:srgbClr val="FCFCFC"/>
              </a:solidFill>
              <a:ln w="15875">
                <a:solidFill>
                  <a:srgbClr val="6890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  <a:defRPr/>
                </a:pPr>
                <a:endParaRPr lang="zh-CN" altLang="en-US" sz="300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</a:endParaRPr>
              </a:p>
            </p:txBody>
          </p:sp>
          <p:sp>
            <p:nvSpPr>
              <p:cNvPr id="2" name="矩形 2"/>
              <p:cNvSpPr>
                <a:spLocks noChangeArrowheads="1"/>
              </p:cNvSpPr>
              <p:nvPr/>
            </p:nvSpPr>
            <p:spPr bwMode="auto">
              <a:xfrm>
                <a:off x="8442" y="2690"/>
                <a:ext cx="7121" cy="264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微软雅黑" pitchFamily="34" charset="-122"/>
                    <a:cs typeface="+mn-cs"/>
                  </a:defRPr>
                </a:lvl1pPr>
                <a:lvl2pPr marL="742950" indent="-28575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微软雅黑" pitchFamily="34" charset="-122"/>
                    <a:cs typeface="+mn-cs"/>
                  </a:defRPr>
                </a:lvl2pPr>
                <a:lvl3pPr marL="11430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微软雅黑" pitchFamily="34" charset="-122"/>
                    <a:cs typeface="+mn-cs"/>
                  </a:defRPr>
                </a:lvl3pPr>
                <a:lvl4pPr marL="16002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微软雅黑" pitchFamily="34" charset="-122"/>
                    <a:cs typeface="+mn-cs"/>
                  </a:defRPr>
                </a:lvl4pPr>
                <a:lvl5pPr marL="20574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微软雅黑" pitchFamily="34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微软雅黑" pitchFamily="34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微软雅黑" pitchFamily="34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微软雅黑" pitchFamily="34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微软雅黑" pitchFamily="34" charset="-122"/>
                    <a:cs typeface="+mn-cs"/>
                  </a:defRPr>
                </a:lvl9pPr>
              </a:lstStyle>
              <a:p>
                <a:pPr indent="495300" fontAlgn="auto">
                  <a:lnSpc>
                    <a:spcPct val="130000"/>
                  </a:lnSpc>
                </a:pPr>
                <a:r>
                  <a:rPr lang="zh-CN" altLang="en-US" sz="1950">
                    <a:solidFill>
                      <a:srgbClr val="06365C"/>
                    </a:solidFill>
                    <a:latin typeface="微软雅黑" pitchFamily="34" charset="-122"/>
                    <a:cs typeface="Microsoft YaHei UI" panose="020b0503020204020204" charset="-122"/>
                  </a:rPr>
                  <a:t>从访谈中，我发现优秀家风中蕴含</a:t>
                </a:r>
                <a:r>
                  <a:rPr lang="zh-CN" altLang="en-US" sz="1950" smtClean="0">
                    <a:solidFill>
                      <a:srgbClr val="06365C"/>
                    </a:solidFill>
                    <a:latin typeface="微软雅黑" pitchFamily="34" charset="-122"/>
                    <a:cs typeface="Microsoft YaHei UI" panose="020b0503020204020204" charset="-122"/>
                  </a:rPr>
                  <a:t>的****传统</a:t>
                </a:r>
                <a:r>
                  <a:rPr lang="zh-CN" altLang="en-US" sz="1950">
                    <a:solidFill>
                      <a:srgbClr val="06365C"/>
                    </a:solidFill>
                    <a:latin typeface="微软雅黑" pitchFamily="34" charset="-122"/>
                    <a:cs typeface="Microsoft YaHei UI" panose="020b0503020204020204" charset="-122"/>
                  </a:rPr>
                  <a:t>美德有</a:t>
                </a:r>
                <a:r>
                  <a:rPr lang="en-US" altLang="zh-CN" sz="1950">
                    <a:solidFill>
                      <a:srgbClr val="06365C"/>
                    </a:solidFill>
                    <a:latin typeface="微软雅黑" pitchFamily="34" charset="-122"/>
                    <a:cs typeface="Microsoft YaHei UI" panose="020b0503020204020204" charset="-122"/>
                  </a:rPr>
                  <a:t>……</a:t>
                </a:r>
              </a:p>
            </p:txBody>
          </p:sp>
        </p:grpSp>
        <p:pic>
          <p:nvPicPr>
            <p:cNvPr id="19" name="图片 18" descr="猫咪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4005" y="1068"/>
              <a:ext cx="2725" cy="1688"/>
            </a:xfrm>
            <a:prstGeom prst="rect">
              <a:avLst/>
            </a:prstGeom>
          </p:spPr>
        </p:pic>
      </p:grpSp>
      <p:sp>
        <p:nvSpPr>
          <p:cNvPr id="26" name="矩形 25"/>
          <p:cNvSpPr/>
          <p:nvPr>
            <p:custDataLst>
              <p:tags r:id="rId4"/>
            </p:custDataLst>
          </p:nvPr>
        </p:nvSpPr>
        <p:spPr>
          <a:xfrm>
            <a:off x="4921885" y="3379470"/>
            <a:ext cx="1687195" cy="46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accent3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小提示</a:t>
            </a:r>
          </a:p>
        </p:txBody>
      </p:sp>
      <p:pic>
        <p:nvPicPr>
          <p:cNvPr id="4" name="图片 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contrast="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28600" y="209550"/>
            <a:ext cx="434788" cy="522075"/>
          </a:xfrm>
          <a:prstGeom prst="rect">
            <a:avLst/>
          </a:prstGeom>
        </p:spPr>
      </p:pic>
      <p:sp>
        <p:nvSpPr>
          <p:cNvPr id="6" name="矩形 5"/>
          <p:cNvSpPr/>
          <p:nvPr userDrawn="1">
            <p:custDataLst>
              <p:tags r:id="rId8"/>
            </p:custDataLst>
          </p:nvPr>
        </p:nvSpPr>
        <p:spPr>
          <a:xfrm>
            <a:off x="587375" y="316230"/>
            <a:ext cx="3685540" cy="4140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 b="1" spc="600">
                <a:solidFill>
                  <a:schemeClr val="accent1"/>
                </a:solidFill>
                <a:latin typeface="华康楷体W5-A" panose="1a454350000000000000" pitchFamily="1" charset="-122"/>
                <a:ea typeface="华康楷体W5-A" panose="1a454350000000000000" pitchFamily="1" charset="-122"/>
                <a:sym typeface="+mn-ea"/>
              </a:rPr>
              <a:t>探寻优秀家风</a:t>
            </a:r>
            <a:endParaRPr lang="zh-CN" altLang="en-US" sz="2100" b="1" spc="600">
              <a:solidFill>
                <a:schemeClr val="accent1"/>
              </a:solidFill>
              <a:latin typeface="华康楷体W5-A" panose="1a454350000000000000" pitchFamily="1" charset="-122"/>
              <a:ea typeface="华康楷体W5-A" panose="1a454350000000000000" pitchFamily="1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748755985"/>
      </p:ext>
    </p:extLst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https://d.book118.com/087113002156006050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UNIT_TABLE_BEAUTIFY" val="smartTable{fcc70087-ca06-4f25-916c-73ce0a5b3a08}"/>
  <p:tag name="TABLE_ENDDRAG_ORIGIN_RECT" val="444*168"/>
  <p:tag name="TABLE_ENDDRAG_RECT" val="60*190*444*168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20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38">
      <vt:lpstr>Arial</vt:lpstr>
      <vt:lpstr>Calibri</vt:lpstr>
      <vt:lpstr>宋体</vt:lpstr>
      <vt:lpstr>微软雅黑</vt:lpstr>
      <vt:lpstr>Times New Roman</vt:lpstr>
      <vt:lpstr>幼圆</vt:lpstr>
      <vt:lpstr>Arial Unicode MS</vt:lpstr>
      <vt:lpstr>黑体</vt:lpstr>
      <vt:lpstr>Gulim</vt:lpstr>
      <vt:lpstr>方正大黑简体</vt:lpstr>
      <vt:lpstr>仿宋</vt:lpstr>
      <vt:lpstr>华文楷体</vt:lpstr>
      <vt:lpstr>华康楷体W5-A</vt:lpstr>
      <vt:lpstr>字魂58号-创中黑</vt:lpstr>
      <vt:lpstr>Wingdings</vt:lpstr>
      <vt:lpstr>Microsoft YaHei UI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2024-09-23T15:57:06.538</cp:lastPrinted>
  <dcterms:created xsi:type="dcterms:W3CDTF">2024-09-23T07:57:06Z</dcterms:created>
  <dcterms:modified xsi:type="dcterms:W3CDTF">2024-09-23T07:57:08Z</dcterms:modified>
</cp:coreProperties>
</file>