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OSNLQL+MS-UIGothic"/>
      <p:regular r:id="rId15"/>
    </p:embeddedFont>
    <p:embeddedFont>
      <p:font typeface="BWMSMM+NEEOUO+ArialMT"/>
      <p:regular r:id="rId16"/>
    </p:embeddedFont>
    <p:embeddedFont>
      <p:font typeface="CLSWJS+NIODQD+MicrosoftYaHei"/>
      <p:regular r:id="rId17"/>
    </p:embeddedFont>
    <p:embeddedFont>
      <p:font typeface="RFOHCJ+HVQEJH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61003-4BFA-429B-9899-160241897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195E8-1B5C-449A-B2EB-C7062AC71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AD89C-6B22-495F-A8CA-FCF11A259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E5EBE-3DEB-4BB4-84CD-AB193D795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6B6AD4-20DB-4607-B213-26F10940A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28CA2D-ACFC-4E09-8575-3F78CE4F7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766CB4-2408-452E-A26F-6ED3EB272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071E1-2717-4AAA-BAA7-389B3730C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79D4B-A829-4138-98CC-F32002BED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C54D4-505E-44A7-BFBC-285C0BA8D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FD693-ED05-40B6-9C1E-38BB53782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1506602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13740" y="2142644"/>
            <a:ext cx="5578392" cy="3527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财经资讯处</a:t>
            </a:r>
            <a:r>
              <a:rPr sz="5150" spc="25">
                <a:solidFill>
                  <a:srgbClr val="000000"/>
                </a:solidFill>
                <a:latin typeface="OSNLQL+MS-UIGothic"/>
                <a:cs typeface="OSNLQL+MS-UIGothic"/>
              </a:rPr>
              <a:t>理技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OSNLQL+MS-UIGothic"/>
                <a:cs typeface="OSNLQL+MS-UIGothic"/>
              </a:rPr>
              <a:t>巧与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5150" spc="23">
                <a:solidFill>
                  <a:srgbClr val="000000"/>
                </a:solidFill>
                <a:latin typeface="OSNLQL+MS-UIGothic"/>
                <a:cs typeface="OSNLQL+MS-UIGothic"/>
              </a:rPr>
              <a:t>律策略板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5150" spc="25">
                <a:solidFill>
                  <a:srgbClr val="000000"/>
                </a:solidFill>
                <a:latin typeface="OSNLQL+MS-UIGothic"/>
                <a:cs typeface="OSNLQL+MS-UIGothic"/>
              </a:rPr>
              <a:t>个股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OSNLQL+MS-UIGothic"/>
                <a:cs typeface="OSNLQ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90575" y="43479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OSNLQL+MS-UIGothic"/>
                <a:cs typeface="OSNLQL+MS-UIGothic"/>
              </a:rPr>
              <a:t>目</a:t>
            </a: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5519" y="234080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BWMSMM+NEEOUO+ArialMT"/>
                <a:cs typeface="BWMSMM+NEEOU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财经资讯</a:t>
            </a:r>
            <a:r>
              <a:rPr sz="2400">
                <a:solidFill>
                  <a:srgbClr val="000000"/>
                </a:solidFill>
                <a:latin typeface="OSNLQL+MS-UIGothic"/>
                <a:cs typeface="OSNLQL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85519" y="2909760"/>
            <a:ext cx="3099958" cy="13534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BWMSMM+NEEOUO+ArialMT"/>
                <a:cs typeface="BWMSMM+NEEOU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财经资讯规</a:t>
            </a:r>
            <a:r>
              <a:rPr sz="2400">
                <a:solidFill>
                  <a:srgbClr val="000000"/>
                </a:solidFill>
                <a:latin typeface="OSNLQL+MS-UIGothic"/>
                <a:cs typeface="OSNLQL+MS-UIGothic"/>
              </a:rPr>
              <a:t>律分析</a:t>
            </a:r>
          </a:p>
          <a:p>
            <a:pPr marL="0" marR="0">
              <a:lnSpc>
                <a:spcPts val="2552"/>
              </a:lnSpc>
              <a:spcBef>
                <a:spcPts val="18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BWMSMM+NEEOUO+ArialMT"/>
                <a:cs typeface="BWMSMM+NEEOU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OSNLQL+MS-UIGothic"/>
                <a:cs typeface="OSNLQL+MS-UIGothic"/>
              </a:rPr>
              <a:t>板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2400">
                <a:solidFill>
                  <a:srgbClr val="000000"/>
                </a:solidFill>
                <a:latin typeface="OSNLQL+MS-UIGothic"/>
                <a:cs typeface="OSNLQL+MS-UIGothic"/>
              </a:rPr>
              <a:t>个股分析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5519" y="4048315"/>
            <a:ext cx="4089341" cy="13535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BWMSMM+NEEOUO+ArialMT"/>
                <a:cs typeface="BWMSMM+NEEOU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财经资讯处</a:t>
            </a:r>
            <a:r>
              <a:rPr sz="2400">
                <a:solidFill>
                  <a:srgbClr val="000000"/>
                </a:solidFill>
                <a:latin typeface="OSNLQL+MS-UIGothic"/>
                <a:cs typeface="OSNLQL+MS-UIGothic"/>
              </a:rPr>
              <a:t>理的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实际应</a:t>
            </a:r>
            <a:r>
              <a:rPr sz="2400">
                <a:solidFill>
                  <a:srgbClr val="000000"/>
                </a:solidFill>
                <a:latin typeface="OSNLQL+MS-UIGothic"/>
                <a:cs typeface="OSNLQL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8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BWMSMM+NEEOUO+ArialMT"/>
                <a:cs typeface="BWMSMM+NEEOU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OSNLQL+MS-UIGothic"/>
                <a:cs typeface="OSNLQL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32861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财经资讯</a:t>
            </a:r>
            <a:r>
              <a:rPr sz="3450">
                <a:solidFill>
                  <a:srgbClr val="000000"/>
                </a:solidFill>
                <a:latin typeface="OSNLQL+MS-UIGothic"/>
                <a:cs typeface="OSNLQL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财经资讯</a:t>
            </a:r>
            <a:r>
              <a:rPr sz="3000">
                <a:solidFill>
                  <a:srgbClr val="59AE93"/>
                </a:solidFill>
                <a:latin typeface="OSNLQL+MS-UIGothic"/>
                <a:cs typeface="OSNLQL+MS-UIGothic"/>
              </a:rPr>
              <a:t>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OSNLQL+MS-UIGothic"/>
                <a:cs typeface="OSNLQL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OSNLQL+MS-UIGothic"/>
                <a:cs typeface="OSNLQL+MS-UIGothic"/>
              </a:rPr>
              <a:t>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2787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财经资讯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是指关于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、金融、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等方面的信息，包括新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闻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数据、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告等。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OSNLQL+MS-UIGothic"/>
                <a:cs typeface="OSNLQL+MS-UIGothic"/>
              </a:rPr>
              <a:t>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财经资讯对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于投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者、企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家、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学家等具有重要意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，是他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做出决策的重要依据。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财经资讯</a:t>
            </a:r>
            <a:r>
              <a:rPr sz="3000">
                <a:solidFill>
                  <a:srgbClr val="59AE93"/>
                </a:solidFill>
                <a:latin typeface="OSNLQL+MS-UIGothic"/>
                <a:cs typeface="OSNLQL+MS-UIGothic"/>
              </a:rPr>
              <a:t>的来源与分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OSNLQL+MS-UIGothic"/>
                <a:cs typeface="OSNLQL+MS-UIGothic"/>
              </a:rPr>
              <a:t>来源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48179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财经资讯</a:t>
            </a:r>
            <a:r>
              <a:rPr sz="1500">
                <a:solidFill>
                  <a:srgbClr val="000000"/>
                </a:solidFill>
                <a:latin typeface="OSNLQL+MS-UIGothic"/>
                <a:cs typeface="OSNLQL+MS-UIGothic"/>
              </a:rPr>
              <a:t>主要来源于媒体、政府机构、公司公告等。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OSNLQL+MS-UIGothic"/>
                <a:cs typeface="OSNLQL+MS-UIGothic"/>
              </a:rPr>
              <a:t>分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67160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财经资讯</a:t>
            </a:r>
            <a:r>
              <a:rPr sz="1500">
                <a:solidFill>
                  <a:srgbClr val="000000"/>
                </a:solidFill>
                <a:latin typeface="OSNLQL+MS-UIGothic"/>
                <a:cs typeface="OSNLQL+MS-UIGothic"/>
              </a:rPr>
              <a:t>可以根据不同的分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类标</a:t>
            </a:r>
            <a:r>
              <a:rPr sz="1500">
                <a:solidFill>
                  <a:srgbClr val="000000"/>
                </a:solidFill>
                <a:latin typeface="OSNLQL+MS-UIGothic"/>
                <a:cs typeface="OSNLQL+MS-UIGothic"/>
              </a:rPr>
              <a:t>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OSNLQL+MS-UIGothic"/>
                <a:cs typeface="OSNLQL+MS-UIGothic"/>
              </a:rPr>
              <a:t>行分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OSNLQL+MS-UIGothic"/>
                <a:cs typeface="OSNLQL+MS-UIGothic"/>
              </a:rPr>
              <a:t>，如按行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OSNLQL+MS-UIGothic"/>
                <a:cs typeface="OSNLQL+MS-UIGothic"/>
              </a:rPr>
              <a:t>、地区、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OSNLQL+MS-UIGothic"/>
                <a:cs typeface="OSNLQL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财经资讯</a:t>
            </a:r>
            <a:r>
              <a:rPr sz="3000">
                <a:solidFill>
                  <a:srgbClr val="59AE93"/>
                </a:solidFill>
                <a:latin typeface="OSNLQL+MS-UIGothic"/>
                <a:cs typeface="OSNLQL+MS-UIGothic"/>
              </a:rPr>
              <a:t>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59AE93"/>
                </a:solidFill>
                <a:latin typeface="OSNLQL+MS-UIGothic"/>
                <a:cs typeface="OSNLQL+MS-UIGothic"/>
              </a:rPr>
              <a:t>理技巧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824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筛选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05325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OSNLQL+MS-UIGothic"/>
                <a:cs typeface="OSNLQL+MS-UIGothic"/>
              </a:rPr>
              <a:t>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3101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OSNLQL+MS-UIGothic"/>
                <a:cs typeface="OSNLQL+MS-UIGothic"/>
              </a:rPr>
              <a:t>整合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1422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预测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根据个人需求和投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，从海量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财经资讯</a:t>
            </a: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筛选</a:t>
            </a: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出有价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的信息。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568065" y="4839708"/>
            <a:ext cx="24817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运用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，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对筛选</a:t>
            </a: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出的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财经资讯进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行分析，挖掘其内在价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将不同来源的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财经资讯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行整合，形成全面、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财经</a:t>
            </a: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信息体系。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基于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史数据和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析，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未来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机会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FFFDFD"/>
                </a:solidFill>
                <a:latin typeface="OSNLQL+MS-UIGothic"/>
                <a:cs typeface="OSNLQ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41624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财经资讯规</a:t>
            </a:r>
            <a:r>
              <a:rPr sz="3450">
                <a:solidFill>
                  <a:srgbClr val="000000"/>
                </a:solidFill>
                <a:latin typeface="OSNLQL+MS-UIGothic"/>
                <a:cs typeface="OSNLQL+MS-UIGothic"/>
              </a:rPr>
              <a:t>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财经资讯</a:t>
            </a:r>
            <a:r>
              <a:rPr sz="3000">
                <a:solidFill>
                  <a:srgbClr val="59AE93"/>
                </a:solidFill>
                <a:latin typeface="OSNLQL+MS-UIGothic"/>
                <a:cs typeface="OSNLQL+MS-UIGothic"/>
              </a:rPr>
              <a:t>的周期性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59AE93"/>
                </a:solidFill>
                <a:latin typeface="OSNLQL+MS-UIGothic"/>
                <a:cs typeface="OSNLQL+MS-UIGothic"/>
              </a:rPr>
              <a:t>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OSNLQL+MS-UIGothic"/>
                <a:cs typeface="OSNLQL+MS-UIGothic"/>
              </a:rPr>
              <a:t>季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节</a:t>
            </a:r>
            <a:r>
              <a:rPr sz="1550" spc="25">
                <a:solidFill>
                  <a:srgbClr val="59AE93"/>
                </a:solidFill>
                <a:latin typeface="OSNLQL+MS-UIGothic"/>
                <a:cs typeface="OSNLQL+MS-UIGothic"/>
              </a:rPr>
              <a:t>性周期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财经资讯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在不同季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有不同的表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例如，在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财报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季，公司会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财务报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告，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会影响股价和市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的走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50" spc="25">
                <a:solidFill>
                  <a:srgbClr val="FFFFFF"/>
                </a:solidFill>
                <a:latin typeface="OSNLQL+MS-UIGothic"/>
                <a:cs typeface="OSNLQL+MS-UIGothic"/>
              </a:rPr>
              <a:t>周期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193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周期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对财经资讯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的影响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大，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济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繁荣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财经资讯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通常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较为积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极；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衰退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财经资讯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可能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较为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财经资讯</a:t>
            </a:r>
            <a:r>
              <a:rPr sz="3000">
                <a:solidFill>
                  <a:srgbClr val="59AE93"/>
                </a:solidFill>
                <a:latin typeface="OSNLQL+MS-UIGothic"/>
                <a:cs typeface="OSNLQL+MS-UIGothic"/>
              </a:rPr>
              <a:t>的市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59AE93"/>
                </a:solidFill>
                <a:latin typeface="OSNLQL+MS-UIGothic"/>
                <a:cs typeface="OSNLQL+MS-UIGothic"/>
              </a:rPr>
              <a:t>影响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59AE93"/>
                </a:solidFill>
                <a:latin typeface="OSNLQL+MS-UIGothic"/>
                <a:cs typeface="OSNLQL+MS-UIGothic"/>
              </a:rPr>
              <a:t>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OSNLQL+MS-UIGothic"/>
                <a:cs typeface="OSNLQL+MS-UIGothic"/>
              </a:rPr>
              <a:t>股价影响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27647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财经资讯发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布后，会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股价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生直接的影响。例如，利好消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息可能使股价上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涨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，利空消息可能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致股价下跌。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217043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59AE93"/>
                </a:solidFill>
                <a:latin typeface="OSNLQL+MS-UIGothic"/>
                <a:cs typeface="OSNLQL+MS-UIGothic"/>
              </a:rPr>
              <a:t>投</a:t>
            </a: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资</a:t>
            </a:r>
            <a:r>
              <a:rPr sz="2000" spc="15">
                <a:solidFill>
                  <a:srgbClr val="59AE93"/>
                </a:solidFill>
                <a:latin typeface="OSNLQL+MS-UIGothic"/>
                <a:cs typeface="OSNLQL+MS-UIGothic"/>
              </a:rPr>
              <a:t>者情</a:t>
            </a: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绪</a:t>
            </a:r>
            <a:r>
              <a:rPr sz="2000" spc="14">
                <a:solidFill>
                  <a:srgbClr val="59AE93"/>
                </a:solidFill>
                <a:latin typeface="OSNLQL+MS-UIGothic"/>
                <a:cs typeface="OSNLQL+MS-UIGothic"/>
              </a:rPr>
              <a:t>影响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财经资讯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影响股价，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会影响投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者的情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期，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而影响市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000000"/>
                </a:solidFill>
                <a:latin typeface="OSNLQL+MS-UIGothic"/>
                <a:cs typeface="OSNLQ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财经资讯</a:t>
            </a:r>
            <a:r>
              <a:rPr sz="3000">
                <a:solidFill>
                  <a:srgbClr val="59AE93"/>
                </a:solidFill>
                <a:latin typeface="OSNLQL+MS-UIGothic"/>
                <a:cs typeface="OSNLQL+MS-UIGothic"/>
              </a:rPr>
              <a:t>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预测</a:t>
            </a:r>
            <a:r>
              <a:rPr sz="3000">
                <a:solidFill>
                  <a:srgbClr val="59AE93"/>
                </a:solidFill>
                <a:latin typeface="OSNLQL+MS-UIGothic"/>
                <a:cs typeface="OSNLQL+MS-UIGothic"/>
              </a:rPr>
              <a:t>性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59AE93"/>
                </a:solidFill>
                <a:latin typeface="OSNLQL+MS-UIGothic"/>
                <a:cs typeface="OSNLQL+MS-UIGothic"/>
              </a:rPr>
              <a:t>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趋势预测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过对财经资讯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的分析，可以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的走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和未来的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经济趋势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。例如，如果看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到某行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的政策利好消息不断，那么可以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预测该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的股票将有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好的表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OSNLQL+MS-UIGothic"/>
                <a:cs typeface="OSNLQL+MS-UIGothic"/>
              </a:rPr>
              <a:t>反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转预测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在某些情况下，当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财经资讯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转时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，市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也可能出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。例如，当某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公司出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重大利空消息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，如果随后的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财报显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示其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业绩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并未受到影响，那么市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可能会出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OSNLQL+MS-UIGothic"/>
                <a:cs typeface="OSNLQ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https://d.book118.com/087115066021006054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SimSun</vt:lpstr>
      <vt:lpstr>OSNLQL+MS-UIGothic</vt:lpstr>
      <vt:lpstr>BWMSMM+NEEOUO+ArialMT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2024-09-28T07:38:25.862</cp:lastPrinted>
  <dcterms:created xsi:type="dcterms:W3CDTF">2024-09-27T23:38:25Z</dcterms:created>
  <dcterms:modified xsi:type="dcterms:W3CDTF">2024-09-27T23:38:27Z</dcterms:modified>
</cp:coreProperties>
</file>