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0B567-D383-4DF1-93FF-32B03A07C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3250A-421E-45D8-9DE0-DCE7948E2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CE787-08D6-4A04-85DC-C8E7F4D35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F4924-9922-4BBB-AF73-36B6AF6D5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6A380E-6F90-461B-B958-90597DC20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3C64DC-77B5-48B5-ADB8-723128BD5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3900F7-820D-49FF-9CD4-3DF378907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06A1F-C43C-410A-A0AC-00FA2067E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BAAE9-D82A-4A91-B711-B3B08A8CA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484F8-844C-4DF9-B58D-7E770B78E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15218-661B-4804-8563-75AB2643B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1616410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820825" y="1880092"/>
            <a:ext cx="6593205" cy="738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90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8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浙江交科投资分析</a:t>
            </a: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5567207" cy="6306311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6201899" y="992071"/>
            <a:ext cx="3297554" cy="4427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9"/>
              </a:lnSpc>
            </a:pPr>
            <a:endParaRPr lang="Arial" altLang="Arial" sz="100"/>
          </a:p>
          <a:p>
            <a:pPr marL="188555" algn="l" rtl="0" eaLnBrk="0">
              <a:lnSpc>
                <a:spcPct val="86000"/>
              </a:lnSpc>
            </a:pPr>
            <a:r>
              <a:rPr sz="4500" spc="2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4500" spc="1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4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731"/>
              </a:spcBef>
            </a:pPr>
            <a:r>
              <a:rPr sz="2400" spc="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32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交科公司概况</a:t>
            </a:r>
            <a:endParaRPr lang="Microsoft YaHei" altLang="Microsoft YaHei" sz="24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726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资分析</a:t>
            </a:r>
            <a:endParaRPr lang="Microsoft YaHei" altLang="Microsoft YaHei" sz="24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9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Microsoft YaHei" altLang="Microsoft YaHei" sz="24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9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资建议</a:t>
            </a:r>
            <a:endParaRPr lang="Microsoft YaHei" altLang="Microsoft YaHei" sz="24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5714643" y="5364825"/>
            <a:ext cx="784859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862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3000"/>
          </a:p>
        </p:txBody>
      </p:sp>
      <p:sp>
        <p:nvSpPr>
          <p:cNvPr id="7" name="textbox 7"/>
          <p:cNvSpPr/>
          <p:nvPr/>
        </p:nvSpPr>
        <p:spPr>
          <a:xfrm>
            <a:off x="5702339" y="2596499"/>
            <a:ext cx="605790" cy="522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815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803003" y="4282080"/>
            <a:ext cx="6654800" cy="1153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80"/>
              </a:lnSpc>
            </a:pPr>
            <a:endParaRPr lang="Arial" altLang="Arial" sz="100"/>
          </a:p>
          <a:p>
            <a:pPr marL="16024" algn="l" rtl="0" eaLnBrk="0">
              <a:lnSpc>
                <a:spcPct val="91000"/>
              </a:lnSpc>
            </a:pP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12700" indent="9334" algn="l" rtl="0" eaLnBrk="0">
              <a:lnSpc>
                <a:spcPct val="151000"/>
              </a:lnSpc>
              <a:spcBef>
                <a:spcPts val="6"/>
              </a:spcBef>
            </a:pP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随着我国交通基础设施建设的快速发展，交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通工程企业面临巨大的市场机遇。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浙江交科作为一家具有较强实力和良好声誉的交通工程企业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备受投资者关注。</a:t>
            </a:r>
            <a:endParaRPr lang="Microsoft YaHei" altLang="Microsoft YaHei" sz="1500"/>
          </a:p>
        </p:txBody>
      </p:sp>
      <p:sp>
        <p:nvSpPr>
          <p:cNvPr id="10" name="textbox 10"/>
          <p:cNvSpPr/>
          <p:nvPr/>
        </p:nvSpPr>
        <p:spPr>
          <a:xfrm>
            <a:off x="878001" y="1747749"/>
            <a:ext cx="6461759" cy="1136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87"/>
              </a:lnSpc>
            </a:pPr>
            <a:endParaRPr lang="Arial" altLang="Arial" sz="100"/>
          </a:p>
          <a:p>
            <a:pPr marL="43608" algn="l" rtl="0" eaLnBrk="0">
              <a:lnSpc>
                <a:spcPct val="92000"/>
              </a:lnSpc>
            </a:pPr>
            <a:r>
              <a:rPr sz="23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23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600"/>
          </a:p>
          <a:p>
            <a:pPr marL="16319" indent="-3619" algn="l" rtl="0" eaLnBrk="0">
              <a:lnSpc>
                <a:spcPct val="151000"/>
              </a:lnSpc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本报告旨在分析浙江交科的财务状况、行业地位、竞争优势和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未来发展前景，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为投资者提供决策依据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" name="textbox 11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2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EB554D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905500" y="1866900"/>
            <a:ext cx="2050688" cy="3916434"/>
          </a:xfrm>
          <a:prstGeom prst="rect">
            <a:avLst/>
          </a:prstGeom>
        </p:spPr>
      </p:pic>
      <p:sp>
        <p:nvSpPr>
          <p:cNvPr id="39" name="textbox 39"/>
          <p:cNvSpPr/>
          <p:nvPr/>
        </p:nvSpPr>
        <p:spPr>
          <a:xfrm>
            <a:off x="8487554" y="4650398"/>
            <a:ext cx="2423795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27444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由于报告篇幅有限，未能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</a:t>
            </a:r>
            <a:endParaRPr lang="Microsoft YaHei" altLang="Microsoft YaHei" sz="1300"/>
          </a:p>
          <a:p>
            <a:pPr marL="12700" indent="1542" algn="l" rtl="0" eaLnBrk="0">
              <a:lnSpc>
                <a:spcPct val="158000"/>
              </a:lnSpc>
              <a:spcBef>
                <a:spcPts val="2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交科的所有业务领域进行深入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析，同时部分数据可能存在误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或遗漏，敬请谅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解。</a:t>
            </a:r>
            <a:endParaRPr lang="Microsoft YaHei" altLang="Microsoft YaHei" sz="1300"/>
          </a:p>
        </p:txBody>
      </p:sp>
      <p:sp>
        <p:nvSpPr>
          <p:cNvPr id="40" name="textbox 40"/>
          <p:cNvSpPr/>
          <p:nvPr/>
        </p:nvSpPr>
        <p:spPr>
          <a:xfrm>
            <a:off x="8486011" y="2548298"/>
            <a:ext cx="2425064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94"/>
              </a:lnSpc>
            </a:pPr>
            <a:endParaRPr lang="Arial" altLang="Arial" sz="100"/>
          </a:p>
          <a:p>
            <a:pPr marL="14585" algn="l" rtl="0" eaLnBrk="0">
              <a:lnSpc>
                <a:spcPct val="8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本报告主要分析了浙江交科的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</a:t>
            </a:r>
            <a:endParaRPr lang="Microsoft YaHei" altLang="Microsoft YaHei" sz="1300"/>
          </a:p>
          <a:p>
            <a:pPr marL="12700" algn="l" rtl="0" eaLnBrk="0">
              <a:lnSpc>
                <a:spcPct val="158000"/>
              </a:lnSpc>
              <a:spcBef>
                <a:spcPts val="29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务报表、经营状况、行业趋势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未来发展前景，并对其进行了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务分析和估值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1" name="textbox 41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和限制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2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D2211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D2211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textbox 64"/>
          <p:cNvSpPr/>
          <p:nvPr/>
        </p:nvSpPr>
        <p:spPr>
          <a:xfrm>
            <a:off x="9733383" y="1992972"/>
            <a:ext cx="423544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1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1500"/>
          </a:p>
        </p:txBody>
      </p:sp>
      <p:sp>
        <p:nvSpPr>
          <p:cNvPr id="65" name="textbox 65"/>
          <p:cNvSpPr/>
          <p:nvPr/>
        </p:nvSpPr>
        <p:spPr>
          <a:xfrm>
            <a:off x="9741583" y="4136119"/>
            <a:ext cx="415290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5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7" name="textbox 67"/>
          <p:cNvSpPr/>
          <p:nvPr/>
        </p:nvSpPr>
        <p:spPr>
          <a:xfrm>
            <a:off x="4523933" y="5364044"/>
            <a:ext cx="3147060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51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000" spc="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浙江交科公司概</a:t>
            </a:r>
            <a:r>
              <a:rPr sz="30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endParaRPr lang="Microsoft YaHei" altLang="Microsoft YaHei" sz="3000"/>
          </a:p>
        </p:txBody>
      </p:sp>
      <p:sp>
        <p:nvSpPr>
          <p:cNvPr id="68" name="textbox 68"/>
          <p:cNvSpPr/>
          <p:nvPr/>
        </p:nvSpPr>
        <p:spPr>
          <a:xfrm>
            <a:off x="5702339" y="2598442"/>
            <a:ext cx="605790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9" name="picture 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65200" y="2311399"/>
            <a:ext cx="4066828" cy="3122624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6518133" y="1714620"/>
            <a:ext cx="3453129" cy="3655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04"/>
              </a:lnSpc>
            </a:pPr>
            <a:endParaRPr lang="Arial" altLang="Arial" sz="100"/>
          </a:p>
          <a:p>
            <a:pPr marL="14968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成立时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</a:t>
            </a:r>
            <a:endParaRPr lang="Microsoft YaHei" altLang="Microsoft YaHei" sz="2000"/>
          </a:p>
          <a:p>
            <a:pPr marL="13843" indent="-190" algn="l" rtl="0" eaLnBrk="0">
              <a:lnSpc>
                <a:spcPct val="151000"/>
              </a:lnSpc>
              <a:spcBef>
                <a:spcPts val="49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交科成立于XXXX年，已有XX余年的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历史。</a:t>
            </a:r>
            <a:endParaRPr lang="Microsoft YaHei" altLang="Microsoft YaHei" sz="1500"/>
          </a:p>
          <a:p>
            <a:pPr algn="l" rtl="0" eaLnBrk="0">
              <a:lnSpc>
                <a:spcPct val="159000"/>
              </a:lnSpc>
            </a:pPr>
            <a:endParaRPr lang="Arial" altLang="Arial" sz="1000"/>
          </a:p>
          <a:p>
            <a:pPr marL="14710" algn="l" rtl="0" eaLnBrk="0">
              <a:lnSpc>
                <a:spcPct val="92000"/>
              </a:lnSpc>
              <a:spcBef>
                <a:spcPts val="603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2000"/>
          </a:p>
          <a:p>
            <a:pPr marL="13652" algn="l" rtl="0" eaLnBrk="0">
              <a:lnSpc>
                <a:spcPct val="82000"/>
              </a:lnSpc>
              <a:spcBef>
                <a:spcPts val="90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经历了从初创期到成长期的发展，不</a:t>
            </a:r>
            <a:endParaRPr lang="Microsoft YaHei" altLang="Microsoft YaHei" sz="1500"/>
          </a:p>
          <a:p>
            <a:pPr marL="22606" algn="l" rtl="0" eaLnBrk="0">
              <a:lnSpc>
                <a:spcPts val="2700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断壮大，目前已成为行业内的领军企业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95000"/>
              </a:lnSpc>
            </a:pPr>
            <a:endParaRPr lang="Arial" altLang="Arial" sz="1000"/>
          </a:p>
          <a:p>
            <a:pPr marL="15739" algn="l" rtl="0" eaLnBrk="0">
              <a:lnSpc>
                <a:spcPct val="92000"/>
              </a:lnSpc>
              <a:spcBef>
                <a:spcPts val="601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重大事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2000"/>
          </a:p>
          <a:p>
            <a:pPr marL="12700" indent="952" algn="l" rtl="0" eaLnBrk="0">
              <a:lnSpc>
                <a:spcPct val="151000"/>
              </a:lnSpc>
              <a:spcBef>
                <a:spcPts val="6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在发展过程中，成功完成了多次重大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项目，获得了多项荣誉和奖项。</a:t>
            </a:r>
            <a:endParaRPr lang="Microsoft YaHei" altLang="Microsoft YaHei" sz="1500"/>
          </a:p>
        </p:txBody>
      </p:sp>
      <p:sp>
        <p:nvSpPr>
          <p:cNvPr id="71" name="textbox 71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公司历史和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2" name="path"/>
          <p:cNvSpPr/>
          <p:nvPr/>
        </p:nvSpPr>
        <p:spPr>
          <a:xfrm>
            <a:off x="5893184" y="1760559"/>
            <a:ext cx="369903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" name="path"/>
          <p:cNvSpPr/>
          <p:nvPr/>
        </p:nvSpPr>
        <p:spPr>
          <a:xfrm>
            <a:off x="5893184" y="3108817"/>
            <a:ext cx="369903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F3999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" name="path"/>
          <p:cNvSpPr/>
          <p:nvPr/>
        </p:nvSpPr>
        <p:spPr>
          <a:xfrm>
            <a:off x="5893184" y="4383761"/>
            <a:ext cx="369903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picture 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6495" y="1244600"/>
            <a:ext cx="11293704" cy="5248275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681664" y="4031996"/>
            <a:ext cx="2767964" cy="15455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14"/>
              </a:lnSpc>
            </a:pPr>
            <a:endParaRPr lang="Arial" altLang="Arial" sz="100"/>
          </a:p>
          <a:p>
            <a:pPr marL="13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1500"/>
          </a:p>
          <a:p>
            <a:pPr marL="13557" algn="l" rtl="0" eaLnBrk="0">
              <a:lnSpc>
                <a:spcPct val="94000"/>
              </a:lnSpc>
              <a:spcBef>
                <a:spcPts val="151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公司提供全面的工程服务，包括工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1300"/>
          </a:p>
          <a:p>
            <a:pPr marL="151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咨询、规划设计、施工安装、项目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理等，致力于为客户提供一站式解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042" algn="l" rtl="0" eaLnBrk="0">
              <a:lnSpc>
                <a:spcPts val="1458"/>
              </a:lnSpc>
              <a:spcBef>
                <a:spcPts val="1"/>
              </a:spcBef>
            </a:pPr>
            <a:r>
              <a:rPr sz="12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12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97" name="textbox 97"/>
          <p:cNvSpPr/>
          <p:nvPr/>
        </p:nvSpPr>
        <p:spPr>
          <a:xfrm>
            <a:off x="644421" y="1460139"/>
            <a:ext cx="2766695" cy="1318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27"/>
              </a:lnSpc>
            </a:pPr>
            <a:endParaRPr lang="Arial" altLang="Arial" sz="100"/>
          </a:p>
          <a:p>
            <a:pPr marL="14843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主营业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900"/>
          </a:p>
          <a:p>
            <a:pPr algn="l" rtl="0" eaLnBrk="0">
              <a:lnSpc>
                <a:spcPct val="7375"/>
              </a:lnSpc>
            </a:pPr>
            <a:endParaRPr lang="Arial" altLang="Arial" sz="100"/>
          </a:p>
          <a:p>
            <a:pPr marL="13385" indent="-685" algn="l" rtl="0" eaLnBrk="0">
              <a:lnSpc>
                <a:spcPct val="156000"/>
              </a:lnSpc>
            </a:pP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浙江交科的主营业务包括交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工程、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市政工程、建筑工程等多个领域的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计、施工、监理等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业务。</a:t>
            </a:r>
            <a:endParaRPr lang="Microsoft YaHei" altLang="Microsoft YaHei" sz="1300"/>
          </a:p>
        </p:txBody>
      </p:sp>
      <p:sp>
        <p:nvSpPr>
          <p:cNvPr id="98" name="textbox 98"/>
          <p:cNvSpPr/>
          <p:nvPr/>
        </p:nvSpPr>
        <p:spPr>
          <a:xfrm>
            <a:off x="442263" y="318468"/>
            <a:ext cx="4218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3590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公司主营业务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和产品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9" name="picture 1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20" name="textbox 120"/>
          <p:cNvSpPr/>
          <p:nvPr/>
        </p:nvSpPr>
        <p:spPr>
          <a:xfrm>
            <a:off x="4866690" y="4029104"/>
            <a:ext cx="6163309" cy="14401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3"/>
              </a:lnSpc>
            </a:pPr>
            <a:endParaRPr lang="Arial" altLang="Arial" sz="100"/>
          </a:p>
          <a:p>
            <a:pPr marL="16443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2300"/>
          </a:p>
          <a:p>
            <a:pPr algn="l" rtl="0" eaLnBrk="0">
              <a:lnSpc>
                <a:spcPct val="155000"/>
              </a:lnSpc>
            </a:pPr>
            <a:endParaRPr lang="Arial" altLang="Arial" sz="1000"/>
          </a:p>
          <a:p>
            <a:pPr marL="14071" algn="l" rtl="0" eaLnBrk="0">
              <a:lnSpc>
                <a:spcPct val="95000"/>
              </a:lnSpc>
              <a:spcBef>
                <a:spcPts val="392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公司具备丰富的项目经验和专业的技术团队，拥有多项专利和核心技术，能够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</a:t>
            </a:r>
            <a:endParaRPr lang="Microsoft YaHei" altLang="Microsoft YaHei" sz="1300"/>
          </a:p>
          <a:p>
            <a:pPr marL="127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客户提供高品质的服务和技术支持。此外，公司还注重品牌建设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043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不断提升自身的核心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竞争力。</a:t>
            </a:r>
            <a:endParaRPr lang="Microsoft YaHei" altLang="Microsoft YaHei" sz="1300"/>
          </a:p>
        </p:txBody>
      </p:sp>
      <p:sp>
        <p:nvSpPr>
          <p:cNvPr id="121" name="textbox 121"/>
          <p:cNvSpPr/>
          <p:nvPr/>
        </p:nvSpPr>
        <p:spPr>
          <a:xfrm>
            <a:off x="4868062" y="1972714"/>
            <a:ext cx="6024245" cy="1053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06"/>
              </a:lnSpc>
            </a:pPr>
            <a:endParaRPr lang="Arial" altLang="Arial" sz="100"/>
          </a:p>
          <a:p>
            <a:pPr marL="21272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场地位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40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浙江交科在行业内拥有较高的知名度和声誉，是浙江省内交通工程领域的龙头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endParaRPr lang="Microsoft YaHei" altLang="Microsoft YaHei" sz="1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13900" algn="l" rtl="0" eaLnBrk="0">
              <a:lnSpc>
                <a:spcPct val="100000"/>
              </a:lnSpc>
              <a:spcBef>
                <a:spcPts val="7"/>
              </a:spcBef>
            </a:pP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业之一</a:t>
            </a:r>
            <a:r>
              <a:rPr sz="12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22" name="textbox 122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公司市场地位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和竞争优势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3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144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9" name="picture 1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0" name="textbox 150"/>
          <p:cNvSpPr/>
          <p:nvPr/>
        </p:nvSpPr>
        <p:spPr>
          <a:xfrm>
            <a:off x="5308498" y="5364434"/>
            <a:ext cx="1581785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468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投资分</a:t>
            </a: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sp>
        <p:nvSpPr>
          <p:cNvPr id="151" name="textbox 151"/>
          <p:cNvSpPr/>
          <p:nvPr/>
        </p:nvSpPr>
        <p:spPr>
          <a:xfrm>
            <a:off x="5702339" y="2598442"/>
            <a:ext cx="605790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group 14"/>
          <p:cNvGrpSpPr/>
          <p:nvPr/>
        </p:nvGrpSpPr>
        <p:grpSpPr>
          <a:xfrm rot="21600000">
            <a:off x="3239786" y="1127031"/>
            <a:ext cx="5147448" cy="5711835"/>
            <a:chExt cx="5147448" cy="5711835"/>
          </a:xfrm>
        </p:grpSpPr>
        <p:pic>
          <p:nvPicPr>
            <p:cNvPr id="152" name="picture 15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257268"/>
              <a:ext cx="4521877" cy="5454567"/>
            </a:xfrm>
            <a:prstGeom prst="rect">
              <a:avLst/>
            </a:prstGeom>
          </p:spPr>
        </p:pic>
        <p:grpSp>
          <p:nvGrpSpPr>
            <p:cNvPr id="16" name="group 16"/>
            <p:cNvGrpSpPr/>
            <p:nvPr/>
          </p:nvGrpSpPr>
          <p:grpSpPr>
            <a:xfrm rot="21600000">
              <a:off x="3684408" y="0"/>
              <a:ext cx="1463040" cy="1463040"/>
              <a:chExt cx="1463040" cy="1463040"/>
            </a:xfrm>
          </p:grpSpPr>
          <p:sp>
            <p:nvSpPr>
              <p:cNvPr id="153" name="path"/>
              <p:cNvSpPr/>
              <p:nvPr/>
            </p:nvSpPr>
            <p:spPr>
              <a:xfrm>
                <a:off x="349568" y="438856"/>
                <a:ext cx="748924" cy="620449"/>
              </a:xfrm>
              <a:custGeom>
                <a:rect l="0" t="0" r="0" b="0"/>
                <a:pathLst>
                  <a:path w="1179" h="977">
                    <a:moveTo>
                      <a:pt x="984" y="0"/>
                    </a:moveTo>
                    <a:cubicBezTo>
                      <a:pt x="207" y="0"/>
                      <a:pt x="207" y="0"/>
                      <a:pt x="207" y="0"/>
                    </a:cubicBezTo>
                    <a:lnTo>
                      <a:pt x="207" y="0"/>
                    </a:lnTo>
                    <a:cubicBezTo>
                      <a:pt x="175" y="0"/>
                      <a:pt x="143" y="35"/>
                      <a:pt x="143" y="70"/>
                    </a:cubicBezTo>
                    <a:lnTo>
                      <a:pt x="143" y="70"/>
                    </a:lnTo>
                    <a:cubicBezTo>
                      <a:pt x="143" y="544"/>
                      <a:pt x="143" y="544"/>
                      <a:pt x="143" y="544"/>
                    </a:cubicBezTo>
                    <a:lnTo>
                      <a:pt x="143" y="544"/>
                    </a:lnTo>
                    <a:cubicBezTo>
                      <a:pt x="143" y="579"/>
                      <a:pt x="175" y="614"/>
                      <a:pt x="207" y="614"/>
                    </a:cubicBezTo>
                    <a:lnTo>
                      <a:pt x="207" y="614"/>
                    </a:lnTo>
                    <a:cubicBezTo>
                      <a:pt x="984" y="614"/>
                      <a:pt x="984" y="614"/>
                      <a:pt x="984" y="614"/>
                    </a:cubicBezTo>
                    <a:lnTo>
                      <a:pt x="984" y="614"/>
                    </a:lnTo>
                    <a:cubicBezTo>
                      <a:pt x="1017" y="614"/>
                      <a:pt x="1049" y="579"/>
                      <a:pt x="1049" y="544"/>
                    </a:cubicBezTo>
                    <a:lnTo>
                      <a:pt x="1049" y="544"/>
                    </a:lnTo>
                    <a:cubicBezTo>
                      <a:pt x="1049" y="70"/>
                      <a:pt x="1049" y="70"/>
                      <a:pt x="1049" y="70"/>
                    </a:cubicBezTo>
                    <a:lnTo>
                      <a:pt x="1049" y="70"/>
                    </a:lnTo>
                    <a:cubicBezTo>
                      <a:pt x="1049" y="35"/>
                      <a:pt x="1017" y="0"/>
                      <a:pt x="984" y="0"/>
                    </a:cubicBezTo>
                    <a:moveTo>
                      <a:pt x="936" y="474"/>
                    </a:moveTo>
                    <a:cubicBezTo>
                      <a:pt x="936" y="509"/>
                      <a:pt x="920" y="526"/>
                      <a:pt x="887" y="526"/>
                    </a:cubicBezTo>
                    <a:lnTo>
                      <a:pt x="887" y="526"/>
                    </a:lnTo>
                    <a:cubicBezTo>
                      <a:pt x="288" y="526"/>
                      <a:pt x="288" y="526"/>
                      <a:pt x="288" y="526"/>
                    </a:cubicBezTo>
                    <a:lnTo>
                      <a:pt x="288" y="526"/>
                    </a:lnTo>
                    <a:cubicBezTo>
                      <a:pt x="256" y="526"/>
                      <a:pt x="240" y="509"/>
                      <a:pt x="240" y="474"/>
                    </a:cubicBezTo>
                    <a:lnTo>
                      <a:pt x="240" y="474"/>
                    </a:lnTo>
                    <a:cubicBezTo>
                      <a:pt x="240" y="140"/>
                      <a:pt x="240" y="140"/>
                      <a:pt x="240" y="140"/>
                    </a:cubicBezTo>
                    <a:lnTo>
                      <a:pt x="240" y="140"/>
                    </a:lnTo>
                    <a:cubicBezTo>
                      <a:pt x="240" y="105"/>
                      <a:pt x="256" y="87"/>
                      <a:pt x="288" y="87"/>
                    </a:cubicBezTo>
                    <a:lnTo>
                      <a:pt x="288" y="87"/>
                    </a:lnTo>
                    <a:cubicBezTo>
                      <a:pt x="887" y="87"/>
                      <a:pt x="887" y="87"/>
                      <a:pt x="887" y="87"/>
                    </a:cubicBezTo>
                    <a:lnTo>
                      <a:pt x="887" y="87"/>
                    </a:lnTo>
                    <a:cubicBezTo>
                      <a:pt x="920" y="87"/>
                      <a:pt x="936" y="105"/>
                      <a:pt x="936" y="140"/>
                    </a:cubicBezTo>
                    <a:lnTo>
                      <a:pt x="936" y="140"/>
                    </a:lnTo>
                    <a:lnTo>
                      <a:pt x="936" y="474"/>
                    </a:lnTo>
                    <a:close/>
                  </a:path>
                  <a:path w="1179" h="977">
                    <a:moveTo>
                      <a:pt x="1082" y="696"/>
                    </a:moveTo>
                    <a:cubicBezTo>
                      <a:pt x="1066" y="661"/>
                      <a:pt x="1050" y="643"/>
                      <a:pt x="1017" y="643"/>
                    </a:cubicBezTo>
                    <a:lnTo>
                      <a:pt x="1017" y="643"/>
                    </a:lnTo>
                    <a:cubicBezTo>
                      <a:pt x="161" y="643"/>
                      <a:pt x="161" y="643"/>
                      <a:pt x="161" y="643"/>
                    </a:cubicBezTo>
                    <a:lnTo>
                      <a:pt x="161" y="643"/>
                    </a:lnTo>
                    <a:cubicBezTo>
                      <a:pt x="129" y="643"/>
                      <a:pt x="113" y="679"/>
                      <a:pt x="113" y="696"/>
                    </a:cubicBezTo>
                    <a:lnTo>
                      <a:pt x="113" y="696"/>
                    </a:lnTo>
                    <a:cubicBezTo>
                      <a:pt x="16" y="871"/>
                      <a:pt x="16" y="871"/>
                      <a:pt x="16" y="871"/>
                    </a:cubicBezTo>
                    <a:lnTo>
                      <a:pt x="16" y="871"/>
                    </a:lnTo>
                    <a:cubicBezTo>
                      <a:pt x="1179" y="871"/>
                      <a:pt x="1179" y="871"/>
                      <a:pt x="1179" y="871"/>
                    </a:cubicBezTo>
                    <a:lnTo>
                      <a:pt x="1179" y="871"/>
                    </a:lnTo>
                    <a:lnTo>
                      <a:pt x="1082" y="696"/>
                    </a:lnTo>
                    <a:close/>
                    <a:moveTo>
                      <a:pt x="403" y="854"/>
                    </a:moveTo>
                    <a:cubicBezTo>
                      <a:pt x="436" y="801"/>
                      <a:pt x="436" y="801"/>
                      <a:pt x="436" y="801"/>
                    </a:cubicBezTo>
                    <a:lnTo>
                      <a:pt x="436" y="801"/>
                    </a:lnTo>
                    <a:cubicBezTo>
                      <a:pt x="759" y="801"/>
                      <a:pt x="759" y="801"/>
                      <a:pt x="759" y="801"/>
                    </a:cubicBezTo>
                    <a:lnTo>
                      <a:pt x="759" y="801"/>
                    </a:lnTo>
                    <a:cubicBezTo>
                      <a:pt x="775" y="854"/>
                      <a:pt x="775" y="854"/>
                      <a:pt x="775" y="854"/>
                    </a:cubicBezTo>
                    <a:lnTo>
                      <a:pt x="775" y="854"/>
                    </a:lnTo>
                    <a:lnTo>
                      <a:pt x="403" y="854"/>
                    </a:lnTo>
                    <a:close/>
                    <a:moveTo>
                      <a:pt x="1001" y="766"/>
                    </a:moveTo>
                    <a:cubicBezTo>
                      <a:pt x="193" y="766"/>
                      <a:pt x="193" y="766"/>
                      <a:pt x="193" y="766"/>
                    </a:cubicBezTo>
                    <a:lnTo>
                      <a:pt x="193" y="766"/>
                    </a:lnTo>
                    <a:cubicBezTo>
                      <a:pt x="145" y="766"/>
                      <a:pt x="145" y="749"/>
                      <a:pt x="145" y="749"/>
                    </a:cubicBezTo>
                    <a:lnTo>
                      <a:pt x="145" y="749"/>
                    </a:lnTo>
                    <a:cubicBezTo>
                      <a:pt x="161" y="696"/>
                      <a:pt x="161" y="696"/>
                      <a:pt x="161" y="696"/>
                    </a:cubicBezTo>
                    <a:lnTo>
                      <a:pt x="161" y="696"/>
                    </a:lnTo>
                    <a:cubicBezTo>
                      <a:pt x="177" y="696"/>
                      <a:pt x="177" y="679"/>
                      <a:pt x="210" y="679"/>
                    </a:cubicBezTo>
                    <a:lnTo>
                      <a:pt x="210" y="679"/>
                    </a:lnTo>
                    <a:cubicBezTo>
                      <a:pt x="985" y="679"/>
                      <a:pt x="985" y="679"/>
                      <a:pt x="985" y="679"/>
                    </a:cubicBezTo>
                    <a:lnTo>
                      <a:pt x="985" y="679"/>
                    </a:lnTo>
                    <a:cubicBezTo>
                      <a:pt x="1001" y="679"/>
                      <a:pt x="1017" y="696"/>
                      <a:pt x="1017" y="696"/>
                    </a:cubicBezTo>
                    <a:lnTo>
                      <a:pt x="1017" y="696"/>
                    </a:lnTo>
                    <a:cubicBezTo>
                      <a:pt x="1050" y="749"/>
                      <a:pt x="1050" y="749"/>
                      <a:pt x="1050" y="749"/>
                    </a:cubicBezTo>
                    <a:lnTo>
                      <a:pt x="1050" y="749"/>
                    </a:lnTo>
                    <a:cubicBezTo>
                      <a:pt x="1050" y="749"/>
                      <a:pt x="1050" y="766"/>
                      <a:pt x="1001" y="766"/>
                    </a:cubicBezTo>
                    <a:moveTo>
                      <a:pt x="0" y="906"/>
                    </a:moveTo>
                    <a:cubicBezTo>
                      <a:pt x="0" y="924"/>
                      <a:pt x="32" y="942"/>
                      <a:pt x="48" y="977"/>
                    </a:cubicBezTo>
                    <a:lnTo>
                      <a:pt x="48" y="977"/>
                    </a:lnTo>
                    <a:cubicBezTo>
                      <a:pt x="1130" y="977"/>
                      <a:pt x="1130" y="977"/>
                      <a:pt x="1130" y="977"/>
                    </a:cubicBezTo>
                    <a:lnTo>
                      <a:pt x="1130" y="977"/>
                    </a:lnTo>
                    <a:cubicBezTo>
                      <a:pt x="1163" y="942"/>
                      <a:pt x="1179" y="924"/>
                      <a:pt x="1179" y="906"/>
                    </a:cubicBezTo>
                    <a:lnTo>
                      <a:pt x="1179" y="906"/>
                    </a:lnTo>
                    <a:lnTo>
                      <a:pt x="0" y="906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4" name="path"/>
              <p:cNvSpPr/>
              <p:nvPr/>
            </p:nvSpPr>
            <p:spPr>
              <a:xfrm>
                <a:off x="0" y="0"/>
                <a:ext cx="1463040" cy="1463040"/>
              </a:xfrm>
              <a:custGeom>
                <a:rect l="0" t="0" r="0" b="0"/>
                <a:pathLst>
                  <a:path w="2304" h="2304">
                    <a:moveTo>
                      <a:pt x="0" y="1152"/>
                    </a:moveTo>
                    <a:cubicBezTo>
                      <a:pt x="0" y="515"/>
                      <a:pt x="515" y="0"/>
                      <a:pt x="1151" y="0"/>
                    </a:cubicBezTo>
                    <a:lnTo>
                      <a:pt x="1151" y="0"/>
                    </a:lnTo>
                    <a:lnTo>
                      <a:pt x="1151" y="0"/>
                    </a:lnTo>
                    <a:lnTo>
                      <a:pt x="1151" y="0"/>
                    </a:lnTo>
                    <a:cubicBezTo>
                      <a:pt x="1788" y="0"/>
                      <a:pt x="2303" y="515"/>
                      <a:pt x="2304" y="1152"/>
                    </a:cubicBezTo>
                    <a:lnTo>
                      <a:pt x="2304" y="1152"/>
                    </a:lnTo>
                    <a:cubicBezTo>
                      <a:pt x="2304" y="1152"/>
                      <a:pt x="2304" y="1152"/>
                      <a:pt x="2304" y="1152"/>
                    </a:cubicBezTo>
                    <a:lnTo>
                      <a:pt x="2304" y="1152"/>
                    </a:lnTo>
                    <a:lnTo>
                      <a:pt x="2304" y="1152"/>
                    </a:lnTo>
                    <a:lnTo>
                      <a:pt x="2304" y="1152"/>
                    </a:lnTo>
                    <a:cubicBezTo>
                      <a:pt x="2304" y="1788"/>
                      <a:pt x="1788" y="2304"/>
                      <a:pt x="1151" y="2304"/>
                    </a:cubicBezTo>
                    <a:lnTo>
                      <a:pt x="1151" y="2304"/>
                    </a:lnTo>
                    <a:lnTo>
                      <a:pt x="1151" y="2304"/>
                    </a:lnTo>
                    <a:lnTo>
                      <a:pt x="1151" y="2304"/>
                    </a:lnTo>
                    <a:cubicBezTo>
                      <a:pt x="515" y="2304"/>
                      <a:pt x="0" y="1788"/>
                      <a:pt x="0" y="1152"/>
                    </a:cubicBezTo>
                    <a:lnTo>
                      <a:pt x="0" y="1152"/>
                    </a:lnTo>
                    <a:close/>
                  </a:path>
                </a:pathLst>
              </a:custGeom>
              <a:solidFill>
                <a:srgbClr val="F3573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5" name="path"/>
              <p:cNvSpPr/>
              <p:nvPr/>
            </p:nvSpPr>
            <p:spPr>
              <a:xfrm>
                <a:off x="349568" y="438856"/>
                <a:ext cx="748924" cy="620449"/>
              </a:xfrm>
              <a:custGeom>
                <a:rect l="0" t="0" r="0" b="0"/>
                <a:pathLst>
                  <a:path w="1179" h="977">
                    <a:moveTo>
                      <a:pt x="984" y="0"/>
                    </a:moveTo>
                    <a:cubicBezTo>
                      <a:pt x="207" y="0"/>
                      <a:pt x="207" y="0"/>
                      <a:pt x="207" y="0"/>
                    </a:cubicBezTo>
                    <a:lnTo>
                      <a:pt x="207" y="0"/>
                    </a:lnTo>
                    <a:cubicBezTo>
                      <a:pt x="175" y="0"/>
                      <a:pt x="143" y="35"/>
                      <a:pt x="143" y="70"/>
                    </a:cubicBezTo>
                    <a:lnTo>
                      <a:pt x="143" y="70"/>
                    </a:lnTo>
                    <a:cubicBezTo>
                      <a:pt x="143" y="544"/>
                      <a:pt x="143" y="544"/>
                      <a:pt x="143" y="544"/>
                    </a:cubicBezTo>
                    <a:lnTo>
                      <a:pt x="143" y="544"/>
                    </a:lnTo>
                    <a:cubicBezTo>
                      <a:pt x="143" y="579"/>
                      <a:pt x="175" y="614"/>
                      <a:pt x="207" y="614"/>
                    </a:cubicBezTo>
                    <a:lnTo>
                      <a:pt x="207" y="614"/>
                    </a:lnTo>
                    <a:cubicBezTo>
                      <a:pt x="984" y="614"/>
                      <a:pt x="984" y="614"/>
                      <a:pt x="984" y="614"/>
                    </a:cubicBezTo>
                    <a:lnTo>
                      <a:pt x="984" y="614"/>
                    </a:lnTo>
                    <a:cubicBezTo>
                      <a:pt x="1017" y="614"/>
                      <a:pt x="1049" y="579"/>
                      <a:pt x="1049" y="544"/>
                    </a:cubicBezTo>
                    <a:lnTo>
                      <a:pt x="1049" y="544"/>
                    </a:lnTo>
                    <a:cubicBezTo>
                      <a:pt x="1049" y="70"/>
                      <a:pt x="1049" y="70"/>
                      <a:pt x="1049" y="70"/>
                    </a:cubicBezTo>
                    <a:lnTo>
                      <a:pt x="1049" y="70"/>
                    </a:lnTo>
                    <a:cubicBezTo>
                      <a:pt x="1049" y="35"/>
                      <a:pt x="1017" y="0"/>
                      <a:pt x="984" y="0"/>
                    </a:cubicBezTo>
                    <a:moveTo>
                      <a:pt x="936" y="474"/>
                    </a:moveTo>
                    <a:cubicBezTo>
                      <a:pt x="936" y="509"/>
                      <a:pt x="920" y="526"/>
                      <a:pt x="887" y="526"/>
                    </a:cubicBezTo>
                    <a:lnTo>
                      <a:pt x="887" y="526"/>
                    </a:lnTo>
                    <a:cubicBezTo>
                      <a:pt x="288" y="526"/>
                      <a:pt x="288" y="526"/>
                      <a:pt x="288" y="526"/>
                    </a:cubicBezTo>
                    <a:lnTo>
                      <a:pt x="288" y="526"/>
                    </a:lnTo>
                    <a:cubicBezTo>
                      <a:pt x="256" y="526"/>
                      <a:pt x="240" y="509"/>
                      <a:pt x="240" y="474"/>
                    </a:cubicBezTo>
                    <a:lnTo>
                      <a:pt x="240" y="474"/>
                    </a:lnTo>
                    <a:cubicBezTo>
                      <a:pt x="240" y="140"/>
                      <a:pt x="240" y="140"/>
                      <a:pt x="240" y="140"/>
                    </a:cubicBezTo>
                    <a:lnTo>
                      <a:pt x="240" y="140"/>
                    </a:lnTo>
                    <a:cubicBezTo>
                      <a:pt x="240" y="105"/>
                      <a:pt x="256" y="87"/>
                      <a:pt x="288" y="87"/>
                    </a:cubicBezTo>
                    <a:lnTo>
                      <a:pt x="288" y="87"/>
                    </a:lnTo>
                    <a:cubicBezTo>
                      <a:pt x="887" y="87"/>
                      <a:pt x="887" y="87"/>
                      <a:pt x="887" y="87"/>
                    </a:cubicBezTo>
                    <a:lnTo>
                      <a:pt x="887" y="87"/>
                    </a:lnTo>
                    <a:cubicBezTo>
                      <a:pt x="920" y="87"/>
                      <a:pt x="936" y="105"/>
                      <a:pt x="936" y="140"/>
                    </a:cubicBezTo>
                    <a:lnTo>
                      <a:pt x="936" y="140"/>
                    </a:lnTo>
                    <a:lnTo>
                      <a:pt x="936" y="474"/>
                    </a:lnTo>
                    <a:close/>
                  </a:path>
                  <a:path w="1179" h="977">
                    <a:moveTo>
                      <a:pt x="1082" y="696"/>
                    </a:moveTo>
                    <a:cubicBezTo>
                      <a:pt x="1066" y="661"/>
                      <a:pt x="1050" y="643"/>
                      <a:pt x="1017" y="643"/>
                    </a:cubicBezTo>
                    <a:lnTo>
                      <a:pt x="1017" y="643"/>
                    </a:lnTo>
                    <a:cubicBezTo>
                      <a:pt x="161" y="643"/>
                      <a:pt x="161" y="643"/>
                      <a:pt x="161" y="643"/>
                    </a:cubicBezTo>
                    <a:lnTo>
                      <a:pt x="161" y="643"/>
                    </a:lnTo>
                    <a:cubicBezTo>
                      <a:pt x="129" y="643"/>
                      <a:pt x="113" y="679"/>
                      <a:pt x="113" y="696"/>
                    </a:cubicBezTo>
                    <a:lnTo>
                      <a:pt x="113" y="696"/>
                    </a:lnTo>
                    <a:cubicBezTo>
                      <a:pt x="16" y="871"/>
                      <a:pt x="16" y="871"/>
                      <a:pt x="16" y="871"/>
                    </a:cubicBezTo>
                    <a:lnTo>
                      <a:pt x="16" y="871"/>
                    </a:lnTo>
                    <a:cubicBezTo>
                      <a:pt x="1179" y="871"/>
                      <a:pt x="1179" y="871"/>
                      <a:pt x="1179" y="871"/>
                    </a:cubicBezTo>
                    <a:lnTo>
                      <a:pt x="1179" y="871"/>
                    </a:lnTo>
                    <a:lnTo>
                      <a:pt x="1082" y="696"/>
                    </a:lnTo>
                    <a:close/>
                    <a:moveTo>
                      <a:pt x="403" y="854"/>
                    </a:moveTo>
                    <a:cubicBezTo>
                      <a:pt x="436" y="801"/>
                      <a:pt x="436" y="801"/>
                      <a:pt x="436" y="801"/>
                    </a:cubicBezTo>
                    <a:lnTo>
                      <a:pt x="436" y="801"/>
                    </a:lnTo>
                    <a:cubicBezTo>
                      <a:pt x="759" y="801"/>
                      <a:pt x="759" y="801"/>
                      <a:pt x="759" y="801"/>
                    </a:cubicBezTo>
                    <a:lnTo>
                      <a:pt x="759" y="801"/>
                    </a:lnTo>
                    <a:cubicBezTo>
                      <a:pt x="775" y="854"/>
                      <a:pt x="775" y="854"/>
                      <a:pt x="775" y="854"/>
                    </a:cubicBezTo>
                    <a:lnTo>
                      <a:pt x="775" y="854"/>
                    </a:lnTo>
                    <a:lnTo>
                      <a:pt x="403" y="854"/>
                    </a:lnTo>
                    <a:close/>
                    <a:moveTo>
                      <a:pt x="1001" y="766"/>
                    </a:moveTo>
                    <a:cubicBezTo>
                      <a:pt x="193" y="766"/>
                      <a:pt x="193" y="766"/>
                      <a:pt x="193" y="766"/>
                    </a:cubicBezTo>
                    <a:lnTo>
                      <a:pt x="193" y="766"/>
                    </a:lnTo>
                    <a:cubicBezTo>
                      <a:pt x="145" y="766"/>
                      <a:pt x="145" y="749"/>
                      <a:pt x="145" y="749"/>
                    </a:cubicBezTo>
                    <a:lnTo>
                      <a:pt x="145" y="749"/>
                    </a:lnTo>
                    <a:cubicBezTo>
                      <a:pt x="161" y="696"/>
                      <a:pt x="161" y="696"/>
                      <a:pt x="161" y="696"/>
                    </a:cubicBezTo>
                    <a:lnTo>
                      <a:pt x="161" y="696"/>
                    </a:lnTo>
                    <a:cubicBezTo>
                      <a:pt x="177" y="696"/>
                      <a:pt x="177" y="679"/>
                      <a:pt x="210" y="679"/>
                    </a:cubicBezTo>
                    <a:lnTo>
                      <a:pt x="210" y="679"/>
                    </a:lnTo>
                    <a:cubicBezTo>
                      <a:pt x="985" y="679"/>
                      <a:pt x="985" y="679"/>
                      <a:pt x="985" y="679"/>
                    </a:cubicBezTo>
                    <a:lnTo>
                      <a:pt x="985" y="679"/>
                    </a:lnTo>
                    <a:cubicBezTo>
                      <a:pt x="1001" y="679"/>
                      <a:pt x="1017" y="696"/>
                      <a:pt x="1017" y="696"/>
                    </a:cubicBezTo>
                    <a:lnTo>
                      <a:pt x="1017" y="696"/>
                    </a:lnTo>
                    <a:cubicBezTo>
                      <a:pt x="1050" y="749"/>
                      <a:pt x="1050" y="749"/>
                      <a:pt x="1050" y="749"/>
                    </a:cubicBezTo>
                    <a:lnTo>
                      <a:pt x="1050" y="749"/>
                    </a:lnTo>
                    <a:cubicBezTo>
                      <a:pt x="1050" y="749"/>
                      <a:pt x="1050" y="766"/>
                      <a:pt x="1001" y="766"/>
                    </a:cubicBezTo>
                    <a:moveTo>
                      <a:pt x="0" y="906"/>
                    </a:moveTo>
                    <a:cubicBezTo>
                      <a:pt x="0" y="924"/>
                      <a:pt x="32" y="942"/>
                      <a:pt x="48" y="977"/>
                    </a:cubicBezTo>
                    <a:lnTo>
                      <a:pt x="48" y="977"/>
                    </a:lnTo>
                    <a:cubicBezTo>
                      <a:pt x="1130" y="977"/>
                      <a:pt x="1130" y="977"/>
                      <a:pt x="1130" y="977"/>
                    </a:cubicBezTo>
                    <a:lnTo>
                      <a:pt x="1130" y="977"/>
                    </a:lnTo>
                    <a:cubicBezTo>
                      <a:pt x="1163" y="942"/>
                      <a:pt x="1179" y="924"/>
                      <a:pt x="1179" y="906"/>
                    </a:cubicBezTo>
                    <a:lnTo>
                      <a:pt x="1179" y="906"/>
                    </a:lnTo>
                    <a:lnTo>
                      <a:pt x="0" y="906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 rot="21600000">
              <a:off x="3684408" y="3024930"/>
              <a:ext cx="1463040" cy="1463040"/>
              <a:chExt cx="1463040" cy="1463040"/>
            </a:xfrm>
          </p:grpSpPr>
          <p:sp>
            <p:nvSpPr>
              <p:cNvPr id="156" name="path"/>
              <p:cNvSpPr/>
              <p:nvPr/>
            </p:nvSpPr>
            <p:spPr>
              <a:xfrm>
                <a:off x="355088" y="484151"/>
                <a:ext cx="737879" cy="649845"/>
              </a:xfrm>
              <a:custGeom>
                <a:rect l="0" t="0" r="0" b="0"/>
                <a:pathLst>
                  <a:path w="1162" h="1023">
                    <a:moveTo>
                      <a:pt x="342" y="1023"/>
                    </a:moveTo>
                    <a:lnTo>
                      <a:pt x="300" y="852"/>
                    </a:lnTo>
                    <a:lnTo>
                      <a:pt x="300" y="852"/>
                    </a:lnTo>
                    <a:lnTo>
                      <a:pt x="300" y="852"/>
                    </a:lnTo>
                    <a:cubicBezTo>
                      <a:pt x="25" y="730"/>
                      <a:pt x="-71" y="455"/>
                      <a:pt x="83" y="238"/>
                    </a:cubicBezTo>
                    <a:lnTo>
                      <a:pt x="83" y="238"/>
                    </a:lnTo>
                    <a:cubicBezTo>
                      <a:pt x="238" y="22"/>
                      <a:pt x="586" y="-54"/>
                      <a:pt x="861" y="67"/>
                    </a:cubicBezTo>
                    <a:lnTo>
                      <a:pt x="861" y="67"/>
                    </a:lnTo>
                    <a:cubicBezTo>
                      <a:pt x="1136" y="190"/>
                      <a:pt x="1233" y="464"/>
                      <a:pt x="1078" y="681"/>
                    </a:cubicBezTo>
                    <a:lnTo>
                      <a:pt x="1078" y="681"/>
                    </a:lnTo>
                    <a:cubicBezTo>
                      <a:pt x="964" y="841"/>
                      <a:pt x="738" y="930"/>
                      <a:pt x="507" y="906"/>
                    </a:cubicBezTo>
                    <a:lnTo>
                      <a:pt x="342" y="1023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7" name="path"/>
              <p:cNvSpPr/>
              <p:nvPr/>
            </p:nvSpPr>
            <p:spPr>
              <a:xfrm>
                <a:off x="0" y="0"/>
                <a:ext cx="1463040" cy="1463040"/>
              </a:xfrm>
              <a:custGeom>
                <a:rect l="0" t="0" r="0" b="0"/>
                <a:pathLst>
                  <a:path w="2304" h="2304">
                    <a:moveTo>
                      <a:pt x="0" y="1152"/>
                    </a:moveTo>
                    <a:cubicBezTo>
                      <a:pt x="0" y="515"/>
                      <a:pt x="515" y="0"/>
                      <a:pt x="1151" y="0"/>
                    </a:cubicBezTo>
                    <a:lnTo>
                      <a:pt x="1151" y="0"/>
                    </a:lnTo>
                    <a:lnTo>
                      <a:pt x="1151" y="0"/>
                    </a:lnTo>
                    <a:lnTo>
                      <a:pt x="1151" y="0"/>
                    </a:lnTo>
                    <a:cubicBezTo>
                      <a:pt x="1788" y="0"/>
                      <a:pt x="2303" y="515"/>
                      <a:pt x="2304" y="1152"/>
                    </a:cubicBezTo>
                    <a:lnTo>
                      <a:pt x="2304" y="1152"/>
                    </a:lnTo>
                    <a:cubicBezTo>
                      <a:pt x="2304" y="1152"/>
                      <a:pt x="2304" y="1152"/>
                      <a:pt x="2304" y="1152"/>
                    </a:cubicBezTo>
                    <a:lnTo>
                      <a:pt x="2304" y="1152"/>
                    </a:lnTo>
                    <a:lnTo>
                      <a:pt x="2304" y="1152"/>
                    </a:lnTo>
                    <a:lnTo>
                      <a:pt x="2304" y="1152"/>
                    </a:lnTo>
                    <a:cubicBezTo>
                      <a:pt x="2304" y="1788"/>
                      <a:pt x="1788" y="2304"/>
                      <a:pt x="1151" y="2304"/>
                    </a:cubicBezTo>
                    <a:lnTo>
                      <a:pt x="1151" y="2304"/>
                    </a:lnTo>
                    <a:lnTo>
                      <a:pt x="1151" y="2303"/>
                    </a:lnTo>
                    <a:lnTo>
                      <a:pt x="1151" y="2303"/>
                    </a:lnTo>
                    <a:cubicBezTo>
                      <a:pt x="515" y="2304"/>
                      <a:pt x="0" y="1788"/>
                      <a:pt x="0" y="1152"/>
                    </a:cubicBezTo>
                    <a:lnTo>
                      <a:pt x="0" y="1152"/>
                    </a:lnTo>
                    <a:close/>
                  </a:path>
                </a:pathLst>
              </a:custGeom>
              <a:solidFill>
                <a:srgbClr val="F3573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8" name="path"/>
              <p:cNvSpPr/>
              <p:nvPr/>
            </p:nvSpPr>
            <p:spPr>
              <a:xfrm>
                <a:off x="355088" y="484151"/>
                <a:ext cx="737879" cy="649845"/>
              </a:xfrm>
              <a:custGeom>
                <a:rect l="0" t="0" r="0" b="0"/>
                <a:pathLst>
                  <a:path w="1162" h="1023">
                    <a:moveTo>
                      <a:pt x="342" y="1023"/>
                    </a:moveTo>
                    <a:lnTo>
                      <a:pt x="300" y="852"/>
                    </a:lnTo>
                    <a:lnTo>
                      <a:pt x="300" y="852"/>
                    </a:lnTo>
                    <a:lnTo>
                      <a:pt x="300" y="852"/>
                    </a:lnTo>
                    <a:cubicBezTo>
                      <a:pt x="25" y="730"/>
                      <a:pt x="-71" y="455"/>
                      <a:pt x="83" y="238"/>
                    </a:cubicBezTo>
                    <a:lnTo>
                      <a:pt x="83" y="238"/>
                    </a:lnTo>
                    <a:cubicBezTo>
                      <a:pt x="238" y="22"/>
                      <a:pt x="586" y="-54"/>
                      <a:pt x="861" y="67"/>
                    </a:cubicBezTo>
                    <a:lnTo>
                      <a:pt x="861" y="67"/>
                    </a:lnTo>
                    <a:cubicBezTo>
                      <a:pt x="1136" y="190"/>
                      <a:pt x="1233" y="464"/>
                      <a:pt x="1078" y="681"/>
                    </a:cubicBezTo>
                    <a:lnTo>
                      <a:pt x="1078" y="681"/>
                    </a:lnTo>
                    <a:cubicBezTo>
                      <a:pt x="964" y="841"/>
                      <a:pt x="738" y="930"/>
                      <a:pt x="507" y="906"/>
                    </a:cubicBezTo>
                    <a:lnTo>
                      <a:pt x="342" y="1023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59" name="rect"/>
            <p:cNvSpPr/>
            <p:nvPr/>
          </p:nvSpPr>
          <p:spPr>
            <a:xfrm>
              <a:off x="610875" y="2432415"/>
              <a:ext cx="101382" cy="50407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rect"/>
            <p:cNvSpPr/>
            <p:nvPr/>
          </p:nvSpPr>
          <p:spPr>
            <a:xfrm>
              <a:off x="462660" y="2563742"/>
              <a:ext cx="101382" cy="37274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rect"/>
            <p:cNvSpPr/>
            <p:nvPr/>
          </p:nvSpPr>
          <p:spPr>
            <a:xfrm>
              <a:off x="759090" y="2593359"/>
              <a:ext cx="101382" cy="34312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rect"/>
            <p:cNvSpPr/>
            <p:nvPr/>
          </p:nvSpPr>
          <p:spPr>
            <a:xfrm>
              <a:off x="907305" y="2703590"/>
              <a:ext cx="101382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rect"/>
            <p:cNvSpPr/>
            <p:nvPr/>
          </p:nvSpPr>
          <p:spPr>
            <a:xfrm>
              <a:off x="372984" y="2995862"/>
              <a:ext cx="702092" cy="212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4" name="textbox 164"/>
          <p:cNvSpPr/>
          <p:nvPr/>
        </p:nvSpPr>
        <p:spPr>
          <a:xfrm>
            <a:off x="693815" y="2637775"/>
            <a:ext cx="2273935" cy="1428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95"/>
              </a:lnSpc>
            </a:pPr>
            <a:endParaRPr lang="Arial" altLang="Arial" sz="100"/>
          </a:p>
          <a:p>
            <a:pPr marL="386185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2000"/>
          </a:p>
          <a:p>
            <a:pPr algn="l" rtl="0" eaLnBrk="0">
              <a:lnSpc>
                <a:spcPct val="112000"/>
              </a:lnSpc>
            </a:pPr>
            <a:endParaRPr lang="Arial" altLang="Arial" sz="500"/>
          </a:p>
          <a:p>
            <a:pPr marL="12700" indent="105537" algn="r" rtl="0" eaLnBrk="0">
              <a:lnSpc>
                <a:spcPct val="151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随着国家对交通基础设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 </a:t>
            </a:r>
            <a:r>
              <a:rPr sz="150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建设的持续投入，交通</a:t>
            </a:r>
            <a:r>
              <a:rPr sz="15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程行业有望保持稳定增长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5" name="textbox 165"/>
          <p:cNvSpPr/>
          <p:nvPr/>
        </p:nvSpPr>
        <p:spPr>
          <a:xfrm>
            <a:off x="8837162" y="1156732"/>
            <a:ext cx="2118995" cy="1381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65"/>
              </a:lnSpc>
            </a:pPr>
            <a:endParaRPr lang="Arial" altLang="Arial" sz="100"/>
          </a:p>
          <a:p>
            <a:pPr marL="289983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格局</a:t>
            </a:r>
            <a:endParaRPr lang="Microsoft YaHei" altLang="Microsoft YaHei" sz="2000"/>
          </a:p>
          <a:p>
            <a:pPr marL="12700" algn="l" rtl="0" eaLnBrk="0">
              <a:lnSpc>
                <a:spcPct val="91000"/>
              </a:lnSpc>
              <a:spcBef>
                <a:spcPts val="157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交科在行业中具有较</a:t>
            </a:r>
            <a:endParaRPr lang="Microsoft YaHei" altLang="Microsoft YaHei" sz="1500"/>
          </a:p>
          <a:p>
            <a:pPr marL="14223" algn="l" rtl="0" eaLnBrk="0">
              <a:lnSpc>
                <a:spcPct val="83000"/>
              </a:lnSpc>
              <a:spcBef>
                <a:spcPts val="105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高的知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名度和竞争力，但</a:t>
            </a:r>
            <a:endParaRPr lang="Microsoft YaHei" altLang="Microsoft YaHei" sz="1500"/>
          </a:p>
          <a:p>
            <a:pPr marL="203771" algn="l" rtl="0" eaLnBrk="0">
              <a:lnSpc>
                <a:spcPts val="2700"/>
              </a:lnSpc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竞争对手仍然众多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6" name="textbox 166"/>
          <p:cNvSpPr/>
          <p:nvPr/>
        </p:nvSpPr>
        <p:spPr>
          <a:xfrm>
            <a:off x="8845544" y="4110980"/>
            <a:ext cx="2110739" cy="13582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01"/>
              </a:lnSpc>
            </a:pPr>
            <a:endParaRPr lang="Arial" altLang="Arial" sz="100"/>
          </a:p>
          <a:p>
            <a:pPr marL="2816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行业政策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Microsoft YaHei" altLang="Microsoft YaHei" sz="2000"/>
          </a:p>
          <a:p>
            <a:pPr marL="15937" algn="l" rtl="0" eaLnBrk="0">
              <a:lnSpc>
                <a:spcPct val="91000"/>
              </a:lnSpc>
              <a:spcBef>
                <a:spcPts val="139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国家对交通基础设施建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endParaRPr lang="Microsoft YaHei" altLang="Microsoft YaHei" sz="1500"/>
          </a:p>
          <a:p>
            <a:pPr marL="12700" algn="l" rtl="0" eaLnBrk="0">
              <a:lnSpc>
                <a:spcPct val="82000"/>
              </a:lnSpc>
              <a:spcBef>
                <a:spcPts val="107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的政策支持对行业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的发展</a:t>
            </a:r>
            <a:endParaRPr lang="Microsoft YaHei" altLang="Microsoft YaHei" sz="1500"/>
          </a:p>
          <a:p>
            <a:pPr marL="385888" algn="l" rtl="0" eaLnBrk="0">
              <a:lnSpc>
                <a:spcPts val="2698"/>
              </a:lnSpc>
            </a:pPr>
            <a:r>
              <a:rPr sz="150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具有积极影响。</a:t>
            </a:r>
            <a:endParaRPr lang="Microsoft YaHei" altLang="Microsoft YaHei" sz="1500"/>
          </a:p>
        </p:txBody>
      </p:sp>
      <p:sp>
        <p:nvSpPr>
          <p:cNvPr id="167" name="textbox 167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050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33500" y="1231900"/>
            <a:ext cx="4812941" cy="4812941"/>
          </a:xfrm>
          <a:prstGeom prst="rect">
            <a:avLst/>
          </a:prstGeom>
        </p:spPr>
      </p:pic>
      <p:sp>
        <p:nvSpPr>
          <p:cNvPr id="189" name="textbox 189"/>
          <p:cNvSpPr/>
          <p:nvPr/>
        </p:nvSpPr>
        <p:spPr>
          <a:xfrm>
            <a:off x="7189647" y="1714877"/>
            <a:ext cx="3452495" cy="3655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37"/>
              </a:lnSpc>
            </a:pPr>
            <a:endParaRPr lang="Arial" altLang="Arial" sz="100"/>
          </a:p>
          <a:p>
            <a:pPr marL="16071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营收与利润分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000"/>
          </a:p>
          <a:p>
            <a:pPr marL="12890" indent="-190" algn="l" rtl="0" eaLnBrk="0">
              <a:lnSpc>
                <a:spcPct val="151000"/>
              </a:lnSpc>
              <a:spcBef>
                <a:spcPts val="49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交科近年来营收稳步增长，但净利润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波动较大，需关注成本控制和盈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能力。</a:t>
            </a:r>
            <a:endParaRPr lang="Microsoft YaHei" altLang="Microsoft YaHei" sz="15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4271" algn="l" rtl="0" eaLnBrk="0">
              <a:lnSpc>
                <a:spcPct val="93000"/>
              </a:lnSpc>
              <a:spcBef>
                <a:spcPts val="603"/>
              </a:spcBef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资产与负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状况</a:t>
            </a:r>
            <a:endParaRPr lang="Microsoft YaHei" altLang="Microsoft YaHei" sz="2000"/>
          </a:p>
          <a:p>
            <a:pPr marL="12700" algn="l" rtl="0" eaLnBrk="0">
              <a:lnSpc>
                <a:spcPct val="83000"/>
              </a:lnSpc>
              <a:spcBef>
                <a:spcPts val="88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资产规模较大，但负债率较高，需要</a:t>
            </a:r>
            <a:endParaRPr lang="Microsoft YaHei" altLang="Microsoft YaHei" sz="1500"/>
          </a:p>
          <a:p>
            <a:pPr marL="12890" algn="l" rtl="0" eaLnBrk="0">
              <a:lnSpc>
                <a:spcPts val="27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注意财务风险和偿债能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96000"/>
              </a:lnSpc>
            </a:pPr>
            <a:endParaRPr lang="Arial" altLang="Arial" sz="1000"/>
          </a:p>
          <a:p>
            <a:pPr marL="13499" algn="l" rtl="0" eaLnBrk="0">
              <a:lnSpc>
                <a:spcPct val="91000"/>
              </a:lnSpc>
              <a:spcBef>
                <a:spcPts val="603"/>
              </a:spcBef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现金流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000"/>
          </a:p>
          <a:p>
            <a:pPr marL="19367" indent="-6667" algn="l" rtl="0" eaLnBrk="0">
              <a:lnSpc>
                <a:spcPct val="151000"/>
              </a:lnSpc>
              <a:spcBef>
                <a:spcPts val="7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经营活动现金流表现良好，但投资和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融资活动现金流需关注其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持续性。</a:t>
            </a:r>
            <a:endParaRPr lang="Microsoft YaHei" altLang="Microsoft YaHei" sz="1500"/>
          </a:p>
        </p:txBody>
      </p:sp>
      <p:sp>
        <p:nvSpPr>
          <p:cNvPr id="190" name="textbox 190"/>
          <p:cNvSpPr/>
          <p:nvPr/>
        </p:nvSpPr>
        <p:spPr>
          <a:xfrm>
            <a:off x="442263" y="318468"/>
            <a:ext cx="3075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3590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公司财务分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1" name="path"/>
          <p:cNvSpPr/>
          <p:nvPr/>
        </p:nvSpPr>
        <p:spPr>
          <a:xfrm>
            <a:off x="6563744" y="1760559"/>
            <a:ext cx="369902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2" name="path"/>
          <p:cNvSpPr/>
          <p:nvPr/>
        </p:nvSpPr>
        <p:spPr>
          <a:xfrm>
            <a:off x="6563744" y="3108817"/>
            <a:ext cx="369902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F3999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3" name="path"/>
          <p:cNvSpPr/>
          <p:nvPr/>
        </p:nvSpPr>
        <p:spPr>
          <a:xfrm>
            <a:off x="6563744" y="4383761"/>
            <a:ext cx="369902" cy="369901"/>
          </a:xfrm>
          <a:custGeom>
            <a:rect l="0" t="0" r="0" b="0"/>
            <a:pathLst>
              <a:path w="582" h="582">
                <a:moveTo>
                  <a:pt x="0" y="291"/>
                </a:moveTo>
                <a:cubicBezTo>
                  <a:pt x="0" y="130"/>
                  <a:pt x="130" y="0"/>
                  <a:pt x="291" y="0"/>
                </a:cubicBezTo>
                <a:lnTo>
                  <a:pt x="291" y="0"/>
                </a:lnTo>
                <a:lnTo>
                  <a:pt x="291" y="0"/>
                </a:lnTo>
                <a:lnTo>
                  <a:pt x="291" y="0"/>
                </a:lnTo>
                <a:cubicBezTo>
                  <a:pt x="452" y="0"/>
                  <a:pt x="582" y="130"/>
                  <a:pt x="582" y="291"/>
                </a:cubicBezTo>
                <a:lnTo>
                  <a:pt x="582" y="291"/>
                </a:lnTo>
                <a:cubicBezTo>
                  <a:pt x="582" y="291"/>
                  <a:pt x="582" y="291"/>
                  <a:pt x="582" y="291"/>
                </a:cubicBezTo>
                <a:lnTo>
                  <a:pt x="582" y="291"/>
                </a:lnTo>
                <a:lnTo>
                  <a:pt x="582" y="291"/>
                </a:lnTo>
                <a:lnTo>
                  <a:pt x="582" y="291"/>
                </a:lnTo>
                <a:cubicBezTo>
                  <a:pt x="582" y="452"/>
                  <a:pt x="452" y="582"/>
                  <a:pt x="291" y="582"/>
                </a:cubicBezTo>
                <a:lnTo>
                  <a:pt x="291" y="582"/>
                </a:lnTo>
                <a:lnTo>
                  <a:pt x="291" y="582"/>
                </a:lnTo>
                <a:lnTo>
                  <a:pt x="291" y="582"/>
                </a:lnTo>
                <a:cubicBezTo>
                  <a:pt x="130" y="582"/>
                  <a:pt x="0" y="452"/>
                  <a:pt x="0" y="291"/>
                </a:cubicBezTo>
                <a:lnTo>
                  <a:pt x="0" y="29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" name="group 24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214" name="picture 21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215" name="textbox 215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216" name="picture 21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217" name="textbox 217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218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19" name="picture 2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220" name="textbox 220"/>
          <p:cNvSpPr/>
          <p:nvPr/>
        </p:nvSpPr>
        <p:spPr>
          <a:xfrm>
            <a:off x="8477092" y="4735490"/>
            <a:ext cx="2118995" cy="892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151"/>
              </a:lnSpc>
            </a:pPr>
            <a:endParaRPr lang="Arial" altLang="Arial" sz="100"/>
          </a:p>
          <a:p>
            <a:pPr marL="12700" indent="190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根据相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关财务指标，对浙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江交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科进行相对估值和绝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值分析，以评估其股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票的内在价值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1" name="textbox 221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79780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场表现分析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2" name="textbox 242"/>
          <p:cNvSpPr/>
          <p:nvPr/>
        </p:nvSpPr>
        <p:spPr>
          <a:xfrm>
            <a:off x="4775373" y="4735681"/>
            <a:ext cx="2118995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64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投资者和个人投资者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参与，但机构投资者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占比更高。</a:t>
            </a:r>
            <a:endParaRPr lang="Microsoft YaHei" altLang="Microsoft YaHei" sz="1500"/>
          </a:p>
        </p:txBody>
      </p:sp>
      <p:sp>
        <p:nvSpPr>
          <p:cNvPr id="243" name="textbox 243"/>
          <p:cNvSpPr/>
          <p:nvPr/>
        </p:nvSpPr>
        <p:spPr>
          <a:xfrm>
            <a:off x="1093975" y="4736634"/>
            <a:ext cx="2118995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39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交科股票价格在过去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几年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呈现出波动上涨的趋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势。</a:t>
            </a:r>
            <a:endParaRPr lang="Microsoft YaHei" altLang="Microsoft YaHei" sz="1500"/>
          </a:p>
        </p:txBody>
      </p:sp>
      <p:sp>
        <p:nvSpPr>
          <p:cNvPr id="244" name="rect"/>
          <p:cNvSpPr/>
          <p:nvPr/>
        </p:nvSpPr>
        <p:spPr>
          <a:xfrm>
            <a:off x="7251124" y="4022473"/>
            <a:ext cx="207264" cy="38100"/>
          </a:xfrm>
          <a:prstGeom prst="rect">
            <a:avLst/>
          </a:prstGeom>
          <a:solidFill>
            <a:srgbClr val="F3573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5" name="textbox 245"/>
          <p:cNvSpPr/>
          <p:nvPr/>
        </p:nvSpPr>
        <p:spPr>
          <a:xfrm>
            <a:off x="4777011" y="3893715"/>
            <a:ext cx="275653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8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投资者结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r>
              <a:rPr sz="2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endParaRPr lang="Microsoft YaHei" altLang="Microsoft YaHei" sz="2000"/>
          </a:p>
        </p:txBody>
      </p:sp>
      <p:sp>
        <p:nvSpPr>
          <p:cNvPr id="246" name="path"/>
          <p:cNvSpPr/>
          <p:nvPr/>
        </p:nvSpPr>
        <p:spPr>
          <a:xfrm>
            <a:off x="7368981" y="3947811"/>
            <a:ext cx="151720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F3573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7" name="textbox 247"/>
          <p:cNvSpPr/>
          <p:nvPr/>
        </p:nvSpPr>
        <p:spPr>
          <a:xfrm>
            <a:off x="1094260" y="3894229"/>
            <a:ext cx="1051560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1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股价表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endParaRPr lang="Microsoft YaHei" altLang="Microsoft YaHei" sz="2000"/>
          </a:p>
        </p:txBody>
      </p:sp>
      <p:sp>
        <p:nvSpPr>
          <p:cNvPr id="248" name="textbox 248"/>
          <p:cNvSpPr/>
          <p:nvPr/>
        </p:nvSpPr>
        <p:spPr>
          <a:xfrm>
            <a:off x="8478473" y="3894487"/>
            <a:ext cx="1050289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估值分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000"/>
          </a:p>
        </p:txBody>
      </p:sp>
      <p:sp>
        <p:nvSpPr>
          <p:cNvPr id="249" name="textbox 249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250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EB554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252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EB554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25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D2211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25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D2300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258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D2211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0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1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https://d.book118.com/087116164101006052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2024-09-25T23:44:54.006</cp:lastPrinted>
  <dcterms:created xsi:type="dcterms:W3CDTF">2024-09-25T15:44:54Z</dcterms:created>
  <dcterms:modified xsi:type="dcterms:W3CDTF">2024-09-25T15:44:55Z</dcterms:modified>
</cp:coreProperties>
</file>