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BFD28E-30D3-452F-89A6-9BE1811B91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8D6043-9FEC-433D-8D62-C41542CA90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C1DF7D-80D5-49C0-9FC8-9905FF384D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614A1D-B79F-40C7-8B47-67EBBA1BDF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7131F9D-2D58-4BD5-AF22-2A71191477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35D5CF9-50A2-4BF1-A9DD-9D95DC8DA2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6D63E10-EDF7-4120-8F55-A44C5D14E3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F9DF365-21AB-4433-BB7B-6BF98C7B34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8CB7C9-B60E-45D3-B4B2-E6E914B433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931D54-A6B8-40E3-8CEF-E96A78FCEE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F6757B-D74E-4E6C-9109-A9C8DC5D40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>
          <a:blip r:embed="rId1"/>
          <a:srcRect l="25000" r="25000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1695" y="5544503"/>
            <a:ext cx="4224233" cy="923330"/>
          </a:xfrm>
        </p:spPr>
        <p:txBody>
          <a:bodyPr wrap="none" anchor="b">
            <a:spAutoFit/>
          </a:bodyPr>
          <a:lstStyle>
            <a:lvl1pPr algn="l">
              <a:defRPr sz="6000" b="0" i="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1695" y="5051672"/>
            <a:ext cx="1980029" cy="4801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2800" b="0" i="0" spc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bg>
      <p:bgPr>
        <a:solidFill>
          <a:schemeClr val="bg1">
            <a:lumMod val="95000"/>
          </a:schemeClr>
        </a:solidFill>
        <a:effectLst/>
      </p:bgPr>
    </p:bg>
    <p:spTree>
      <p:nvGrpSpPr>
        <p:cNvPr id="5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solidFill>
          <a:schemeClr val="bg1">
            <a:lumMod val="95000"/>
          </a:schemeClr>
        </a:solidFill>
        <a:effectLst/>
      </p:bgPr>
    </p:bg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5" name="图片 2"/>
          <p:cNvPicPr>
            <a:picLocks noChangeAspect="1"/>
          </p:cNvPicPr>
          <p:nvPr userDrawn="1"/>
        </p:nvPicPr>
        <p:blipFill>
          <a:blip r:embed="rId1"/>
          <a:srcRect l="25000" r="25000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solidFill>
          <a:schemeClr val="bg1">
            <a:lumMod val="95000"/>
          </a:schemeClr>
        </a:solidFill>
        <a:effectLst/>
      </p:bgPr>
    </p:bg>
    <p:spTree>
      <p:nvGrpSpPr>
        <p:cNvPr id="16" name=""/>
        <p:cNvGrpSpPr/>
        <p:nvPr/>
      </p:nvGrpSpPr>
      <p:grpSpPr>
        <a:xfrm>
          <a:off x="0" y="0"/>
          <a:ext cx="0" cy="0"/>
        </a:xfrm>
      </p:grpSpPr>
      <p:pic>
        <p:nvPicPr>
          <p:cNvPr id="17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8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>
                  <a:lumMod val="95000"/>
                </a:schemeClr>
              </a:gs>
              <a:gs pos="100000">
                <a:schemeClr val="bg1">
                  <a:lumMod val="95000"/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0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bg>
      <p:bgPr>
        <a:solidFill>
          <a:schemeClr val="bg1">
            <a:lumMod val="95000"/>
          </a:schemeClr>
        </a:solidFill>
        <a:effectLst/>
      </p:bgPr>
    </p:bg>
    <p:spTree>
      <p:nvGrpSpPr>
        <p:cNvPr id="22" name=""/>
        <p:cNvGrpSpPr/>
        <p:nvPr/>
      </p:nvGrpSpPr>
      <p:grpSpPr>
        <a:xfrm>
          <a:off x="0" y="0"/>
          <a:ext cx="0" cy="0"/>
        </a:xfrm>
      </p:grpSpPr>
      <p:sp>
        <p:nvSpPr>
          <p:cNvPr id="2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solidFill>
          <a:schemeClr val="bg1">
            <a:lumMod val="95000"/>
          </a:schemeClr>
        </a:solidFill>
        <a:effectLst/>
      </p:bgPr>
    </p:bg>
    <p:spTree>
      <p:nvGrpSpPr>
        <p:cNvPr id="26" name=""/>
        <p:cNvGrpSpPr/>
        <p:nvPr/>
      </p:nvGrpSpPr>
      <p:grpSpPr>
        <a:xfrm>
          <a:off x="0" y="0"/>
          <a:ext cx="0" cy="0"/>
        </a:xfrm>
      </p:grpSpPr>
      <p:pic>
        <p:nvPicPr>
          <p:cNvPr id="27" name="图片 2"/>
          <p:cNvPicPr>
            <a:picLocks noChangeAspect="1"/>
          </p:cNvPicPr>
          <p:nvPr userDrawn="1"/>
        </p:nvPicPr>
        <p:blipFill>
          <a:blip r:embed="rId1"/>
          <a:srcRect l="25000" r="25000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sp>
        <p:nvSpPr>
          <p:cNvPr id="2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0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1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2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4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5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87130156005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提高护理服务意识PPT\n## 1.护理服务意识的定义与重要性\n### 1.1护理服务意识的内涵与要求\n### 1.2护理服务意识对患者满意度的影响\n### 1.3护理服务意识对护理团队的影响\n## 2.当前护理服务意识的现状分析\n### 2.1护理服务意识存在的问题\n### 2.2护理服务意识不足的原因分析\n### 2.3护理服务意识不足带来的后果\n## 3.提高护理服务意识的策略与方法\n### 3.1加强护理服务意识的培训与教育\n### 3.2建立护理服务意识考核与激励机制\n### 3.3提升护理人员的专业素养与沟通能力\n## 4.护理服务意识在护理实践中的应用案例\n### 4.1护理服务意识在门诊护理中的应用\n### 4.2护理服务意识在住院护理中的应用\n### 4.3护理服务意识在护理管理中的应用\n## 5.提高护理服务意识的持续改进与未来展望\n### 5.1定期评估与调整护理服务意识培训方案\n### 5.2与时俱进，关注护理服务意识的创新发展\n### 5.3全面提高护理服务意识，为患者提供优质的护理服务\n&quot;,&quot;templateId&quot;:&quot;1conbzikijrczy9ypxfn8ygnta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4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1695" y="5553433"/>
            <a:ext cx="9931400" cy="91440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/>
              <a:t>提高护理服务意识PPT</a:t>
            </a:r>
            <a:endParaRPr lang="zh-CN"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1695" y="5051672"/>
            <a:ext cx="5848350" cy="482600"/>
          </a:xfrm>
        </p:spPr>
        <p:txBody>
          <a:bodyPr>
            <a:normAutofit/>
          </a:bodyPr>
          <a:lstStyle/>
          <a:p>
            <a:r>
              <a:rPr lang="en-US"/>
              <a:t>TENCENT DOCS SMART CREATE</a:t>
            </a:r>
            <a:endParaRPr lang="zh-CN" spc="0">
              <a:solidFill>
                <a:schemeClr val="bg1">
                  <a:lumMod val="50000"/>
                  <a:alpha val="100000"/>
                </a:schemeClr>
              </a:solidFill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6131138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7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3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4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346592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护理服务意识的定义与重要性</a:t>
            </a:r>
            <a:endParaRPr/>
          </a:p>
        </p:txBody>
      </p:sp>
      <p:sp>
        <p:nvSpPr>
          <p:cNvPr id="125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01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3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64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165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166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16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以患者为中心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关注患者需求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提供优质护理服务的态度和信念</a:t>
                </a:r>
                <a:endParaRPr/>
              </a:p>
            </p:txBody>
          </p:sp>
          <p:sp>
            <p:nvSpPr>
              <p:cNvPr id="16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护理服务意识是指护理人员在工作中</a:t>
                </a:r>
                <a:endParaRPr/>
              </a:p>
            </p:txBody>
          </p:sp>
        </p:grpSp>
        <p:grpSp>
          <p:nvGrpSpPr>
            <p:cNvPr id="169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17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良好的职业道德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扎实的护理技能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良好的沟通能力和团队协作精神</a:t>
                </a:r>
                <a:endParaRPr/>
              </a:p>
            </p:txBody>
          </p:sp>
          <p:sp>
            <p:nvSpPr>
              <p:cNvPr id="171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护理服务意识要求护理人员具备</a:t>
                </a:r>
                <a:endParaRPr/>
              </a:p>
            </p:txBody>
          </p:sp>
        </p:grpSp>
        <p:grpSp>
          <p:nvGrpSpPr>
            <p:cNvPr id="172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173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以患者为中心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提供人性化、个性化的护理服务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提高患者满意度和护理质量</a:t>
                </a:r>
                <a:endParaRPr/>
              </a:p>
            </p:txBody>
          </p:sp>
          <p:sp>
            <p:nvSpPr>
              <p:cNvPr id="174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护理服务意识的核心在于</a:t>
                </a:r>
                <a:endParaRPr/>
              </a:p>
            </p:txBody>
          </p:sp>
        </p:grpSp>
      </p:grpSp>
      <p:pic>
        <p:nvPicPr>
          <p:cNvPr id="175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76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177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178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17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护理服务意识的内涵与要求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8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182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183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护理服务意识强的护理人员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能够关注患者的需求和感受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提供贴心、周到的护理服务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提高患者满意度</a:t>
                </a:r>
                <a:endParaRPr/>
              </a:p>
            </p:txBody>
          </p:sp>
          <p:pic>
            <p:nvPicPr>
              <p:cNvPr id="18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87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188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护理服务意识弱的护理人员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可能忽视患者的需求和感受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提供冷漠、粗糙的护理服务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降低患者满意度</a:t>
                </a:r>
                <a:endParaRPr/>
              </a:p>
            </p:txBody>
          </p:sp>
          <p:pic>
            <p:nvPicPr>
              <p:cNvPr id="191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92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193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护理服务意识对患者满意度的影响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直接影响患者对护理服务的评价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间接影响患者对医院的信任度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长远影响医院的口碑和竞争力</a:t>
                </a:r>
                <a:endParaRPr/>
              </a:p>
            </p:txBody>
          </p:sp>
          <p:pic>
            <p:nvPicPr>
              <p:cNvPr id="196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19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护理服务意识对患者满意度的影响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99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4" r="21874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grpSp>
        <p:nvGrpSpPr>
          <p:cNvPr id="200" name="Group 36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63829" y="1509487"/>
            <a:ext cx="4625399" cy="4790307"/>
            <a:chOff x="763829" y="1509487"/>
            <a:chExt cx="4625399" cy="4790307"/>
          </a:xfrm>
        </p:grpSpPr>
        <p:grpSp>
          <p:nvGrpSpPr>
            <p:cNvPr id="201" name="Group 365"/>
            <p:cNvGrpSpPr/>
            <p:nvPr/>
          </p:nvGrpSpPr>
          <p:grpSpPr>
            <a:xfrm>
              <a:off x="763829" y="1509487"/>
              <a:ext cx="4625399" cy="1544525"/>
              <a:chOff x="763829" y="1509487"/>
              <a:chExt cx="4625399" cy="1544525"/>
            </a:xfrm>
          </p:grpSpPr>
          <p:sp>
            <p:nvSpPr>
              <p:cNvPr id="202" name="AutoShape 2"/>
              <p:cNvSpPr/>
              <p:nvPr/>
            </p:nvSpPr>
            <p:spPr>
              <a:xfrm>
                <a:off x="763829" y="1628258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2028557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团队成员间团结协作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工作效率高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护理质量高</a:t>
                </a:r>
                <a:endParaRPr/>
              </a:p>
            </p:txBody>
          </p:sp>
          <p:sp>
            <p:nvSpPr>
              <p:cNvPr id="20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1509487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护理服务意识强的护理团队</a:t>
                </a:r>
                <a:endParaRPr/>
              </a:p>
            </p:txBody>
          </p:sp>
        </p:grpSp>
        <p:grpSp>
          <p:nvGrpSpPr>
            <p:cNvPr id="205" name="Group 369"/>
            <p:cNvGrpSpPr/>
            <p:nvPr/>
          </p:nvGrpSpPr>
          <p:grpSpPr>
            <a:xfrm>
              <a:off x="763829" y="3118831"/>
              <a:ext cx="4625399" cy="1544525"/>
              <a:chOff x="763829" y="3118831"/>
              <a:chExt cx="4625399" cy="1544525"/>
            </a:xfrm>
          </p:grpSpPr>
          <p:sp>
            <p:nvSpPr>
              <p:cNvPr id="206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3637901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团队成员间沟通不畅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工作效率低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护理质量低</a:t>
                </a:r>
                <a:endParaRPr/>
              </a:p>
            </p:txBody>
          </p:sp>
          <p:sp>
            <p:nvSpPr>
              <p:cNvPr id="207" name="TextBox 7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3118831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护理服务意识弱的护理团队</a:t>
                </a:r>
                <a:endParaRPr/>
              </a:p>
            </p:txBody>
          </p:sp>
          <p:sp>
            <p:nvSpPr>
              <p:cNvPr id="208" name="AutoShape 10"/>
              <p:cNvSpPr/>
              <p:nvPr/>
            </p:nvSpPr>
            <p:spPr>
              <a:xfrm>
                <a:off x="763829" y="3237602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09" name="Group 373"/>
            <p:cNvGrpSpPr/>
            <p:nvPr/>
          </p:nvGrpSpPr>
          <p:grpSpPr>
            <a:xfrm>
              <a:off x="763829" y="4755268"/>
              <a:ext cx="4625399" cy="1544526"/>
              <a:chOff x="763829" y="4755268"/>
              <a:chExt cx="4625399" cy="1544526"/>
            </a:xfrm>
          </p:grpSpPr>
          <p:sp>
            <p:nvSpPr>
              <p:cNvPr id="210" name="TextBox 8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5274339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影响团队凝聚力和工作效率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影响护理质量和患者满意度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影响医院的声誉和竞争力</a:t>
                </a:r>
                <a:endParaRPr/>
              </a:p>
            </p:txBody>
          </p:sp>
          <p:sp>
            <p:nvSpPr>
              <p:cNvPr id="211" name="TextBox 9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4755268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护理服务意识对护理团队的影响</a:t>
                </a:r>
                <a:endParaRPr/>
              </a:p>
            </p:txBody>
          </p:sp>
          <p:sp>
            <p:nvSpPr>
              <p:cNvPr id="212" name="AutoShape 11"/>
              <p:cNvSpPr/>
              <p:nvPr/>
            </p:nvSpPr>
            <p:spPr>
              <a:xfrm>
                <a:off x="763829" y="4874039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1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护理服务意识对护理团队的影响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4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5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346592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当前护理服务意识的现状分析</a:t>
            </a:r>
            <a:endParaRPr/>
          </a:p>
        </p:txBody>
      </p:sp>
      <p:sp>
        <p:nvSpPr>
          <p:cNvPr id="216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02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18" name="AutoShape 2"/>
          <p:cNvSpPr/>
          <p:nvPr/>
        </p:nvSpPr>
        <p:spPr>
          <a:xfrm>
            <a:off x="3470003" y="1095611"/>
            <a:ext cx="5251994" cy="5251994"/>
          </a:xfrm>
          <a:prstGeom prst="ellipse">
            <a:avLst/>
          </a:prstGeom>
          <a:gradFill>
            <a:gsLst>
              <a:gs pos="0">
                <a:schemeClr val="accent2">
                  <a:alpha val="40000"/>
                  <a:lumMod val="60000"/>
                  <a:lumOff val="40000"/>
                </a:schemeClr>
              </a:gs>
              <a:gs pos="100000">
                <a:schemeClr val="accent2">
                  <a:alpha val="40000"/>
                </a:schemeClr>
              </a:gs>
            </a:gsLst>
            <a:lin ang="0"/>
          </a:gra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19" name="AutoShape 3"/>
          <p:cNvSpPr/>
          <p:nvPr/>
        </p:nvSpPr>
        <p:spPr>
          <a:xfrm>
            <a:off x="3637982" y="1263590"/>
            <a:ext cx="4916037" cy="4916037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0" name="AutoShape 4"/>
          <p:cNvSpPr/>
          <p:nvPr/>
        </p:nvSpPr>
        <p:spPr>
          <a:xfrm>
            <a:off x="4282803" y="1908411"/>
            <a:ext cx="3626394" cy="36263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221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796012" y="2421620"/>
            <a:ext cx="2599976" cy="2599976"/>
          </a:xfrm>
          <a:prstGeom prst="ellipse">
            <a:avLst/>
          </a:prstGeom>
        </p:spPr>
      </p:pic>
      <p:grpSp>
        <p:nvGrpSpPr>
          <p:cNvPr id="222" name="Group 80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9110" y="1063099"/>
            <a:ext cx="11020552" cy="5284506"/>
            <a:chOff x="539110" y="1063099"/>
            <a:chExt cx="11020552" cy="5284506"/>
          </a:xfrm>
        </p:grpSpPr>
        <p:grpSp>
          <p:nvGrpSpPr>
            <p:cNvPr id="223" name="Group 808"/>
            <p:cNvGrpSpPr/>
            <p:nvPr/>
          </p:nvGrpSpPr>
          <p:grpSpPr>
            <a:xfrm>
              <a:off x="9146662" y="1063099"/>
              <a:ext cx="2413000" cy="2767131"/>
              <a:chOff x="9146662" y="1063099"/>
              <a:chExt cx="2413000" cy="2767131"/>
            </a:xfrm>
          </p:grpSpPr>
          <p:sp>
            <p:nvSpPr>
              <p:cNvPr id="224" name="TextBox 1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1612351"/>
                <a:ext cx="2228850" cy="221787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忽视患者需求和感受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提供粗糙、冷漠的护理服务</a:t>
                </a:r>
                <a:endParaRPr/>
              </a:p>
            </p:txBody>
          </p:sp>
          <p:sp>
            <p:nvSpPr>
              <p:cNvPr id="225" name="TextBox 1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1063099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护理服务意识薄弱</a:t>
                </a:r>
                <a:endParaRPr/>
              </a:p>
            </p:txBody>
          </p:sp>
        </p:grpSp>
        <p:grpSp>
          <p:nvGrpSpPr>
            <p:cNvPr id="226" name="Group 811"/>
            <p:cNvGrpSpPr/>
            <p:nvPr/>
          </p:nvGrpSpPr>
          <p:grpSpPr>
            <a:xfrm>
              <a:off x="9146662" y="3977215"/>
              <a:ext cx="2413000" cy="2370390"/>
              <a:chOff x="9146662" y="3977216"/>
              <a:chExt cx="2413000" cy="2370390"/>
            </a:xfrm>
          </p:grpSpPr>
          <p:sp>
            <p:nvSpPr>
              <p:cNvPr id="227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397721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护理服务态度欠佳</a:t>
                </a:r>
                <a:endParaRPr/>
              </a:p>
            </p:txBody>
          </p:sp>
          <p:sp>
            <p:nvSpPr>
              <p:cNvPr id="228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4535997"/>
                <a:ext cx="2228850" cy="18116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对患者缺乏耐心和关爱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与患者沟通不畅</a:t>
                </a:r>
                <a:endParaRPr/>
              </a:p>
            </p:txBody>
          </p:sp>
        </p:grpSp>
        <p:grpSp>
          <p:nvGrpSpPr>
            <p:cNvPr id="229" name="Group 814"/>
            <p:cNvGrpSpPr/>
            <p:nvPr/>
          </p:nvGrpSpPr>
          <p:grpSpPr>
            <a:xfrm>
              <a:off x="539110" y="3172356"/>
              <a:ext cx="2413000" cy="2333785"/>
              <a:chOff x="539110" y="3172356"/>
              <a:chExt cx="2413000" cy="2333785"/>
            </a:xfrm>
          </p:grpSpPr>
          <p:sp>
            <p:nvSpPr>
              <p:cNvPr id="230" name="TextBox 12" descr="{&quot;isTemplate&quot;:true,&quot;type&quot;:&quot;title&quot;,&quot;canOmit&quot;:false,&quot;range&quot;:0}"/>
              <p:cNvSpPr txBox="1"/>
              <p:nvPr/>
            </p:nvSpPr>
            <p:spPr>
              <a:xfrm>
                <a:off x="539110" y="317235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护理服务技能不足</a:t>
                </a:r>
                <a:endParaRPr/>
              </a:p>
            </p:txBody>
          </p:sp>
          <p:sp>
            <p:nvSpPr>
              <p:cNvPr id="231" name="TextBox 1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39110" y="3796745"/>
                <a:ext cx="2228850" cy="1709396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护理技能不熟练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缺乏应对突发状况的能力</a:t>
                </a:r>
                <a:endParaRPr/>
              </a:p>
            </p:txBody>
          </p:sp>
        </p:grpSp>
      </p:grpSp>
      <p:sp>
        <p:nvSpPr>
          <p:cNvPr id="23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57910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护理服务意识存在的问题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33" name="椭圆 3"/>
          <p:cNvSpPr>
            <a:spLocks noChangeAspect="1"/>
          </p:cNvSpPr>
          <p:nvPr/>
        </p:nvSpPr>
        <p:spPr>
          <a:xfrm>
            <a:off x="3148274" y="2946731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34" name="椭圆 4"/>
          <p:cNvSpPr>
            <a:spLocks noChangeAspect="1"/>
          </p:cNvSpPr>
          <p:nvPr/>
        </p:nvSpPr>
        <p:spPr>
          <a:xfrm>
            <a:off x="7820653" y="4589596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35" name="椭圆 7"/>
          <p:cNvSpPr>
            <a:spLocks noChangeAspect="1"/>
          </p:cNvSpPr>
          <p:nvPr/>
        </p:nvSpPr>
        <p:spPr>
          <a:xfrm>
            <a:off x="7556197" y="1484021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7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238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239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24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护理人员培训不足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41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护理服务意识培训不到位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护理技能培训和考核不到位</a:t>
                </a:r>
                <a:endParaRPr/>
              </a:p>
            </p:txBody>
          </p:sp>
          <p:sp>
            <p:nvSpPr>
              <p:cNvPr id="242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43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24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护理人员激励机制不完善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45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护理服务意识的考核与激励缺失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护理人员的薪酬和晋升与服务意识挂钩不紧密</a:t>
                </a:r>
                <a:endParaRPr/>
              </a:p>
            </p:txBody>
          </p:sp>
          <p:sp>
            <p:nvSpPr>
              <p:cNvPr id="246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47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24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护理管理不善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49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护理管理不到位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对护理服务意识的重要性认识不足</a:t>
                </a:r>
                <a:endParaRPr/>
              </a:p>
            </p:txBody>
          </p:sp>
          <p:sp>
            <p:nvSpPr>
              <p:cNvPr id="250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5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护理服务意识不足的原因分析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3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254" name="Group 55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28795" y="1294832"/>
            <a:ext cx="6099220" cy="4768654"/>
            <a:chOff x="5328795" y="1294832"/>
            <a:chExt cx="6099220" cy="4768654"/>
          </a:xfrm>
        </p:grpSpPr>
        <p:grpSp>
          <p:nvGrpSpPr>
            <p:cNvPr id="255" name="Group 3"/>
            <p:cNvGrpSpPr/>
            <p:nvPr/>
          </p:nvGrpSpPr>
          <p:grpSpPr>
            <a:xfrm>
              <a:off x="5328795" y="1294832"/>
              <a:ext cx="6099220" cy="1468186"/>
              <a:chOff x="5328795" y="1294832"/>
              <a:chExt cx="6099220" cy="1468186"/>
            </a:xfrm>
          </p:grpSpPr>
          <p:sp>
            <p:nvSpPr>
              <p:cNvPr id="256" name="AutoShape 4"/>
              <p:cNvSpPr/>
              <p:nvPr/>
            </p:nvSpPr>
            <p:spPr>
              <a:xfrm>
                <a:off x="5328795" y="1294832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7" name="TextBox 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1424361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患者满意度降低</a:t>
                </a:r>
                <a:endParaRPr/>
              </a:p>
            </p:txBody>
          </p:sp>
          <p:sp>
            <p:nvSpPr>
              <p:cNvPr id="258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1806799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患者对护理服务的不满和投诉增多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医院的口碑和竞争力下降</a:t>
                </a:r>
                <a:endParaRPr/>
              </a:p>
            </p:txBody>
          </p:sp>
        </p:grpSp>
        <p:grpSp>
          <p:nvGrpSpPr>
            <p:cNvPr id="259" name="Group 8"/>
            <p:cNvGrpSpPr/>
            <p:nvPr/>
          </p:nvGrpSpPr>
          <p:grpSpPr>
            <a:xfrm>
              <a:off x="5328795" y="2945066"/>
              <a:ext cx="6099220" cy="1468186"/>
              <a:chOff x="5328795" y="2945066"/>
              <a:chExt cx="6099220" cy="1468186"/>
            </a:xfrm>
          </p:grpSpPr>
          <p:sp>
            <p:nvSpPr>
              <p:cNvPr id="260" name="AutoShape 9"/>
              <p:cNvSpPr/>
              <p:nvPr/>
            </p:nvSpPr>
            <p:spPr>
              <a:xfrm>
                <a:off x="5328795" y="2945066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1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3074595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护理质量下降</a:t>
                </a:r>
                <a:endParaRPr/>
              </a:p>
            </p:txBody>
          </p:sp>
          <p:sp>
            <p:nvSpPr>
              <p:cNvPr id="262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3457032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护理差错和事故增多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护理团队凝聚力和工作效率降低</a:t>
                </a:r>
                <a:endParaRPr/>
              </a:p>
            </p:txBody>
          </p:sp>
        </p:grpSp>
        <p:grpSp>
          <p:nvGrpSpPr>
            <p:cNvPr id="263" name="Group 13"/>
            <p:cNvGrpSpPr/>
            <p:nvPr/>
          </p:nvGrpSpPr>
          <p:grpSpPr>
            <a:xfrm>
              <a:off x="5328795" y="4595300"/>
              <a:ext cx="6099220" cy="1468186"/>
              <a:chOff x="5328795" y="4595300"/>
              <a:chExt cx="6099220" cy="1468186"/>
            </a:xfrm>
          </p:grpSpPr>
          <p:sp>
            <p:nvSpPr>
              <p:cNvPr id="264" name="AutoShape 14"/>
              <p:cNvSpPr/>
              <p:nvPr/>
            </p:nvSpPr>
            <p:spPr>
              <a:xfrm>
                <a:off x="5328795" y="4595300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5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4724828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医院声誉受损</a:t>
                </a:r>
                <a:endParaRPr/>
              </a:p>
            </p:txBody>
          </p:sp>
          <p:sp>
            <p:nvSpPr>
              <p:cNvPr id="266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5107266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患者对医院的信任度下降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医院的形象和声誉受到严重影响</a:t>
                </a:r>
                <a:endParaRPr/>
              </a:p>
            </p:txBody>
          </p:sp>
        </p:grpSp>
      </p:grpSp>
      <p:sp>
        <p:nvSpPr>
          <p:cNvPr id="26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护理服务意识不足带来的后果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346592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提高护理服务意识的策略与方法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03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12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13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1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制定护理服务意识培训计划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5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针对不同层次的护理人员制定培训内容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定期进行护理服务意识培训</a:t>
                </a:r>
                <a:endParaRPr/>
              </a:p>
            </p:txBody>
          </p:sp>
          <p:sp>
            <p:nvSpPr>
              <p:cNvPr id="16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7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1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加强护理服务意识的实践教育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9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在临床护理工作中培养护理服务意识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通过案例分析、角色扮演等方式提高护理服务意识</a:t>
                </a:r>
                <a:endParaRPr/>
              </a:p>
            </p:txBody>
          </p:sp>
          <p:sp>
            <p:nvSpPr>
              <p:cNvPr id="20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1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2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建立护理服务意识考核机制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3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定期对护理人员的护理服务意识进行考核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将护理服务意识纳入护理人员的绩效考核</a:t>
                </a:r>
                <a:endParaRPr/>
              </a:p>
            </p:txBody>
          </p:sp>
          <p:sp>
            <p:nvSpPr>
              <p:cNvPr id="24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加强护理服务意识的培训与教育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https://d.book118.com/087130156005006042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humanities_architecture_gray">
      <a:dk1>
        <a:srgbClr val="000000"/>
      </a:dk1>
      <a:lt1>
        <a:srgbClr val="FFFFFF"/>
      </a:lt1>
      <a:dk2>
        <a:srgbClr val="000000"/>
      </a:dk2>
      <a:lt2>
        <a:srgbClr val="FFFEFF"/>
      </a:lt2>
      <a:accent1>
        <a:srgbClr val="414042"/>
      </a:accent1>
      <a:accent2>
        <a:srgbClr val="B8B9B6"/>
      </a:accent2>
      <a:accent3>
        <a:srgbClr val="727371"/>
      </a:accent3>
      <a:accent4>
        <a:srgbClr val="1D1C1E"/>
      </a:accent4>
      <a:accent5>
        <a:srgbClr val="71756B"/>
      </a:accent5>
      <a:accent6>
        <a:srgbClr val="464A40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提高护理服务意识PPT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2024-09-15T02:27:52.557</cp:lastPrinted>
  <dcterms:created xsi:type="dcterms:W3CDTF">2024-09-14T18:27:52Z</dcterms:created>
  <dcterms:modified xsi:type="dcterms:W3CDTF">2024-09-14T18:27:54Z</dcterms:modified>
</cp:coreProperties>
</file>