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9144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title=""/>
        <p:cNvGrpSpPr/>
        <p:nvPr/>
      </p:nvGrpSpPr>
      <p:grpSpPr>
        <a:xfrm>
          <a:off x="0" y="0"/>
          <a:ext cx="0" cy="0"/>
        </a:xfrm>
      </p:grpSpPr>
      <p:sp>
        <p:nvSpPr>
          <p:cNvPr id="2" name="Header 1" title=""/>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p:txBody>
      </p:sp>
      <p:sp>
        <p:nvSpPr>
          <p:cNvPr id="3" name="DateTime 2" title=""/>
          <p:cNvSpPr txBox="1">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5F9C5F-D3BB-4A19-9F77-95A02330B26E}" type="datetimeFigureOut">
              <a:t>2024/8/28</a:t>
            </a:fld>
          </a:p>
        </p:txBody>
      </p:sp>
      <p:sp>
        <p:nvSpPr>
          <p:cNvPr id="4" name="SlideImage 3" title=""/>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Notes 4" title=""/>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sz="1200"/>
            </a:defPPr>
          </a:lstStyle>
          <a:p>
            <a:r>
              <a:rPr smtClean="0"/>
              <a:t>First Level</a:t>
            </a:r>
          </a:p>
          <a:p>
            <a:pPr lvl="1"/>
            <a:r>
              <a:rPr smtClean="0"/>
              <a:t>Second Level</a:t>
            </a:r>
          </a:p>
          <a:p>
            <a:pPr lvl="2"/>
            <a:r>
              <a:rPr smtClean="0"/>
              <a:t>Third level</a:t>
            </a:r>
          </a:p>
          <a:p>
            <a:pPr lvl="3"/>
            <a:r>
              <a:rPr smtClean="0"/>
              <a:t>Fourth level</a:t>
            </a:r>
          </a:p>
          <a:p>
            <a:pPr lvl="4"/>
            <a:r>
              <a:rPr smtClean="0"/>
              <a:t>Fifth level</a:t>
            </a:r>
          </a:p>
        </p:txBody>
      </p:sp>
      <p:sp>
        <p:nvSpPr>
          <p:cNvPr id="6" name="Footer 5" title=""/>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p:txBody>
      </p:sp>
      <p:sp>
        <p:nvSpPr>
          <p:cNvPr id="7" name="SlideNumber 6" title=""/>
          <p:cNvSpPr txBox="1">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A7E5F3-BE6E-47BB-BEDD-84767759CE8A}" type="slidenum">
              <a:rPr smtClean="0"/>
              <a:t>‹#›</a:t>
            </a:fld>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坚持安全第一  恪遵法律法规</a:t>
            </a:r>
          </a:p>
          <a:p/>
          <a:p>
            <a:r>
              <a:t>立足以人为本  突出事前预防</a:t>
            </a:r>
          </a:p>
          <a:p/>
          <a:p>
            <a:r>
              <a:t>改进作业环境  提升安全绩效</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我国卫生部要求职业病共分为九大类：</a:t>
            </a:r>
          </a:p>
          <a:p>
            <a:r>
              <a:t>              1． 职业中毒： （1） 铅及其化合物中毒（不包含四乙基铅）；（2）汞及其化合物中毒；（3）锰及其化合物中毒；（4）镉及其化合物中毒；（5）铍病；（6）铊及其化合物中毒；（7）钒及其化合物中毒；（8）磷及其化合物中毒（不包含磷化氢、磷化锌、磷化铝）；（9）砷及其化合物中毒（不包含砷化氢）；（10）砷化氢中毒；（11）氯气中毒；（12）硫化氢中毒；（13）光气中毒；（14）氨中毒；（15）氮氧化合物中毒；（16）一氧化碳中毒；（17）二硫化碳中毒；（18）硫化氢中毒（19）磷化氢、磷化锌、磷化铅中毒；（20）工业性氟病；（21）氰及腈类化合中毒；（22）四乙基铅中毒；（23）有机锡中毒；</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24）羰基镍中毒；（25）苯中毒；（26）甲苯中毒；（27）二甲苯中毒；（28）正乙烷中毒；（29）汽油中毒；（30）有机氯聚合物单体及其热裂解物中毒；（31）二氯乙烷中毒；（32）四氯化碳中毒；（33）氯乙烯中毒；（34）三氯乙烯中毒；（35）氯丙烯中毒；（36）氯丁二烯中毒；（37）苯氨基及硝基化合物（不包含三硝基甲苯）中毒；（38）三硝基甲苯中毒；（39）甲醇中毒；（40）酚中毒；（41）五氯酚中毒；（42）甲醛中毒；（43）硫酸二甲酯中毒；（44）丙稀酰胺中毒；（45）有机磷农药中毒；（46）溴甲烷中毒；（49）拟除虫菊脂类农药中毒；（50）依据《职业性中毒性肝病诊疗标准与处理标准》能够诊疗中毒性肝病；（51）依据《职业急性中毒诊疗标准及自理标准总则》能够诊疗其它职业性急性中毒。</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6． 职业性眼病 （1） 化学性眼部烧伤；（2）电光性眼炎；（3）职业性白内障（含放射性白内障）。</a:t>
            </a:r>
          </a:p>
          <a:p>
            <a:r>
              <a:t>          7． 职业性耳鼻喉疾病 （1）噪声聋；（2）铬鼻病</a:t>
            </a:r>
          </a:p>
          <a:p>
            <a:r>
              <a:t>          8． 职业性肿瘤 （1） 石棉所致肺癌、间皮瘤；（2）联苯胺所致膀胱癌；（3）苯所致白血病；（4）氯甲醚所致肺癌；（5）砷造成肺癌、皮肤癌；（6）氯乙烯所致血管肉瘤；（7）焦炉工人肺癌；（8）铬酸盐制造业工人肺癌。</a:t>
            </a:r>
          </a:p>
          <a:p>
            <a:r>
              <a:t>          9． 其它职业病 （1） 化学性烧伤；（2）金属烟雾热；（3）职业性哮喘；（4）职业性变态反应肺泡炎；（5）棉尘病；（6）煤矿井下工人滑囊炎；（7）牙酸铁病。</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有明确病因，职业危害原因和职业病之间有明确因果关系,病因和临床表现都有特异性;职业原因数量，决定了职业病有没有、轻重、缓急，即有剂量-反应关系;有特定发病范围，一样工作其人，按照上述规律而发生不一样反应;控制病因和发病条件，即去除职业原因，可有效地降低其发病率，甚至使其绝迹或显著改变职业危害原因作用特征。如能早期发觉，及时合理处理，预后很好，康复也轻易;治疗方法，大多是对症，当前较少有特效方法，治疗个体，无助于控制人群中发病。少数毒物(如铅、汞、镉、苯、二硫化碳等)可对中毒者子代发生不良影响。所以，职业病是一类人为疾病，其发生和发展规律与人类生产活动及职业病防治工作好坏直接相关。关键在于全方面执行三级预防(1、病因预防；2、早期发觉病损；3、预防病损深入恶化)。</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a:t>
            </a:r>
          </a:p>
          <a:p>
            <a:r>
              <a:t>         这10类职业病危害原因是：粉尘类，放射性物质类（电离辐射），化学物质类，物理原因，生物原因，造成职业性皮肤病危害原因，造成职业性眼病危害原因，造成职业性耳鼻喉口腔疾病危害原因，职业性肿瘤职业病危害原因，其它职业病危害原因。</a:t>
            </a:r>
          </a:p>
          <a:p/>
          <a:p/>
          <a:p/>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(1) 化学原因:①各种毒物引发职业中毒、职业性皮肤病、职业肿瘤;②一些不溶或难溶生产性粉尘引发尘肺。</a:t>
            </a:r>
          </a:p>
          <a:p>
            <a:r>
              <a:t>             (2)物理原因:①高温、低温引发中暑或冻伤;②高湿使两手等处发生皮肤糜烂，促使皮肤病发生;③高低气压，如潜水员及沉箱工减压病，高山高原地域高山病;④噪声引发难听或耳聋，并对心血管及中枢神经系统也有不良影响;⑤振动，两上肢局部振动引发血管痉挛、溶骨症及骨坏死。全身震动对神经系统、血管等也有不良影响;⑥电离辐射如X线、γ射线等引发放射病;⑦非电离辐射中微波与高频电磁场，场强过高可引发神经系统功效紊乱等;⑧光线、紫外线引发电光性眼炎，红外线引发白内障，照明过强过弱引发眼疲劳;⑨机械刺激或击伤。</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(3)生物原因:①微生物:布氏杆菌、炭疽杆菌、森林脑炎病毒引发职业性传染病;发霉谷尘、蔗尘中耐热性放线菌引发农民肺、蔗尘肺和蘑菇肺;后三种疾病都属于与免疫相关变态反应性肺泡炎;②昆虫和尾蚴引发谷痒症和稻田皮炎;③水生动物体液，如明虾及一些海鱼表层体液中含有能溶解皮肤角质层特殊组分;④植物，如黄山药可引发支气管哮喘;⑤各种生物蛋白质，如牲畜蛋白质及稻壳细尘大量吸人后引发发烧。</a:t>
            </a:r>
          </a:p>
          <a:p>
            <a:r>
              <a:t>    (4)劳动损伤性原因:主要因为相关器官及肌群等长久担心劳动过分疲劳或不适当强迫性体位或工具引发职业性肌肉骨胳损伤疾患，如局部肌肉疲劳和全身疲劳，重复担心性损伤和腰背痛等。</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1．员工应自觉恪守企业各项规章制度，严格执行操作规程，增强自我防护意识，</a:t>
            </a:r>
          </a:p>
          <a:p>
            <a:r>
              <a:t>              2．车间，班组员工在作业前应按不一样工种要求，穿戴好劳动防护用具（如口罩、防毒面具、工作服、工作鞋等）</a:t>
            </a:r>
          </a:p>
          <a:p>
            <a:r>
              <a:t>              3．不得在作业场所吸烟，解渴品茗水或用膳前，应先洗手消毒，搞好个人清洁卫生，</a:t>
            </a:r>
          </a:p>
          <a:p>
            <a:r>
              <a:t>              4．接触有毒有物质岗位人员，下班时应脱下更换并经常清洗工作服，预防第三者感染。</a:t>
            </a:r>
          </a:p>
          <a:p>
            <a:r>
              <a:t>              5．上下班时必须清理清扫生产现场，确保生产区域整齐卫生。</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个人防护用具有哪几个类型，               各起什么作用？</a:t>
            </a:r>
            <a:br/>
          </a:p>
          <a:p>
            <a:r>
              <a:t>个人防护用具在预防职业危害综合办法中，属于第一级预防部分，当劳动条件尚不能从设备上改进时，还是主要防护伎俩。在一些情况下，如发生中毒事故或设备检修时，合理使用个人防护用具，可起到主要防护作用。</a:t>
            </a:r>
          </a:p>
          <a:p>
            <a:r>
              <a:t>个人防护用具有防护服装、防护鞋帽、防护手套、防护面罩及眼镜，隔音器，呼吸防护器等。</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起吸收和过滤作用有防护眼镜和呼吸防护用具。</a:t>
            </a:r>
          </a:p>
          <a:p>
            <a:r>
              <a:t>比如，防护眼镜片可选择地吸收过滤紫外线等；过滤式防毒面具能吸收过滤有毒气体和粉尘等。</a:t>
            </a:r>
          </a:p>
          <a:p>
            <a:r>
              <a:t>在选择个人防护用具时，不但要注意防护效果，还应考虑是否符合生理要求，便于利用。在使用时还需加强管理和检验维护，才能到达应有防护效果。</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呼吸防护器作用是什么？</a:t>
            </a:r>
          </a:p>
          <a:p>
            <a:r>
              <a:t>              呼吸防护器包含防尘口罩、防毒口罩、防毒面具等，种类甚多。依据结构和作用原理分为过滤式和隔离式两大类。</a:t>
            </a:r>
          </a:p>
          <a:p>
            <a:r>
              <a:t>          （1）过滤式呼吸防护器，也称净化式防护器。机械过滤式适用防御各种粉尘、烟或雾等有害物质，常称为防尘口罩。性能好口罩能过滤掉细尘，并有很好通气性，阻力小。这类口罩使用一段时间后，因粉尘等阻塞滤料孔隙，阻力会增大，须注意更换滤芯。化学过滤式适用防毒，也称防毒面具。薄橡皮制面罩，用一软管或直接连接药盒。如有害物质不刺激皮肤，可只用一个连接药盒口罩。因要净化毒物不一样，需选取不一样滤料。惯用滤料活性碳对各种气体和蒸气都有不一样程度吸附作用。</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p>
            <a:r>
              <a:t>         （2）隔离式呼吸防护器，也称供气式防护器。有自  </a:t>
            </a:r>
          </a:p>
          <a:p>
            <a:r>
              <a:t>   带氧气式和外界输入式两类。自带式供气瓶背在身上，</a:t>
            </a:r>
          </a:p>
          <a:p>
            <a:r>
              <a:t>   视气瓶大小工作时间可维持半小时到二小时。供气式</a:t>
            </a:r>
          </a:p>
          <a:p>
            <a:r>
              <a:t>   防护器主要供意外事故时救灾人员使用，或在密不通风</a:t>
            </a:r>
          </a:p>
          <a:p>
            <a:r>
              <a:t>  且有害物质浓度极高又缺氧工作环境中人员使用。</a:t>
            </a:r>
          </a:p>
          <a:p>
            <a:r>
              <a:t>  在易燃、易爆物质存在场所，要注意气瓶万一漏气会</a:t>
            </a:r>
          </a:p>
          <a:p>
            <a:r>
              <a:t>  引发事故。外界输入式有蛇管面具和送气口罩两种，空</a:t>
            </a:r>
          </a:p>
          <a:p>
            <a:r>
              <a:t>  气由空压机或鼓风机供给，用于固置蛇管皮带可连接</a:t>
            </a:r>
          </a:p>
          <a:p>
            <a:r>
              <a:t>  长绳，方便碰到意外时借助长绳进行援救。其适用范围</a:t>
            </a:r>
          </a:p>
          <a:p>
            <a:r>
              <a:t>  与自带式相同，但活动范围受蛇管长度限制。</a:t>
            </a:r>
          </a:p>
          <a:p/>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D208B8-9F23-4DC2-9501-BD850B272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96BAA3-B660-4E3F-89FD-F6E7344F1F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4A3939-5A94-4996-A959-FF5DB338BD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885B9C-F0EF-4B72-8051-B39F735C1E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B993CA-03D4-4534-AD7F-9C66C5DA50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E0E076-FBEB-40A0-BC77-D31988D397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7060C6-A473-4E9D-887F-20210422AB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50C1AC-CF67-43B4-B67D-C1A2EFF79F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C0BFAE-AECE-4F67-8B1F-CFF35EDE3F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8AB0AC-3D19-4384-A7A7-3370F9B18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6C3CE4-4420-4EE9-9C8B-AD8D00BB0F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8" name="标题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zh-CN" altLang="en-US" smtClean="0"/>
              <a:t>单击此处编辑母版标题样式</a:t>
            </a:r>
            <a:endParaRPr kumimoji="0" lang="en-US"/>
          </a:p>
        </p:txBody>
      </p:sp>
      <p:sp>
        <p:nvSpPr>
          <p:cNvPr id="9" name="副标题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zh-CN" altLang="en-US" smtClean="0"/>
              <a:t>单击此处编辑母版副标题样式</a:t>
            </a:r>
            <a:endParaRPr kumimoji="0" lang="en-US"/>
          </a:p>
        </p:txBody>
      </p:sp>
      <p:sp>
        <p:nvSpPr>
          <p:cNvPr id="10"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fld id="{EB7AD686-339A-4121-BD69-721853875DA5}" type="datetime1">
              <a:rPr lang="zh-CN" altLang="en-US" sz="1200">
                <a:solidFill>
                  <a:srgbClr val="BCBCBC"/>
                </a:solidFill>
              </a:rPr>
              <a:t>*</a:t>
            </a:fld>
          </a:p>
        </p:txBody>
      </p:sp>
      <p:sp>
        <p:nvSpPr>
          <p:cNvPr id="11"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a:endParaRPr lang="zh-CN" altLang="en-US" sz="1200">
              <a:solidFill>
                <a:srgbClr val="BCBCBC"/>
              </a:solidFill>
            </a:endParaRPr>
          </a:p>
        </p:txBody>
      </p:sp>
      <p:sp>
        <p:nvSpPr>
          <p:cNvPr id="12"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a:fld id="{BECCC1D3-9E0F-44AB-991B-F886FEE5CAD9}" type="slidenum">
              <a:rPr lang="zh-CN" altLang="en-US" sz="1200">
                <a:solidFill>
                  <a:srgbClr val="BCBCBC"/>
                </a:solidFill>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idx="1"/>
          </p:nvPr>
        </p:nvSpPr>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fld id="{EB7AD686-339A-4121-BD69-721853875DA5}" type="datetime1">
              <a:rPr lang="zh-CN" altLang="en-US" sz="1200">
                <a:solidFill>
                  <a:srgbClr val="BCBCBC"/>
                </a:solidFill>
              </a:rPr>
              <a:t>*</a:t>
            </a:fld>
          </a:p>
        </p:txBody>
      </p:sp>
      <p:sp>
        <p:nvSpPr>
          <p:cNvPr id="5"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a:endParaRPr lang="zh-CN" altLang="en-US" sz="1200">
              <a:solidFill>
                <a:srgbClr val="BCBCBC"/>
              </a:solidFill>
            </a:endParaRPr>
          </a:p>
        </p:txBody>
      </p:sp>
      <p:sp>
        <p:nvSpPr>
          <p:cNvPr id="6"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a:fld id="{BECCC1D3-9E0F-44AB-991B-F886FEE5CAD9}" type="slidenum">
              <a:rPr lang="zh-CN" altLang="en-US" sz="1200">
                <a:solidFill>
                  <a:srgbClr val="BCBCBC"/>
                </a:solidFill>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内容占位符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fld id="{EB7AD686-339A-4121-BD69-721853875DA5}" type="datetime1">
              <a:rPr lang="zh-CN" altLang="en-US" sz="1200">
                <a:solidFill>
                  <a:srgbClr val="BCBCBC"/>
                </a:solidFill>
              </a:rPr>
              <a:t>*</a:t>
            </a:fld>
          </a:p>
        </p:txBody>
      </p:sp>
      <p:sp>
        <p:nvSpPr>
          <p:cNvPr id="6"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a:endParaRPr lang="zh-CN" altLang="en-US" sz="1200">
              <a:solidFill>
                <a:srgbClr val="BCBCBC"/>
              </a:solidFill>
            </a:endParaRPr>
          </a:p>
        </p:txBody>
      </p:sp>
      <p:sp>
        <p:nvSpPr>
          <p:cNvPr id="7"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a:fld id="{BECCC1D3-9E0F-44AB-991B-F886FEE5CAD9}" type="slidenum">
              <a:rPr lang="zh-CN" altLang="en-US" sz="1200">
                <a:solidFill>
                  <a:srgbClr val="BCBCBC"/>
                </a:solidFill>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3050"/>
            <a:ext cx="8229600" cy="1143000"/>
          </a:xfrm>
        </p:spPr>
        <p:txBody>
          <a:bodyPr anchor="ctr"/>
          <a:lstStyle>
            <a:lvl1pPr>
              <a:defRPr/>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zh-CN" altLang="en-US" smtClean="0"/>
              <a:t>单击此处编辑母版文本样式</a:t>
            </a:r>
          </a:p>
        </p:txBody>
      </p:sp>
      <p:sp>
        <p:nvSpPr>
          <p:cNvPr id="4" name="文本占位符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zh-CN" altLang="en-US" smtClean="0"/>
              <a:t>单击此处编辑母版文本样式</a:t>
            </a:r>
          </a:p>
        </p:txBody>
      </p:sp>
      <p:sp>
        <p:nvSpPr>
          <p:cNvPr id="5" name="内容占位符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6" name="内容占位符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7"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fld id="{EB7AD686-339A-4121-BD69-721853875DA5}" type="datetime1">
              <a:rPr lang="zh-CN" altLang="en-US" sz="1200">
                <a:solidFill>
                  <a:srgbClr val="BCBCBC"/>
                </a:solidFill>
              </a:rPr>
              <a:t>*</a:t>
            </a:fld>
          </a:p>
        </p:txBody>
      </p:sp>
      <p:sp>
        <p:nvSpPr>
          <p:cNvPr id="8"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a:endParaRPr lang="zh-CN" altLang="en-US" sz="1200">
              <a:solidFill>
                <a:srgbClr val="BCBCBC"/>
              </a:solidFill>
            </a:endParaRPr>
          </a:p>
        </p:txBody>
      </p:sp>
      <p:sp>
        <p:nvSpPr>
          <p:cNvPr id="9"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a:fld id="{BECCC1D3-9E0F-44AB-991B-F886FEE5CAD9}" type="slidenum">
              <a:rPr lang="zh-CN" altLang="en-US" sz="1200">
                <a:solidFill>
                  <a:srgbClr val="BCBCBC"/>
                </a:solidFill>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fld id="{EB7AD686-339A-4121-BD69-721853875DA5}" type="datetime1">
              <a:rPr lang="zh-CN" altLang="en-US" sz="1200">
                <a:solidFill>
                  <a:srgbClr val="BCBCBC"/>
                </a:solidFill>
              </a:rPr>
              <a:t>*</a:t>
            </a:fld>
          </a:p>
        </p:txBody>
      </p:sp>
      <p:sp>
        <p:nvSpPr>
          <p:cNvPr id="4"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a:endParaRPr lang="zh-CN" altLang="en-US" sz="1200">
              <a:solidFill>
                <a:srgbClr val="BCBCBC"/>
              </a:solidFill>
            </a:endParaRPr>
          </a:p>
        </p:txBody>
      </p:sp>
      <p:sp>
        <p:nvSpPr>
          <p:cNvPr id="5"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a:fld id="{BECCC1D3-9E0F-44AB-991B-F886FEE5CAD9}" type="slidenum">
              <a:rPr lang="zh-CN" altLang="en-US" sz="1200">
                <a:solidFill>
                  <a:srgbClr val="BCBCBC"/>
                </a:solidFill>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fld id="{EB7AD686-339A-4121-BD69-721853875DA5}" type="datetime1">
              <a:rPr lang="zh-CN" altLang="en-US" sz="1200">
                <a:solidFill>
                  <a:srgbClr val="BCBCBC"/>
                </a:solidFill>
              </a:rPr>
              <a:t>*</a:t>
            </a:fld>
          </a:p>
        </p:txBody>
      </p:sp>
      <p:sp>
        <p:nvSpPr>
          <p:cNvPr id="3"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a:endParaRPr lang="zh-CN" altLang="en-US" sz="1200">
              <a:solidFill>
                <a:srgbClr val="BCBCBC"/>
              </a:solidFill>
            </a:endParaRPr>
          </a:p>
        </p:txBody>
      </p:sp>
      <p:sp>
        <p:nvSpPr>
          <p:cNvPr id="4"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a:fld id="{BECCC1D3-9E0F-44AB-991B-F886FEE5CAD9}" type="slidenum">
              <a:rPr lang="zh-CN" altLang="en-US" sz="1200">
                <a:solidFill>
                  <a:srgbClr val="BCBCBC"/>
                </a:solidFill>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zh-CN" altLang="en-US" smtClean="0"/>
              <a:t>单击此处编辑母版标题样式</a:t>
            </a:r>
            <a:endParaRPr kumimoji="0" lang="en-US"/>
          </a:p>
        </p:txBody>
      </p:sp>
      <p:sp>
        <p:nvSpPr>
          <p:cNvPr id="3" name="文本占位符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zh-CN" altLang="en-US" smtClean="0"/>
              <a:t>单击此处编辑母版文本样式</a:t>
            </a:r>
          </a:p>
        </p:txBody>
      </p:sp>
      <p:sp>
        <p:nvSpPr>
          <p:cNvPr id="4" name="内容占位符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fld id="{EB7AD686-339A-4121-BD69-721853875DA5}" type="datetime1">
              <a:rPr lang="zh-CN" altLang="en-US" sz="1200">
                <a:solidFill>
                  <a:srgbClr val="BCBCBC"/>
                </a:solidFill>
              </a:rPr>
              <a:t>*</a:t>
            </a:fld>
          </a:p>
        </p:txBody>
      </p:sp>
      <p:sp>
        <p:nvSpPr>
          <p:cNvPr id="6"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a:endParaRPr lang="zh-CN" altLang="en-US" sz="1200">
              <a:solidFill>
                <a:srgbClr val="BCBCBC"/>
              </a:solidFill>
            </a:endParaRPr>
          </a:p>
        </p:txBody>
      </p:sp>
      <p:sp>
        <p:nvSpPr>
          <p:cNvPr id="7"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a:fld id="{BECCC1D3-9E0F-44AB-991B-F886FEE5CAD9}" type="slidenum">
              <a:rPr lang="zh-CN" altLang="en-US" sz="1200">
                <a:solidFill>
                  <a:srgbClr val="BCBCBC"/>
                </a:solidFill>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zh-CN" altLang="en-US" smtClean="0"/>
              <a:t>单击此处编辑母版标题样式</a:t>
            </a:r>
            <a:endParaRPr kumimoji="0" lang="en-US"/>
          </a:p>
        </p:txBody>
      </p:sp>
      <p:sp>
        <p:nvSpPr>
          <p:cNvPr id="3" name="图片占位符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vert="horz" anchor="t">
            <a:normAutofit/>
          </a:bodyPr>
          <a:lstStyle>
            <a:lvl1pPr indent="0">
              <a:buNone/>
              <a:defRPr sz="3200"/>
            </a:lvl1pPr>
          </a:lstStyle>
          <a:p>
            <a:pPr marL="0" marR="0" lvl="0" indent="0" algn="l" defTabSz="914400" rtl="0" eaLnBrk="1" fontAlgn="auto" latinLnBrk="0" hangingPunct="1">
              <a:lnSpc>
                <a:spcPct val="100000"/>
              </a:lnSpc>
              <a:spcBef>
                <a:spcPct val="20000"/>
              </a:spcBef>
              <a:spcAft>
                <a:spcPct val="0"/>
              </a:spcAft>
              <a:buClr>
                <a:schemeClr val="tx1">
                  <a:shade val="95000"/>
                </a:schemeClr>
              </a:buClr>
              <a:buSzPct val="65000"/>
              <a:buFont typeface="Wingdings 2"/>
              <a:buNone/>
              <a:defRPr/>
            </a:pPr>
            <a:r>
              <a:rPr kumimoji="0" lang="zh-CN" altLang="en-US" sz="3200" b="0" i="0" u="none" strike="noStrike" kern="1200" cap="none" spc="0" normalizeH="0" baseline="0" noProof="0" smtClean="0">
                <a:ln>
                  <a:noFill/>
                </a:ln>
                <a:solidFill>
                  <a:schemeClr val="lt1"/>
                </a:solidFill>
                <a:effectLst/>
                <a:uLnTx/>
                <a:uFillTx/>
                <a:latin typeface="+mn-lt"/>
                <a:ea typeface="+mn-ea"/>
                <a:cs typeface="+mn-cs"/>
              </a:rPr>
              <a:t>单击图标添加图片</a:t>
            </a:r>
            <a:endParaRPr kumimoji="0" lang="en-US" sz="3200" b="0" i="0" u="none" strike="noStrike" kern="1200" cap="none" spc="0" normalizeH="0" baseline="0" noProof="0">
              <a:ln>
                <a:noFill/>
              </a:ln>
              <a:solidFill>
                <a:schemeClr val="lt1"/>
              </a:solidFill>
              <a:effectLst/>
              <a:uLnTx/>
              <a:uFillTx/>
              <a:latin typeface="+mn-lt"/>
              <a:ea typeface="+mn-ea"/>
              <a:cs typeface="+mn-cs"/>
            </a:endParaRPr>
          </a:p>
        </p:txBody>
      </p:sp>
      <p:sp>
        <p:nvSpPr>
          <p:cNvPr id="4" name="文本占位符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zh-CN" altLang="en-US" smtClean="0"/>
              <a:t>单击此处编辑母版文本样式</a:t>
            </a:r>
          </a:p>
        </p:txBody>
      </p:sp>
      <p:sp>
        <p:nvSpPr>
          <p:cNvPr id="5"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fld id="{EB7AD686-339A-4121-BD69-721853875DA5}" type="datetime1">
              <a:rPr lang="zh-CN" altLang="en-US" sz="1200">
                <a:solidFill>
                  <a:srgbClr val="BCBCBC"/>
                </a:solidFill>
              </a:rPr>
              <a:t>*</a:t>
            </a:fld>
          </a:p>
        </p:txBody>
      </p:sp>
      <p:sp>
        <p:nvSpPr>
          <p:cNvPr id="6"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a:endParaRPr lang="zh-CN" altLang="en-US" sz="1200">
              <a:solidFill>
                <a:srgbClr val="BCBCBC"/>
              </a:solidFill>
            </a:endParaRPr>
          </a:p>
        </p:txBody>
      </p:sp>
      <p:sp>
        <p:nvSpPr>
          <p:cNvPr id="7"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a:fld id="{BECCC1D3-9E0F-44AB-991B-F886FEE5CAD9}" type="slidenum">
              <a:rPr lang="zh-CN" altLang="en-US" sz="1200">
                <a:solidFill>
                  <a:srgbClr val="BCBCBC"/>
                </a:solidFill>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fld id="{EB7AD686-339A-4121-BD69-721853875DA5}" type="datetime1">
              <a:rPr lang="zh-CN" altLang="en-US" sz="1200">
                <a:solidFill>
                  <a:srgbClr val="BCBCBC"/>
                </a:solidFill>
              </a:rPr>
              <a:t>*</a:t>
            </a:fld>
          </a:p>
        </p:txBody>
      </p:sp>
      <p:sp>
        <p:nvSpPr>
          <p:cNvPr id="5"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a:endParaRPr lang="zh-CN" altLang="en-US" sz="1200">
              <a:solidFill>
                <a:srgbClr val="BCBCBC"/>
              </a:solidFill>
            </a:endParaRPr>
          </a:p>
        </p:txBody>
      </p:sp>
      <p:sp>
        <p:nvSpPr>
          <p:cNvPr id="6"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a:fld id="{BECCC1D3-9E0F-44AB-991B-F886FEE5CAD9}" type="slidenum">
              <a:rPr lang="zh-CN" altLang="en-US" sz="1200">
                <a:solidFill>
                  <a:srgbClr val="BCBCBC"/>
                </a:solidFill>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274638"/>
            <a:ext cx="6019800" cy="5851525"/>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13"/>
          <p:cNvSpPr>
            <a:spLocks noGrp="1"/>
          </p:cNvSpPr>
          <p:nvPr>
            <p:ph type="dt" sz="half" idx="10"/>
          </p:nvPr>
        </p:nvSpPr>
        <p:spPr>
          <a:xfrm>
            <a:off x="457200" y="6416675"/>
            <a:ext cx="2133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fld id="{EB7AD686-339A-4121-BD69-721853875DA5}" type="datetime1">
              <a:rPr lang="zh-CN" altLang="en-US" sz="1200">
                <a:solidFill>
                  <a:srgbClr val="BCBCBC"/>
                </a:solidFill>
              </a:rPr>
              <a:t>*</a:t>
            </a:fld>
          </a:p>
        </p:txBody>
      </p:sp>
      <p:sp>
        <p:nvSpPr>
          <p:cNvPr id="5" name="页脚占位符 2"/>
          <p:cNvSpPr>
            <a:spLocks noGrp="1"/>
          </p:cNvSpPr>
          <p:nvPr>
            <p:ph type="ftr" sz="quarter" idx="11"/>
          </p:nvPr>
        </p:nvSpPr>
        <p:spPr>
          <a:xfrm>
            <a:off x="3124200" y="6416675"/>
            <a:ext cx="2895600" cy="365125"/>
          </a:xfrm>
          <a:prstGeom prst="rect">
            <a:avLst/>
          </a:prstGeom>
        </p:spPr>
        <p:txBody>
          <a:bodyPr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a:endParaRPr lang="zh-CN" altLang="en-US" sz="1200">
              <a:solidFill>
                <a:srgbClr val="BCBCBC"/>
              </a:solidFill>
            </a:endParaRPr>
          </a:p>
        </p:txBody>
      </p:sp>
      <p:sp>
        <p:nvSpPr>
          <p:cNvPr id="6" name="灯片编号占位符 22"/>
          <p:cNvSpPr>
            <a:spLocks noGrp="1"/>
          </p:cNvSpPr>
          <p:nvPr>
            <p:ph type="sldNum" sz="quarter" idx="12"/>
          </p:nvPr>
        </p:nvSpPr>
        <p:spPr>
          <a:xfrm>
            <a:off x="7924800" y="6416675"/>
            <a:ext cx="762000" cy="365125"/>
          </a:xfrm>
          <a:prstGeom prst="rect">
            <a:avLst/>
          </a:prstGeom>
        </p:spPr>
        <p:txBody>
          <a:bodyPr lIns="0" rIns="0" anchor="b" anchorCtr="0"/>
          <a:lstStyle>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a:fld id="{BECCC1D3-9E0F-44AB-991B-F886FEE5CAD9}" type="slidenum">
              <a:rPr lang="zh-CN" altLang="en-US" sz="1200">
                <a:solidFill>
                  <a:srgbClr val="BCBCBC"/>
                </a:solidFill>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media/image1.jpe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1"/>
          <a:stretch>
            <a:fillRect/>
          </a:stretch>
        </a:blipFill>
      </p:bgPr>
    </p:bg>
    <p:spTree>
      <p:nvGrpSpPr>
        <p:cNvPr id="1" name=""/>
        <p:cNvGrpSpPr/>
        <p:nvPr/>
      </p:nvGrpSpPr>
      <p:grpSpPr/>
      <p:sp>
        <p:nvSpPr>
          <p:cNvPr id="1026" name="标题占位符 21"/>
          <p:cNvSpPr>
            <a:spLocks noGrp="1"/>
          </p:cNvSpPr>
          <p:nvPr>
            <p:ph type="title"/>
          </p:nvPr>
        </p:nvSpPr>
        <p:spPr>
          <a:xfrm>
            <a:off x="457200" y="274638"/>
            <a:ext cx="8229600" cy="1143000"/>
          </a:xfrm>
          <a:prstGeom prst="rect">
            <a:avLst/>
          </a:prstGeom>
        </p:spPr>
        <p:txBody>
          <a:bodyPr anchor="ctr" anchorCtr="0">
            <a:scene3d>
              <a:camera prst="orthographicFront"/>
              <a:lightRig rig="soft" dir="t">
                <a:rot lat="0" lon="0" rev="16800000"/>
              </a:lightRig>
            </a:scene3d>
            <a:sp3d prstMaterial="softEdge">
              <a:bevelT w="38100" h="38100"/>
            </a:sp3d>
          </a:bodyPr>
          <a:lstStyle>
            <a:lvl1pPr marL="0" indent="0" algn="ctr" defTabSz="914400" rtl="0" eaLnBrk="1" fontAlgn="base" latinLnBrk="0" hangingPunct="1">
              <a:lnSpc>
                <a:spcPct val="100000"/>
              </a:lnSpc>
              <a:spcBef>
                <a:spcPct val="0"/>
              </a:spcBef>
              <a:spcAft>
                <a:spcPct val="0"/>
              </a:spcAft>
              <a:buClrTx/>
              <a:buSzTx/>
              <a:buFontTx/>
              <a:buNone/>
              <a:defRPr kumimoji="0" lang="zh-CN" altLang="en-US" sz="4100" b="1" i="0" u="none"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pPr lvl="0"/>
            <a:r>
              <a:t>单击此处编辑母版标题样式</a:t>
            </a:r>
          </a:p>
        </p:txBody>
      </p:sp>
      <p:sp>
        <p:nvSpPr>
          <p:cNvPr id="1027" name="文本占位符 12"/>
          <p:cNvSpPr/>
          <p:nvPr>
            <p:ph type="body" idx="1"/>
          </p:nvPr>
        </p:nvSpPr>
        <p:spPr>
          <a:xfrm>
            <a:off x="457200" y="1600200"/>
            <a:ext cx="8229600" cy="4708525"/>
          </a:xfrm>
          <a:prstGeom prst="rect">
            <a:avLst/>
          </a:prstGeom>
          <a:noFill/>
          <a:ln>
            <a:noFill/>
            <a:miter lim="800000"/>
          </a:ln>
        </p:spPr>
        <p:txBody>
          <a:bodyPr/>
          <a:lstStyle>
            <a:lvl1pPr marL="548640" indent="-411480"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868680" indent="-283464" algn="l" defTabSz="914400"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33856" indent="-228600" algn="l" defTabSz="914400" rtl="0" eaLnBrk="1" fontAlgn="base" latinLnBrk="0" hangingPunct="1">
              <a:lnSpc>
                <a:spcPct val="100000"/>
              </a:lnSpc>
              <a:spcBef>
                <a:spcPct val="20000"/>
              </a:spcBef>
              <a:spcAft>
                <a:spcPct val="0"/>
              </a:spcAft>
              <a:buClr>
                <a:schemeClr val="tx1"/>
              </a:buClr>
              <a:buSzPct val="95000"/>
              <a:buFont typeface="Wingdings" charset="2"/>
              <a:buChar char=""/>
              <a:defRPr kumimoji="0" lang="zh-CN" altLang="en-US" sz="2200" b="0" i="0" u="none" kern="1200" baseline="0">
                <a:solidFill>
                  <a:schemeClr val="tx1"/>
                </a:solidFill>
                <a:latin typeface="+mn-lt"/>
                <a:ea typeface="+mn-ea"/>
                <a:cs typeface="+mn-cs"/>
              </a:defRPr>
            </a:lvl3pPr>
            <a:lvl4pPr marL="1353312" indent="-182880" algn="l" defTabSz="914400"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1545336" indent="-182880" algn="l" defTabSz="914400"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1028" name="日期占位符 13"/>
          <p:cNvSpPr>
            <a:spLocks noGrp="1"/>
          </p:cNvSpPr>
          <p:nvPr>
            <p:ph type="dt" sz="half" idx="2"/>
          </p:nvPr>
        </p:nvSpPr>
        <p:spPr>
          <a:xfrm>
            <a:off x="457200" y="6416675"/>
            <a:ext cx="2133600" cy="365125"/>
          </a:xfrm>
          <a:prstGeom prst="rect">
            <a:avLst/>
          </a:prstGeom>
        </p:spPr>
        <p:txBody>
          <a:bodyPr anchor="b" anchorCtr="0"/>
          <a:lstStyle>
            <a:defPPr algn="l" rtl="0" eaLnBrk="1" hangingPunct="1">
              <a:defRPr kumimoji="0" lang="zh-CN">
                <a:latin typeface="Arial"/>
              </a:defRPr>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fld id="{EB7AD686-339A-4121-BD69-721853875DA5}" type="datetime1">
              <a:rPr lang="zh-CN" altLang="en-US" sz="1200">
                <a:solidFill>
                  <a:srgbClr val="BCBCBC"/>
                </a:solidFill>
              </a:rPr>
              <a:t>*</a:t>
            </a:fld>
            <a:endParaRPr lang="zh-CN" altLang="en-US" sz="1200">
              <a:solidFill>
                <a:srgbClr val="BCBCBC"/>
              </a:solidFill>
            </a:endParaRPr>
          </a:p>
        </p:txBody>
      </p:sp>
      <p:sp>
        <p:nvSpPr>
          <p:cNvPr id="1029" name="页脚占位符 2"/>
          <p:cNvSpPr>
            <a:spLocks noGrp="1"/>
          </p:cNvSpPr>
          <p:nvPr>
            <p:ph type="ftr" sz="quarter" idx="3"/>
          </p:nvPr>
        </p:nvSpPr>
        <p:spPr>
          <a:xfrm>
            <a:off x="3124200" y="6416675"/>
            <a:ext cx="2895600" cy="365125"/>
          </a:xfrm>
          <a:prstGeom prst="rect">
            <a:avLst/>
          </a:prstGeom>
        </p:spPr>
        <p:txBody>
          <a:bodyPr anchor="b" anchorCtr="0"/>
          <a:lstStyle>
            <a:defPPr algn="l" rtl="0" eaLnBrk="1" hangingPunct="1">
              <a:defRPr kumimoji="0" lang="zh-CN">
                <a:latin typeface="Arial"/>
              </a:defRPr>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ctr"/>
            <a:endParaRPr lang="zh-CN" altLang="en-US" sz="1200">
              <a:solidFill>
                <a:srgbClr val="BCBCBC"/>
              </a:solidFill>
            </a:endParaRPr>
          </a:p>
        </p:txBody>
      </p:sp>
      <p:sp>
        <p:nvSpPr>
          <p:cNvPr id="1030" name="灯片编号占位符 22"/>
          <p:cNvSpPr>
            <a:spLocks noGrp="1"/>
          </p:cNvSpPr>
          <p:nvPr>
            <p:ph type="sldNum" sz="quarter" idx="4"/>
          </p:nvPr>
        </p:nvSpPr>
        <p:spPr>
          <a:xfrm>
            <a:off x="7924800" y="6416675"/>
            <a:ext cx="762000" cy="365125"/>
          </a:xfrm>
          <a:prstGeom prst="rect">
            <a:avLst/>
          </a:prstGeom>
        </p:spPr>
        <p:txBody>
          <a:bodyPr lIns="0" rIns="0" anchor="b" anchorCtr="0"/>
          <a:lstStyle>
            <a:defPPr algn="l" rtl="0" eaLnBrk="1" hangingPunct="1">
              <a:defRPr kumimoji="0" lang="zh-CN">
                <a:latin typeface="Arial"/>
              </a:defRPr>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rtl="0" eaLnBrk="1" latinLnBrk="0" hangingPunct="1">
              <a:defRPr kumimoji="0" lang="zh-CN" altLang="en-US" kern="1200">
                <a:solidFill>
                  <a:schemeClr val="tx1"/>
                </a:solidFill>
                <a:latin typeface="+mn-lt"/>
                <a:ea typeface="+mn-ea"/>
                <a:cs typeface="+mn-cs"/>
              </a:defRPr>
            </a:lvl6pPr>
            <a:lvl7pPr marL="2743200" algn="l" rtl="0" eaLnBrk="1" latinLnBrk="0" hangingPunct="1">
              <a:defRPr kumimoji="0" lang="zh-CN" altLang="en-US" kern="1200">
                <a:solidFill>
                  <a:schemeClr val="tx1"/>
                </a:solidFill>
                <a:latin typeface="+mn-lt"/>
                <a:ea typeface="+mn-ea"/>
                <a:cs typeface="+mn-cs"/>
              </a:defRPr>
            </a:lvl7pPr>
            <a:lvl8pPr marL="3200400" algn="l" rtl="0" eaLnBrk="1" latinLnBrk="0" hangingPunct="1">
              <a:defRPr kumimoji="0" lang="zh-CN" altLang="en-US" kern="1200">
                <a:solidFill>
                  <a:schemeClr val="tx1"/>
                </a:solidFill>
                <a:latin typeface="+mn-lt"/>
                <a:ea typeface="+mn-ea"/>
                <a:cs typeface="+mn-cs"/>
              </a:defRPr>
            </a:lvl8pPr>
            <a:lvl9pPr marL="3657600" algn="l" rtl="0" eaLnBrk="1" latinLnBrk="0" hangingPunct="1">
              <a:defRPr kumimoji="0" lang="zh-CN" altLang="en-US" kern="1200">
                <a:solidFill>
                  <a:schemeClr val="tx1"/>
                </a:solidFill>
                <a:latin typeface="+mn-lt"/>
                <a:ea typeface="+mn-ea"/>
                <a:cs typeface="+mn-cs"/>
              </a:defRPr>
            </a:lvl9pPr>
          </a:lstStyle>
          <a:p>
            <a:pPr lvl="0" algn="r"/>
            <a:fld id="{BECCC1D3-9E0F-44AB-991B-F886FEE5CAD9}" type="slidenum">
              <a:rPr lang="zh-CN" altLang="en-US" sz="1200">
                <a:solidFill>
                  <a:srgbClr val="BCBCBC"/>
                </a:solidFill>
              </a:rPr>
              <a:t>*</a:t>
            </a:fld>
            <a:endParaRPr lang="zh-CN" altLang="en-US" sz="1200">
              <a:solidFill>
                <a:srgbClr val="BCBCBC"/>
              </a:solidFill>
            </a:endParaRPr>
          </a:p>
        </p:txBody>
      </p:sp>
    </p:spTree>
  </p:cSld>
  <p:clrMap bg1="dk1" tx1="lt1" bg2="dk2" tx2="lt2" accent1="accent1" accent2="accent2" accent3="accent3" accent4="accent4" accent5="accent5" accent6="accent6" hlink="hlink" folHlink="folHlink"/>
  <p:sldLayoutIdLst>
    <p:sldLayoutId id="2147483660" r:id="rId1"/>
    <p:sldLayoutId id="2147483663" r:id="rId2"/>
    <p:sldLayoutId id="2147483664" r:id="rId3"/>
    <p:sldLayoutId id="2147483666" r:id="rId4"/>
    <p:sldLayoutId id="2147483667" r:id="rId5"/>
    <p:sldLayoutId id="2147483668" r:id="rId6"/>
    <p:sldLayoutId id="2147483669" r:id="rId7"/>
    <p:sldLayoutId id="2147483670" r:id="rId8"/>
    <p:sldLayoutId id="2147483671" r:id="rId9"/>
    <p:sldLayoutId id="2147483672" r:id="rId10"/>
  </p:sldLayoutIdLst>
  <p:transition/>
  <p:timing/>
  <p:txStyles>
    <p:titleStyle>
      <a:lvl1pPr marL="0" indent="0" algn="ctr" defTabSz="914400" rtl="0" eaLnBrk="1" fontAlgn="base" latinLnBrk="0" hangingPunct="1">
        <a:lnSpc>
          <a:spcPct val="100000"/>
        </a:lnSpc>
        <a:spcBef>
          <a:spcPct val="0"/>
        </a:spcBef>
        <a:spcAft>
          <a:spcPct val="0"/>
        </a:spcAft>
        <a:buClrTx/>
        <a:buSzTx/>
        <a:buFontTx/>
        <a:buNone/>
        <a:defRPr kumimoji="0" sz="4100" b="1" i="0" u="none"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sz="2800" b="0" i="0" u="none" kern="1200" baseline="0">
          <a:solidFill>
            <a:schemeClr val="tx1"/>
          </a:solidFill>
          <a:latin typeface="+mn-lt"/>
          <a:ea typeface="+mn-ea"/>
          <a:cs typeface="+mn-cs"/>
        </a:defRPr>
      </a:lvl1pPr>
      <a:lvl2pPr marL="868680" indent="-283464" algn="l" defTabSz="914400" rtl="0" eaLnBrk="1" fontAlgn="base" latinLnBrk="0" hangingPunct="1">
        <a:lnSpc>
          <a:spcPct val="100000"/>
        </a:lnSpc>
        <a:spcBef>
          <a:spcPct val="20000"/>
        </a:spcBef>
        <a:spcAft>
          <a:spcPct val="0"/>
        </a:spcAft>
        <a:buClr>
          <a:schemeClr val="tx1"/>
        </a:buClr>
        <a:buSzPct val="80000"/>
        <a:buFont typeface="Wingdings 2"/>
        <a:buChar char=""/>
        <a:defRPr kumimoji="0" sz="2400" b="0" i="0" u="none" kern="1200" baseline="0">
          <a:solidFill>
            <a:schemeClr val="tx1"/>
          </a:solidFill>
          <a:latin typeface="+mn-lt"/>
          <a:ea typeface="+mn-ea"/>
          <a:cs typeface="+mn-cs"/>
        </a:defRPr>
      </a:lvl2pPr>
      <a:lvl3pPr marL="1133856" indent="-228600" algn="l" defTabSz="914400" rtl="0" eaLnBrk="1" fontAlgn="base" latinLnBrk="0" hangingPunct="1">
        <a:lnSpc>
          <a:spcPct val="100000"/>
        </a:lnSpc>
        <a:spcBef>
          <a:spcPct val="20000"/>
        </a:spcBef>
        <a:spcAft>
          <a:spcPct val="0"/>
        </a:spcAft>
        <a:buClr>
          <a:schemeClr val="tx1"/>
        </a:buClr>
        <a:buSzPct val="95000"/>
        <a:buFont typeface="Wingdings" charset="2"/>
        <a:buChar char=""/>
        <a:defRPr kumimoji="0" sz="2200" b="0" i="0" u="none" kern="1200" baseline="0">
          <a:solidFill>
            <a:schemeClr val="tx1"/>
          </a:solidFill>
          <a:latin typeface="+mn-lt"/>
          <a:ea typeface="+mn-ea"/>
          <a:cs typeface="+mn-cs"/>
        </a:defRPr>
      </a:lvl3pPr>
      <a:lvl4pPr marL="1353312" indent="-182880" algn="l" defTabSz="914400" rtl="0" eaLnBrk="1" fontAlgn="base" latinLnBrk="0" hangingPunct="1">
        <a:lnSpc>
          <a:spcPct val="100000"/>
        </a:lnSpc>
        <a:spcBef>
          <a:spcPct val="20000"/>
        </a:spcBef>
        <a:spcAft>
          <a:spcPct val="0"/>
        </a:spcAft>
        <a:buClr>
          <a:schemeClr val="tx1"/>
        </a:buClr>
        <a:buSzTx/>
        <a:buFont typeface="Wingdings 3"/>
        <a:buChar char=""/>
        <a:defRPr kumimoji="0" sz="2000" b="0" i="0" u="none" kern="1200" baseline="0">
          <a:solidFill>
            <a:schemeClr val="tx1"/>
          </a:solidFill>
          <a:latin typeface="+mn-lt"/>
          <a:ea typeface="+mn-ea"/>
          <a:cs typeface="+mn-cs"/>
        </a:defRPr>
      </a:lvl4pPr>
      <a:lvl5pPr marL="1545336" indent="-182880" algn="l" defTabSz="914400" rtl="0" eaLnBrk="1" fontAlgn="base" latinLnBrk="0" hangingPunct="1">
        <a:lnSpc>
          <a:spcPct val="100000"/>
        </a:lnSpc>
        <a:spcBef>
          <a:spcPct val="20000"/>
        </a:spcBef>
        <a:spcAft>
          <a:spcPct val="0"/>
        </a:spcAft>
        <a:buClr>
          <a:schemeClr val="tx1"/>
        </a:buClr>
        <a:buSzTx/>
        <a:buFont typeface="Wingdings 2"/>
        <a:buChar char=""/>
        <a:defRPr kumimoji="0" sz="2000" b="0" i="0" u="none" kern="1200" baseline="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163023115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3" name="标题 1"/>
          <p:cNvSpPr>
            <a:spLocks noGrp="1"/>
          </p:cNvSpPr>
          <p:nvPr>
            <p:ph type="ctrTitle" idx="4294967295"/>
          </p:nvPr>
        </p:nvSpPr>
        <p:spPr>
          <a:xfrm>
            <a:off x="683568" y="620688"/>
            <a:ext cx="7772400" cy="3168352"/>
          </a:xfrm>
          <a:prstGeom prst="rect">
            <a:avLst/>
          </a:prstGeom>
          <a:solidFill>
            <a:schemeClr val="accent2"/>
          </a:solidFill>
          <a:ln w="19050" cap="flat" cmpd="sng" algn="ctr">
            <a:solidFill>
              <a:schemeClr val="accent2">
                <a:shade val="50000"/>
              </a:schemeClr>
            </a:solidFill>
            <a:prstDash val="solid"/>
          </a:ln>
          <a:effectLst/>
          <a:scene3d>
            <a:camera prst="orthographicFront"/>
            <a:lightRig rig="balanced" dir="t"/>
          </a:scene3d>
          <a:sp3d prstMaterial="plastic"/>
        </p:spPr>
        <p:style>
          <a:lnRef idx="2">
            <a:schemeClr val="accent2">
              <a:shade val="50000"/>
            </a:schemeClr>
          </a:lnRef>
          <a:fillRef idx="1">
            <a:schemeClr val="accent2"/>
          </a:fillRef>
          <a:effectRef idx="0">
            <a:schemeClr val="accent2"/>
          </a:effectRef>
          <a:fontRef idx="minor">
            <a:schemeClr val="lt1"/>
          </a:fontRef>
        </p:style>
        <p:txBody>
          <a:bodyPr vert="horz" lIns="45720" tIns="0" rIns="45720" bIns="0" anchor="b">
            <a:noAutofit/>
            <a:scene3d>
              <a:camera prst="orthographicFront"/>
              <a:lightRig rig="soft" dir="t">
                <a:rot lat="0" lon="0" rev="17220000"/>
              </a:lightRig>
            </a:scene3d>
            <a:sp3d prstMaterial="softEdge">
              <a:bevelT w="38100" h="38100"/>
            </a:sp3d>
          </a:bodyPr>
          <a:lstStyle>
            <a:lvl1pPr>
              <a:defRPr lang="zh-CN">
                <a:solidFill>
                  <a:srgbClr val="FFFFFF"/>
                </a:solidFill>
                <a:latin typeface="+mj-lt"/>
              </a:defRPr>
            </a:lvl1pPr>
            <a:lvl2pPr>
              <a:defRPr>
                <a:solidFill>
                  <a:srgbClr val="FFFFFF"/>
                </a:solidFill>
                <a:latin typeface="Calibri"/>
              </a:defRPr>
            </a:lvl2pPr>
            <a:lvl3pPr>
              <a:defRPr>
                <a:solidFill>
                  <a:srgbClr val="FFFFFF"/>
                </a:solidFill>
                <a:latin typeface="Calibri"/>
              </a:defRPr>
            </a:lvl3pPr>
            <a:lvl4pPr>
              <a:defRPr>
                <a:solidFill>
                  <a:srgbClr val="FFFFFF"/>
                </a:solidFill>
                <a:latin typeface="Calibri"/>
              </a:defRPr>
            </a:lvl4pPr>
            <a:lvl5pPr>
              <a:defRPr>
                <a:solidFill>
                  <a:srgbClr val="FFFFFF"/>
                </a:solidFill>
                <a:latin typeface="Calibri"/>
              </a:defRPr>
            </a:lvl5pPr>
            <a:lvl6pPr>
              <a:defRPr>
                <a:solidFill>
                  <a:srgbClr val="FFFFFF"/>
                </a:solidFill>
                <a:latin typeface="Calibri"/>
              </a:defRPr>
            </a:lvl6pPr>
            <a:lvl7pPr>
              <a:defRPr>
                <a:solidFill>
                  <a:srgbClr val="FFFFFF"/>
                </a:solidFill>
                <a:latin typeface="Calibri"/>
              </a:defRPr>
            </a:lvl7pPr>
            <a:lvl8pPr>
              <a:defRPr>
                <a:solidFill>
                  <a:srgbClr val="FFFFFF"/>
                </a:solidFill>
                <a:latin typeface="Calibri"/>
              </a:defRPr>
            </a:lvl8pPr>
            <a:lvl9pPr>
              <a:defRPr>
                <a:solidFill>
                  <a:srgbClr val="FFFFFF"/>
                </a:solidFill>
                <a:latin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zh-CN" sz="7200" b="1" i="0" u="none" strike="noStrike" kern="1200" cap="all" spc="0" normalizeH="0" baseline="0" noProof="0" smtClean="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uLnTx/>
                <a:uFillTx/>
                <a:latin typeface="华文琥珀" pitchFamily="2" charset="-122"/>
                <a:ea typeface="华文琥珀" pitchFamily="2" charset="-122"/>
                <a:cs typeface="+mn-cs"/>
              </a:rPr>
              <a:t>职业卫生培训知识</a:t>
            </a:r>
            <a:br>
              <a:rPr kumimoji="0" lang="zh-CN" altLang="zh-CN" sz="6000" b="1" i="0" u="none" strike="noStrike" kern="1200" cap="all" spc="0" normalizeH="0" baseline="0" noProof="0" smtClean="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uLnTx/>
                <a:uFillTx/>
                <a:latin typeface="华文琥珀" pitchFamily="2" charset="-122"/>
                <a:ea typeface="华文琥珀" pitchFamily="2" charset="-122"/>
                <a:cs typeface="+mn-cs"/>
              </a:rPr>
            </a:br>
            <a:endParaRPr kumimoji="0" lang="zh-CN" altLang="en-US" sz="6000" b="1" i="0" u="none" strike="noStrike" kern="1200" cap="all" spc="0" normalizeH="0" baseline="0" noProof="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uLnTx/>
              <a:uFillTx/>
              <a:latin typeface="华文琥珀" pitchFamily="2" charset="-122"/>
              <a:ea typeface="华文琥珀" pitchFamily="2" charset="-122"/>
              <a:cs typeface="+mn-cs"/>
            </a:endParaRPr>
          </a:p>
        </p:txBody>
      </p:sp>
      <p:sp>
        <p:nvSpPr>
          <p:cNvPr id="13314" name="副标题 2"/>
          <p:cNvSpPr/>
          <p:nvPr>
            <p:ph type="subTitle" idx="4294967295"/>
          </p:nvPr>
        </p:nvSpPr>
        <p:spPr>
          <a:xfrm>
            <a:off x="1403350" y="4581525"/>
            <a:ext cx="6400800" cy="1201738"/>
          </a:xfrm>
          <a:prstGeom prst="rect">
            <a:avLst/>
          </a:prstGeom>
          <a:noFill/>
          <a:ln>
            <a:miter lim="800000"/>
          </a:ln>
        </p:spPr>
        <p:txBody>
          <a:bodyPr vert="horz" wrap="square" anchor="t" anchorCtr="0"/>
          <a:lstStyle>
            <a:lvl1pPr marL="0" indent="0" algn="ctr" rtl="0" eaLnBrk="1" fontAlgn="base" hangingPunct="1">
              <a:lnSpc>
                <a:spcPct val="100000"/>
              </a:lnSpc>
              <a:spcBef>
                <a:spcPct val="20000"/>
              </a:spcBef>
              <a:spcAft>
                <a:spcPct val="0"/>
              </a:spcAft>
              <a:buClr>
                <a:srgbClr val="F9F9F9"/>
              </a:buClr>
              <a:buSzPct val="65000"/>
              <a:buFont typeface="Wingdings 2" pitchFamily="18" charset="2"/>
              <a:buNone/>
              <a:defRPr kumimoji="0" lang="zh-CN" altLang="en-US" sz="2800" b="0" i="0" u="none" baseline="0">
                <a:solidFill>
                  <a:schemeClr val="tx1"/>
                </a:solidFill>
                <a:latin typeface="Calibri" pitchFamily="34" charset="0"/>
                <a:ea typeface="宋体" charset="-122"/>
              </a:defRPr>
            </a:lvl1pPr>
            <a:lvl2pPr marL="742950" indent="-285750" algn="ctr" rtl="0" eaLnBrk="1" fontAlgn="base" hangingPunct="1">
              <a:lnSpc>
                <a:spcPct val="100000"/>
              </a:lnSpc>
              <a:spcBef>
                <a:spcPct val="20000"/>
              </a:spcBef>
              <a:spcAft>
                <a:spcPct val="0"/>
              </a:spcAft>
              <a:buClr>
                <a:schemeClr val="tx1"/>
              </a:buClr>
              <a:buSzPct val="80000"/>
              <a:buFont typeface="Wingdings 2" pitchFamily="18" charset="2"/>
              <a:buNone/>
              <a:defRPr kumimoji="0" lang="zh-CN" altLang="en-US" sz="2400" b="0" i="0" u="none" baseline="0">
                <a:solidFill>
                  <a:schemeClr val="tx1"/>
                </a:solidFill>
                <a:latin typeface="Calibri" pitchFamily="34" charset="0"/>
                <a:ea typeface="宋体" charset="-122"/>
              </a:defRPr>
            </a:lvl2pPr>
            <a:lvl3pPr marL="1143000" indent="-228600" algn="ctr" rtl="0" eaLnBrk="1" fontAlgn="base" hangingPunct="1">
              <a:lnSpc>
                <a:spcPct val="100000"/>
              </a:lnSpc>
              <a:spcBef>
                <a:spcPct val="20000"/>
              </a:spcBef>
              <a:spcAft>
                <a:spcPct val="0"/>
              </a:spcAft>
              <a:buClr>
                <a:schemeClr val="tx1"/>
              </a:buClr>
              <a:buSzPct val="95000"/>
              <a:buFont typeface="Wingdings" pitchFamily="2" charset="2"/>
              <a:buNone/>
              <a:defRPr kumimoji="0" lang="zh-CN" altLang="en-US" sz="2200" b="0" i="0" u="none" baseline="0">
                <a:solidFill>
                  <a:schemeClr val="tx1"/>
                </a:solidFill>
                <a:latin typeface="Calibri" pitchFamily="34" charset="0"/>
                <a:ea typeface="宋体" charset="-122"/>
              </a:defRPr>
            </a:lvl3pPr>
            <a:lvl4pPr marL="1600200" indent="-228600" algn="ctr" rtl="0" eaLnBrk="1" fontAlgn="base" hangingPunct="1">
              <a:lnSpc>
                <a:spcPct val="100000"/>
              </a:lnSpc>
              <a:spcBef>
                <a:spcPct val="20000"/>
              </a:spcBef>
              <a:spcAft>
                <a:spcPct val="0"/>
              </a:spcAft>
              <a:buClr>
                <a:schemeClr val="tx1"/>
              </a:buClr>
              <a:buSzTx/>
              <a:buFont typeface="Wingdings 3" pitchFamily="18" charset="2"/>
              <a:buNone/>
              <a:defRPr kumimoji="0" lang="zh-CN" altLang="en-US" sz="2000" b="0" i="0" u="none" baseline="0">
                <a:solidFill>
                  <a:schemeClr val="tx1"/>
                </a:solidFill>
                <a:latin typeface="Calibri" pitchFamily="34" charset="0"/>
                <a:ea typeface="宋体" charset="-122"/>
              </a:defRPr>
            </a:lvl4pPr>
            <a:lvl5pPr marL="2057400" indent="-228600" algn="ctr" rtl="0" eaLnBrk="1" fontAlgn="base" hangingPunct="1">
              <a:lnSpc>
                <a:spcPct val="100000"/>
              </a:lnSpc>
              <a:spcBef>
                <a:spcPct val="20000"/>
              </a:spcBef>
              <a:spcAft>
                <a:spcPct val="0"/>
              </a:spcAft>
              <a:buClr>
                <a:schemeClr val="tx1"/>
              </a:buClr>
              <a:buSzTx/>
              <a:buFont typeface="Wingdings 2" pitchFamily="18" charset="2"/>
              <a:buNone/>
              <a:defRPr kumimoji="0" lang="zh-CN" altLang="en-US" sz="2000" b="0" i="0" u="none" baseline="0">
                <a:solidFill>
                  <a:schemeClr val="tx1"/>
                </a:solidFill>
                <a:latin typeface="Calibri" pitchFamily="34" charset="0"/>
                <a:ea typeface="宋体" charset="-122"/>
              </a:defRPr>
            </a:lvl5pPr>
          </a:lstStyle>
          <a:p>
            <a:pPr marL="0" lvl="0" indent="0"/>
            <a:r>
              <a:rPr lang="zh-CN" altLang="en-US" sz="4000" b="1">
                <a:solidFill>
                  <a:schemeClr val="bg1"/>
                </a:solidFill>
              </a:rPr>
              <a:t>安全监察部</a:t>
            </a:r>
            <a:endParaRPr lang="en-US" altLang="zh-CN" sz="4000" b="1">
              <a:solidFill>
                <a:schemeClr val="bg1"/>
              </a:solidFill>
            </a:endParaRPr>
          </a:p>
          <a:p>
            <a:pPr marL="0" lvl="0" indent="0"/>
            <a:r>
              <a:rPr lang="zh-CN" altLang="en-US" sz="4000" b="1">
                <a:solidFill>
                  <a:schemeClr val="bg1"/>
                </a:solidFill>
              </a:rPr>
              <a:t>年</a:t>
            </a:r>
            <a:r>
              <a:rPr lang="en-US" altLang="zh-CN" sz="4000" b="1">
                <a:solidFill>
                  <a:schemeClr val="bg1"/>
                </a:solidFill>
              </a:rPr>
              <a:t>12</a:t>
            </a:r>
            <a:r>
              <a:rPr lang="zh-CN" altLang="en-US" sz="4000" b="1">
                <a:solidFill>
                  <a:schemeClr val="bg1"/>
                </a:solidFill>
              </a:rPr>
              <a:t>月</a:t>
            </a:r>
            <a:r>
              <a:rPr lang="en-US" altLang="zh-CN" sz="4000" b="1">
                <a:solidFill>
                  <a:schemeClr val="bg1"/>
                </a:solidFill>
              </a:rPr>
              <a:t>21</a:t>
            </a:r>
            <a:r>
              <a:rPr lang="zh-CN" altLang="en-US" sz="4000" b="1">
                <a:solidFill>
                  <a:schemeClr val="bg1"/>
                </a:solidFill>
              </a:rPr>
              <a:t>日</a:t>
            </a:r>
            <a:endParaRPr lang="zh-CN" altLang="en-US" sz="4000" b="1">
              <a:solidFill>
                <a:schemeClr val="bg1"/>
              </a:solidFill>
            </a:endParaRPr>
          </a:p>
        </p:txBody>
      </p:sp>
      <p:sp>
        <p:nvSpPr>
          <p:cNvPr id="13315" name="TextBox 13314"/>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13316" name="TextBox 13315"/>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第1页</a:t>
            </a:r>
          </a:p>
        </p:txBody>
      </p:sp>
    </p:spTree>
  </p:cSld>
  <p:clrMapOvr>
    <a:masterClrMapping/>
  </p:clrMapOvr>
  <mc:AlternateContent>
    <mc:Choice xmlns:p14="http://schemas.microsoft.com/office/powerpoint/2010/main" Requires="p14">
      <p:transition spd="slow" advClick="0" advTm="3000" p14:dur="2500">
        <p:checker/>
      </p:transition>
    </mc:Choice>
    <mc:Fallback>
      <p:transition spd="slow" advClick="0" advTm="3000">
        <p:checker/>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8" presetClass="entr" presetSubtype="16" dur="5000" fill="hold" nodeType="clickEffect">
                                  <p:stCondLst>
                                    <p:cond delay="0"/>
                                  </p:stCondLst>
                                  <p:childTnLst>
                                    <p:set>
                                      <p:cBhvr additive="base">
                                        <p:cTn id="6" dur="1" fill="hold">
                                          <p:stCondLst>
                                            <p:cond delay="0"/>
                                          </p:stCondLst>
                                        </p:cTn>
                                        <p:tgtEl>
                                          <p:spTgt spid="13313"/>
                                        </p:tgtEl>
                                        <p:attrNameLst>
                                          <p:attrName>style.visibility</p:attrName>
                                        </p:attrNameLst>
                                      </p:cBhvr>
                                      <p:to>
                                        <p:strVal val="visible"/>
                                      </p:to>
                                    </p:set>
                                    <p:animEffect transition="in" filter="diamond(in)">
                                      <p:cBhvr additive="base">
                                        <p:cTn id="7" dur="5000"/>
                                        <p:tgtEl>
                                          <p:spTgt spid="13313"/>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3000" fill="hold" grpId="0" nodeType="clickEffect">
                                  <p:stCondLst>
                                    <p:cond delay="0"/>
                                  </p:stCondLst>
                                  <p:childTnLst>
                                    <p:set>
                                      <p:cBhvr additive="base">
                                        <p:cTn id="11" dur="1" fill="hold">
                                          <p:stCondLst>
                                            <p:cond delay="0"/>
                                          </p:stCondLst>
                                        </p:cTn>
                                        <p:tgtEl>
                                          <p:spTgt spid="13314">
                                            <p:txEl>
                                              <p:pRg st="0" end="0"/>
                                            </p:txEl>
                                          </p:spTgt>
                                        </p:tgtEl>
                                        <p:attrNameLst>
                                          <p:attrName>style.visibility</p:attrName>
                                        </p:attrNameLst>
                                      </p:cBhvr>
                                      <p:to>
                                        <p:strVal val="visible"/>
                                      </p:to>
                                    </p:set>
                                    <p:animEffect transition="in" filter="blinds(horizontal)">
                                      <p:cBhvr additive="base">
                                        <p:cTn id="12" dur="3000"/>
                                        <p:tgtEl>
                                          <p:spTgt spid="13314">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3000" fill="hold" grpId="0" nodeType="clickEffect">
                                  <p:stCondLst>
                                    <p:cond delay="0"/>
                                  </p:stCondLst>
                                  <p:childTnLst>
                                    <p:set>
                                      <p:cBhvr additive="base">
                                        <p:cTn id="16" dur="1" fill="hold">
                                          <p:stCondLst>
                                            <p:cond delay="0"/>
                                          </p:stCondLst>
                                        </p:cTn>
                                        <p:tgtEl>
                                          <p:spTgt spid="13314">
                                            <p:txEl>
                                              <p:pRg st="1" end="1"/>
                                            </p:txEl>
                                          </p:spTgt>
                                        </p:tgtEl>
                                        <p:attrNameLst>
                                          <p:attrName>style.visibility</p:attrName>
                                        </p:attrNameLst>
                                      </p:cBhvr>
                                      <p:to>
                                        <p:strVal val="visible"/>
                                      </p:to>
                                    </p:set>
                                    <p:animEffect transition="in" filter="blinds(horizontal)">
                                      <p:cBhvr additive="base">
                                        <p:cTn id="17" dur="3000"/>
                                        <p:tgtEl>
                                          <p:spTgt spid="133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uiExpand="1" build="p"/>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7" name="标题 1"/>
          <p:cNvSpPr>
            <a:spLocks noGrp="1"/>
          </p:cNvSpPr>
          <p:nvPr>
            <p:ph type="title" idx="4294967295"/>
          </p:nvPr>
        </p:nvSpPr>
        <p:spPr>
          <a:xfrm>
            <a:off x="457200" y="274638"/>
            <a:ext cx="8229600" cy="1143000"/>
          </a:xfrm>
          <a:prstGeom prst="rect">
            <a:avLst/>
          </a:prstGeom>
          <a:noFill/>
          <a:ln w="9525" cmpd="sng">
            <a:noFill/>
            <a:prstDash val="solid"/>
          </a:ln>
          <a:effectLst/>
          <a:scene3d>
            <a:camera prst="orthographicFront"/>
            <a:lightRig rig="balanced" dir="t"/>
          </a:scene3d>
          <a:sp3d prstMaterial="plastic"/>
        </p:spPr>
        <p:txBody>
          <a:bodyPr vert="horz" anchor="ctr">
            <a:normAutofit/>
            <a:scene3d>
              <a:camera prst="orthographicFront"/>
              <a:lightRig rig="soft" dir="t">
                <a:rot lat="0" lon="0" rev="16800000"/>
              </a:lightRig>
            </a:scene3d>
            <a:sp3d prstMaterial="softEdge">
              <a:bevelT w="38100" h="38100"/>
            </a:sp3d>
          </a:body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zh-CN" sz="4100" b="1" i="0" u="none" strike="noStrike" kern="1200" cap="none" spc="0" normalizeH="0" baseline="0" noProof="0" smtClean="0">
                <a:ln w="6350">
                  <a:noFill/>
                </a:ln>
                <a:solidFill>
                  <a:srgbClr val="FF0000"/>
                </a:solidFill>
                <a:effectLst>
                  <a:outerShdw blurRad="114300" dist="101600" dir="2700000" algn="tl" rotWithShape="0">
                    <a:srgbClr val="000000">
                      <a:alpha val="40000"/>
                    </a:srgbClr>
                  </a:outerShdw>
                </a:effectLst>
                <a:uLnTx/>
                <a:uFillTx/>
                <a:latin typeface="+mj-lt"/>
                <a:ea typeface="+mj-ea"/>
                <a:cs typeface="+mj-cs"/>
              </a:rPr>
              <a:t>企业职业健康安全管理方针</a:t>
            </a:r>
            <a:endParaRPr kumimoji="0" lang="zh-CN" altLang="en-US" sz="4100" b="1" i="0" u="none" strike="noStrike" kern="1200" cap="none" spc="0" normalizeH="0" baseline="0" noProof="0">
              <a:ln w="6350">
                <a:noFill/>
              </a:ln>
              <a:solidFill>
                <a:srgbClr val="FF0000"/>
              </a:solidFill>
              <a:effectLst>
                <a:outerShdw blurRad="114300" dist="101600" dir="2700000" algn="tl" rotWithShape="0">
                  <a:srgbClr val="000000">
                    <a:alpha val="40000"/>
                  </a:srgbClr>
                </a:outerShdw>
              </a:effectLst>
              <a:uLnTx/>
              <a:uFillTx/>
              <a:latin typeface="+mj-lt"/>
              <a:ea typeface="+mj-ea"/>
              <a:cs typeface="+mj-cs"/>
            </a:endParaRPr>
          </a:p>
        </p:txBody>
      </p:sp>
      <p:sp>
        <p:nvSpPr>
          <p:cNvPr id="14338" name="内容占位符 2"/>
          <p:cNvSpPr/>
          <p:nvPr>
            <p:ph idx="4294967295"/>
          </p:nvPr>
        </p:nvSpPr>
        <p:spPr>
          <a:xfrm>
            <a:off x="1547812" y="1844675"/>
            <a:ext cx="6337300" cy="3168650"/>
          </a:xfrm>
          <a:prstGeom prst="rect">
            <a:avLst/>
          </a:prstGeom>
          <a:noFill/>
          <a:ln>
            <a:miter lim="800000"/>
          </a:ln>
        </p:spPr>
        <p:txBody>
          <a:bodyPr vert="horz" wrap="square" anchor="t" anchorCtr="0"/>
          <a:lstStyle>
            <a:lvl1pPr marL="547688" indent="-411162"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charset="2"/>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7688" lvl="0" indent="-411162"/>
            <a:r>
              <a:rPr lang="zh-CN" altLang="zh-CN" sz="3200">
                <a:solidFill>
                  <a:srgbClr val="FFC000"/>
                </a:solidFill>
              </a:rPr>
              <a:t>坚持安全第一</a:t>
            </a:r>
            <a:r>
              <a:rPr lang="en-US" altLang="zh-CN" sz="3200">
                <a:solidFill>
                  <a:srgbClr val="FFC000"/>
                </a:solidFill>
              </a:rPr>
              <a:t>  </a:t>
            </a:r>
            <a:r>
              <a:rPr lang="zh-CN" altLang="zh-CN" sz="3200">
                <a:solidFill>
                  <a:srgbClr val="FFC000"/>
                </a:solidFill>
              </a:rPr>
              <a:t>恪遵法律法规</a:t>
            </a:r>
            <a:endParaRPr lang="en-US" altLang="zh-CN" sz="3200">
              <a:solidFill>
                <a:srgbClr val="FFC000"/>
              </a:solidFill>
            </a:endParaRPr>
          </a:p>
          <a:p>
            <a:pPr marL="547688" lvl="0" indent="-411162"/>
            <a:endParaRPr lang="zh-CN" altLang="zh-CN" sz="3200">
              <a:solidFill>
                <a:srgbClr val="FFC000"/>
              </a:solidFill>
            </a:endParaRPr>
          </a:p>
          <a:p>
            <a:pPr marL="547688" lvl="0" indent="-411162"/>
            <a:r>
              <a:rPr lang="zh-CN" altLang="zh-CN" sz="3200">
                <a:solidFill>
                  <a:srgbClr val="FFC000"/>
                </a:solidFill>
              </a:rPr>
              <a:t>立足以人为本</a:t>
            </a:r>
            <a:r>
              <a:rPr lang="en-US" altLang="zh-CN" sz="3200">
                <a:solidFill>
                  <a:srgbClr val="FFC000"/>
                </a:solidFill>
              </a:rPr>
              <a:t>  </a:t>
            </a:r>
            <a:r>
              <a:rPr lang="zh-CN" altLang="zh-CN" sz="3200">
                <a:solidFill>
                  <a:srgbClr val="FFC000"/>
                </a:solidFill>
              </a:rPr>
              <a:t>突出事前预防</a:t>
            </a:r>
            <a:endParaRPr lang="en-US" altLang="zh-CN" sz="3200">
              <a:solidFill>
                <a:srgbClr val="FFC000"/>
              </a:solidFill>
            </a:endParaRPr>
          </a:p>
          <a:p>
            <a:pPr marL="547688" lvl="0" indent="-411162"/>
            <a:endParaRPr lang="zh-CN" altLang="zh-CN" sz="3200">
              <a:solidFill>
                <a:srgbClr val="FFC000"/>
              </a:solidFill>
            </a:endParaRPr>
          </a:p>
          <a:p>
            <a:pPr marL="547688" lvl="0" indent="-411162"/>
            <a:r>
              <a:rPr lang="zh-CN" altLang="zh-CN" sz="3200">
                <a:solidFill>
                  <a:srgbClr val="FFC000"/>
                </a:solidFill>
              </a:rPr>
              <a:t>改进作业环境</a:t>
            </a:r>
            <a:r>
              <a:rPr lang="en-US" altLang="zh-CN" sz="3200">
                <a:solidFill>
                  <a:srgbClr val="FFC000"/>
                </a:solidFill>
              </a:rPr>
              <a:t>  </a:t>
            </a:r>
            <a:r>
              <a:rPr lang="zh-CN" altLang="zh-CN" sz="3200">
                <a:solidFill>
                  <a:srgbClr val="FFC000"/>
                </a:solidFill>
              </a:rPr>
              <a:t>提升安全绩效</a:t>
            </a:r>
            <a:endParaRPr lang="zh-CN" altLang="zh-CN" sz="3200">
              <a:solidFill>
                <a:srgbClr val="FFC000"/>
              </a:solidFill>
            </a:endParaRPr>
          </a:p>
          <a:p>
            <a:pPr marL="547688" lvl="0" indent="-411162"/>
            <a:endParaRPr lang="zh-CN" altLang="en-US" sz="3200">
              <a:solidFill>
                <a:srgbClr val="FFC000"/>
              </a:solidFill>
            </a:endParaRPr>
          </a:p>
        </p:txBody>
      </p:sp>
      <p:sp>
        <p:nvSpPr>
          <p:cNvPr id="14339" name="TextBox 14338"/>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14340" name="TextBox 14339"/>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1" name="Rectangle 1"/>
          <p:cNvSpPr>
            <a:spLocks noChangeArrowheads="1"/>
          </p:cNvSpPr>
          <p:nvPr/>
        </p:nvSpPr>
        <p:spPr bwMode="auto">
          <a:xfrm>
            <a:off x="611560" y="417440"/>
            <a:ext cx="7920880" cy="6247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ctr" anchorCtr="0" compatLnSpc="1">
            <a:prstTxWarp prst="textNoShape">
              <a:avLst/>
            </a:prstTxWarp>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Calibri"/>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Calibri"/>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Calibri"/>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Calibri"/>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Calibri"/>
                <a:ea typeface="宋体"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smtClean="0">
                <a:ln>
                  <a:noFill/>
                </a:ln>
                <a:solidFill>
                  <a:schemeClr val="lt1"/>
                </a:solidFill>
                <a:effectLst/>
                <a:uLnTx/>
                <a:uFillTx/>
                <a:latin typeface="+mn-lt"/>
                <a:ea typeface="+mn-ea"/>
                <a:cs typeface="+mn-cs"/>
              </a:rPr>
              <a:t>                 </a:t>
            </a:r>
          </a:p>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4000" b="1" i="0" u="none" strike="noStrike" kern="1200" cap="none" spc="0" normalizeH="0" baseline="0" noProof="0" smtClean="0">
                <a:ln w="18000">
                  <a:solidFill>
                    <a:schemeClr val="accent2">
                      <a:satMod val="140000"/>
                    </a:schemeClr>
                  </a:solidFill>
                  <a:prstDash val="solid"/>
                  <a:miter lim="800000"/>
                </a:ln>
                <a:noFill/>
                <a:effectLst>
                  <a:outerShdw blurRad="25500" dist="23000" dir="7020000" algn="tl">
                    <a:srgbClr val="000000">
                      <a:alpha val="50000"/>
                    </a:srgbClr>
                  </a:outerShdw>
                </a:effectLst>
                <a:uLnTx/>
                <a:uFillTx/>
                <a:latin typeface="华文琥珀" pitchFamily="2" charset="-122"/>
                <a:ea typeface="华文琥珀" pitchFamily="2" charset="-122"/>
                <a:cs typeface="+mn-cs"/>
              </a:rPr>
              <a:t> </a:t>
            </a:r>
            <a:r>
              <a:rPr kumimoji="0" lang="zh-CN" altLang="zh-CN" sz="4000" b="1" i="0" u="none" strike="noStrike" kern="1200" cap="none" spc="0" normalizeH="0" baseline="0" noProof="0" smtClean="0">
                <a:ln w="18000">
                  <a:solidFill>
                    <a:schemeClr val="accent2">
                      <a:satMod val="140000"/>
                    </a:schemeClr>
                  </a:solidFill>
                  <a:prstDash val="solid"/>
                  <a:miter lim="800000"/>
                </a:ln>
                <a:noFill/>
                <a:effectLst>
                  <a:outerShdw blurRad="25500" dist="23000" dir="7020000" algn="tl">
                    <a:srgbClr val="000000">
                      <a:alpha val="50000"/>
                    </a:srgbClr>
                  </a:outerShdw>
                </a:effectLst>
                <a:uLnTx/>
                <a:uFillTx/>
                <a:latin typeface="华文琥珀" pitchFamily="2" charset="-122"/>
                <a:ea typeface="华文琥珀" pitchFamily="2" charset="-122"/>
                <a:cs typeface="+mn-cs"/>
              </a:rPr>
              <a:t>什么是职业病</a:t>
            </a:r>
            <a:endParaRPr kumimoji="0" lang="en-US" altLang="zh-CN" sz="4000" b="1" i="0" u="none" strike="noStrike" kern="1200" cap="none" spc="0" normalizeH="0" baseline="0" noProof="0" smtClean="0">
              <a:ln w="18000">
                <a:solidFill>
                  <a:schemeClr val="accent2">
                    <a:satMod val="140000"/>
                  </a:schemeClr>
                </a:solidFill>
                <a:prstDash val="solid"/>
                <a:miter lim="800000"/>
              </a:ln>
              <a:noFill/>
              <a:effectLst>
                <a:outerShdw blurRad="25500" dist="23000" dir="7020000" algn="tl">
                  <a:srgbClr val="000000">
                    <a:alpha val="50000"/>
                  </a:srgbClr>
                </a:outerShdw>
              </a:effectLst>
              <a:uLnTx/>
              <a:uFillTx/>
              <a:latin typeface="华文琥珀" pitchFamily="2" charset="-122"/>
              <a:ea typeface="华文琥珀" pitchFamily="2" charset="-122"/>
              <a:cs typeface="+mn-cs"/>
            </a:endParaRPr>
          </a:p>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zh-CN" sz="4000" b="0" i="0" u="none" strike="noStrike" kern="1200" cap="none" spc="0" normalizeH="0" baseline="0" noProof="0" smtClean="0">
              <a:ln>
                <a:noFill/>
              </a:ln>
              <a:solidFill>
                <a:schemeClr val="lt1"/>
              </a:solidFill>
              <a:effectLst/>
              <a:uLnTx/>
              <a:uFillTx/>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smtClean="0">
                <a:ln>
                  <a:noFill/>
                </a:ln>
                <a:solidFill>
                  <a:schemeClr val="tx1"/>
                </a:solidFill>
                <a:effectLst/>
                <a:uLnTx/>
                <a:uFillTx/>
                <a:latin typeface="+mn-ea"/>
                <a:ea typeface="+mn-ea"/>
                <a:cs typeface="Times New Roman" pitchFamily="18" charset="0"/>
              </a:rPr>
              <a:t>    </a:t>
            </a:r>
            <a:r>
              <a:rPr kumimoji="0" lang="zh-CN" altLang="en-US" sz="4000" b="0" i="0" u="none" strike="noStrike" kern="1200" cap="none" spc="0" normalizeH="0" baseline="0" noProof="0" smtClean="0">
                <a:ln>
                  <a:noFill/>
                </a:ln>
                <a:solidFill>
                  <a:schemeClr val="tx1"/>
                </a:solidFill>
                <a:effectLst/>
                <a:uLnTx/>
                <a:uFillTx/>
                <a:latin typeface="+mn-ea"/>
                <a:ea typeface="+mn-ea"/>
                <a:cs typeface="Times New Roman" pitchFamily="18" charset="0"/>
              </a:rPr>
              <a:t>职业病是指企业、事业单位和个体经济组织劳动者在职业活动中，因接触粉尘、放射性物质和其它有毒、有害物质等原因而引发疾病。</a:t>
            </a:r>
            <a:endParaRPr kumimoji="0" lang="en-US" altLang="zh-CN" sz="4000" b="0" i="0" u="none" strike="noStrike" kern="1200" cap="none" spc="0" normalizeH="0" baseline="0" noProof="0" smtClean="0">
              <a:ln>
                <a:noFill/>
              </a:ln>
              <a:solidFill>
                <a:schemeClr val="tx1"/>
              </a:solidFill>
              <a:effectLst/>
              <a:uLnTx/>
              <a:uFillTx/>
              <a:latin typeface="+mn-ea"/>
              <a:ea typeface="+mn-ea"/>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4000" b="0" i="0" u="none" strike="noStrike" kern="1200" cap="none" spc="0" normalizeH="0" baseline="0" noProof="0" smtClean="0">
              <a:ln>
                <a:noFill/>
              </a:ln>
              <a:solidFill>
                <a:schemeClr val="bg1"/>
              </a:solidFill>
              <a:effectLst/>
              <a:uLnTx/>
              <a:uFillTx/>
              <a:latin typeface="+mn-ea"/>
              <a:ea typeface="+mn-ea"/>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4000" b="0" i="0" u="none" strike="noStrike" kern="1200" cap="none" spc="0" normalizeH="0" baseline="0" noProof="0" smtClean="0">
              <a:ln>
                <a:noFill/>
              </a:ln>
              <a:solidFill>
                <a:schemeClr val="bg1"/>
              </a:solidFill>
              <a:effectLst/>
              <a:uLnTx/>
              <a:uFillTx/>
              <a:latin typeface="+mn-ea"/>
              <a:ea typeface="+mn-ea"/>
              <a:cs typeface="+mn-cs"/>
            </a:endParaRPr>
          </a:p>
        </p:txBody>
      </p:sp>
      <p:sp>
        <p:nvSpPr>
          <p:cNvPr id="15362" name="TextBox 15361"/>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15363" name="TextBox 15362"/>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第3页</a:t>
            </a:r>
          </a:p>
        </p:txBody>
      </p:sp>
    </p:spTree>
  </p:cSld>
  <p:clrMapOvr>
    <a:masterClrMapping/>
  </p:clrMapOvr>
  <mc:AlternateContent>
    <mc:Choice xmlns:p14="http://schemas.microsoft.com/office/powerpoint/2010/main" Requires="p14">
      <p:transition spd="med" p14:dur="1200">
        <p:dissolve/>
      </p:transition>
    </mc:Choice>
    <mc:Fallback>
      <p:transition spd="med">
        <p:dissolv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5" name="标题 1"/>
          <p:cNvSpPr>
            <a:spLocks noGrp="1"/>
          </p:cNvSpPr>
          <p:nvPr>
            <p:ph type="title" idx="4294967295"/>
          </p:nvPr>
        </p:nvSpPr>
        <p:spPr>
          <a:xfrm>
            <a:off x="323528" y="404664"/>
            <a:ext cx="8363272" cy="1656184"/>
          </a:xfrm>
          <a:prstGeom prst="rect">
            <a:avLst/>
          </a:prstGeom>
          <a:solidFill>
            <a:schemeClr val="accent1"/>
          </a:solidFill>
          <a:ln w="19050" cap="flat" cmpd="sng" algn="ctr">
            <a:solidFill>
              <a:schemeClr val="accent1">
                <a:shade val="50000"/>
              </a:schemeClr>
            </a:solidFill>
            <a:prstDash val="solid"/>
          </a:ln>
          <a:effectLst/>
          <a:scene3d>
            <a:camera prst="orthographicFront"/>
            <a:lightRig rig="balanced" dir="t"/>
          </a:scene3d>
          <a:sp3d prstMaterial="plastic"/>
        </p:spPr>
        <p:style>
          <a:lnRef idx="2">
            <a:schemeClr val="accent1">
              <a:shade val="50000"/>
            </a:schemeClr>
          </a:lnRef>
          <a:fillRef idx="1">
            <a:schemeClr val="accent1"/>
          </a:fillRef>
          <a:effectRef idx="0">
            <a:schemeClr val="accent1"/>
          </a:effectRef>
          <a:fontRef idx="minor">
            <a:schemeClr val="lt1"/>
          </a:fontRef>
        </p:style>
        <p:txBody>
          <a:bodyPr vert="horz" anchor="ctr">
            <a:noAutofit/>
            <a:scene3d>
              <a:camera prst="orthographicFront"/>
              <a:lightRig rig="soft" dir="t">
                <a:rot lat="0" lon="0" rev="16800000"/>
              </a:lightRig>
            </a:scene3d>
            <a:sp3d prstMaterial="softEdge">
              <a:bevelT w="38100" h="38100"/>
            </a:sp3d>
          </a:bodyPr>
          <a:lstStyle>
            <a:lvl1pPr>
              <a:defRPr lang="zh-CN">
                <a:solidFill>
                  <a:srgbClr val="FFFFFF"/>
                </a:solidFill>
                <a:latin typeface="+mj-lt"/>
              </a:defRPr>
            </a:lvl1pPr>
            <a:lvl2pPr>
              <a:defRPr>
                <a:solidFill>
                  <a:srgbClr val="FFFFFF"/>
                </a:solidFill>
                <a:latin typeface="Calibri"/>
              </a:defRPr>
            </a:lvl2pPr>
            <a:lvl3pPr>
              <a:defRPr>
                <a:solidFill>
                  <a:srgbClr val="FFFFFF"/>
                </a:solidFill>
                <a:latin typeface="Calibri"/>
              </a:defRPr>
            </a:lvl3pPr>
            <a:lvl4pPr>
              <a:defRPr>
                <a:solidFill>
                  <a:srgbClr val="FFFFFF"/>
                </a:solidFill>
                <a:latin typeface="Calibri"/>
              </a:defRPr>
            </a:lvl4pPr>
            <a:lvl5pPr>
              <a:defRPr>
                <a:solidFill>
                  <a:srgbClr val="FFFFFF"/>
                </a:solidFill>
                <a:latin typeface="Calibri"/>
              </a:defRPr>
            </a:lvl5pPr>
            <a:lvl6pPr>
              <a:defRPr>
                <a:solidFill>
                  <a:srgbClr val="FFFFFF"/>
                </a:solidFill>
                <a:latin typeface="Calibri"/>
              </a:defRPr>
            </a:lvl6pPr>
            <a:lvl7pPr>
              <a:defRPr>
                <a:solidFill>
                  <a:srgbClr val="FFFFFF"/>
                </a:solidFill>
                <a:latin typeface="Calibri"/>
              </a:defRPr>
            </a:lvl7pPr>
            <a:lvl8pPr>
              <a:defRPr>
                <a:solidFill>
                  <a:srgbClr val="FFFFFF"/>
                </a:solidFill>
                <a:latin typeface="Calibri"/>
              </a:defRPr>
            </a:lvl8pPr>
            <a:lvl9pPr>
              <a:defRPr>
                <a:solidFill>
                  <a:srgbClr val="FFFFFF"/>
                </a:solidFill>
                <a:latin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zh-CN" sz="4000" b="1" i="0" u="none" strike="noStrike" kern="1200" cap="none" spc="0" normalizeH="0" baseline="0" noProof="0" smtClean="0">
                <a:ln w="6350">
                  <a:noFill/>
                </a:ln>
                <a:solidFill>
                  <a:schemeClr val="lt1"/>
                </a:solidFill>
                <a:effectLst>
                  <a:outerShdw blurRad="114300" dist="101600" dir="2700000" algn="tl" rotWithShape="0">
                    <a:srgbClr val="000000">
                      <a:alpha val="40000"/>
                    </a:srgbClr>
                  </a:outerShdw>
                </a:effectLst>
                <a:uLnTx/>
                <a:uFillTx/>
                <a:latin typeface="+mn-lt"/>
                <a:ea typeface="+mn-ea"/>
                <a:cs typeface="+mn-cs"/>
              </a:rPr>
              <a:t> 职业病范围</a:t>
            </a:r>
            <a:br>
              <a:rPr kumimoji="0" lang="zh-CN" altLang="zh-CN" sz="4000" b="1" i="0" u="none" strike="noStrike" kern="1200" cap="none" spc="0" normalizeH="0" baseline="0" noProof="0" smtClean="0">
                <a:ln w="6350">
                  <a:noFill/>
                </a:ln>
                <a:solidFill>
                  <a:schemeClr val="lt1"/>
                </a:solidFill>
                <a:effectLst>
                  <a:outerShdw blurRad="114300" dist="101600" dir="2700000" algn="tl" rotWithShape="0">
                    <a:srgbClr val="000000">
                      <a:alpha val="40000"/>
                    </a:srgbClr>
                  </a:outerShdw>
                </a:effectLst>
                <a:uLnTx/>
                <a:uFillTx/>
                <a:latin typeface="+mn-lt"/>
                <a:ea typeface="+mn-ea"/>
                <a:cs typeface="+mn-cs"/>
              </a:rPr>
            </a:br>
            <a:endParaRPr kumimoji="0" lang="zh-CN" altLang="en-US" sz="4000" b="1" i="0" u="none" strike="noStrike" kern="1200" cap="none" spc="0" normalizeH="0" baseline="0" noProof="0">
              <a:ln w="6350">
                <a:noFill/>
              </a:ln>
              <a:solidFill>
                <a:schemeClr val="lt1"/>
              </a:solidFill>
              <a:effectLst>
                <a:outerShdw blurRad="114300" dist="101600" dir="2700000" algn="tl" rotWithShape="0">
                  <a:srgbClr val="000000">
                    <a:alpha val="40000"/>
                  </a:srgbClr>
                </a:outerShdw>
              </a:effectLst>
              <a:uLnTx/>
              <a:uFillTx/>
              <a:latin typeface="+mn-lt"/>
              <a:ea typeface="+mn-ea"/>
              <a:cs typeface="+mn-cs"/>
            </a:endParaRPr>
          </a:p>
        </p:txBody>
      </p:sp>
      <p:sp>
        <p:nvSpPr>
          <p:cNvPr id="16386" name="内容占位符 2"/>
          <p:cNvSpPr>
            <a:spLocks noGrp="1"/>
          </p:cNvSpPr>
          <p:nvPr>
            <p:ph idx="4294967295"/>
          </p:nvPr>
        </p:nvSpPr>
        <p:spPr>
          <a:xfrm>
            <a:off x="323850" y="1341438"/>
            <a:ext cx="8362950" cy="5183188"/>
          </a:xfrm>
        </p:spPr>
        <p:style>
          <a:lnRef idx="2">
            <a:schemeClr val="accent1">
              <a:shade val="50000"/>
            </a:schemeClr>
          </a:lnRef>
          <a:fillRef idx="1">
            <a:schemeClr val="accent1"/>
          </a:fillRef>
          <a:effectRef idx="0">
            <a:schemeClr val="accent1"/>
          </a:effectRef>
          <a:fontRef idx="minor">
            <a:schemeClr val="lt1"/>
          </a:fontRef>
        </p:style>
        <p:txBody>
          <a:bodyPr vert="horz" wrap="square" anchor="t" anchorCtr="0"/>
          <a:lstStyle>
            <a:lvl1pPr marL="547688" indent="-411162"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charset="2"/>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8640" marR="0" lvl="0" indent="-411480">
              <a:buNone/>
            </a:pPr>
            <a:r>
              <a:rPr lang="en-US" altLang="zh-CN" sz="2400" b="1">
                <a:solidFill>
                  <a:srgbClr val="FFFFFF"/>
                </a:solidFill>
              </a:rPr>
              <a:t>              </a:t>
            </a:r>
            <a:r>
              <a:rPr lang="zh-CN" altLang="zh-CN" sz="2400" b="1">
                <a:solidFill>
                  <a:srgbClr val="FFFFFF"/>
                </a:solidFill>
              </a:rPr>
              <a:t>我国卫生部要求职业病共分为九大类：</a:t>
            </a:r>
            <a:endParaRPr lang="zh-CN" altLang="zh-CN" sz="2400" b="1">
              <a:solidFill>
                <a:srgbClr val="FFFFFF"/>
              </a:solidFill>
            </a:endParaRPr>
          </a:p>
          <a:p>
            <a:pPr marL="548640" marR="0" lvl="0" indent="-411480">
              <a:buNone/>
            </a:pPr>
            <a:r>
              <a:rPr lang="en-US" altLang="zh-CN" sz="2400" b="1">
                <a:solidFill>
                  <a:srgbClr val="FFFFFF"/>
                </a:solidFill>
              </a:rPr>
              <a:t>              1</a:t>
            </a:r>
            <a:r>
              <a:rPr lang="zh-CN" altLang="zh-CN" sz="2400" b="1">
                <a:solidFill>
                  <a:srgbClr val="FFFFFF"/>
                </a:solidFill>
              </a:rPr>
              <a:t>． 职业中毒： </a:t>
            </a:r>
            <a:r>
              <a:rPr lang="zh-CN" altLang="zh-CN" sz="2400">
                <a:solidFill>
                  <a:srgbClr val="FFFFFF"/>
                </a:solidFill>
              </a:rPr>
              <a:t>（</a:t>
            </a:r>
            <a:r>
              <a:rPr lang="en-US" altLang="zh-CN" sz="2400">
                <a:solidFill>
                  <a:srgbClr val="FFFFFF"/>
                </a:solidFill>
              </a:rPr>
              <a:t>1</a:t>
            </a:r>
            <a:r>
              <a:rPr lang="zh-CN" altLang="zh-CN" sz="2400">
                <a:solidFill>
                  <a:srgbClr val="FFFFFF"/>
                </a:solidFill>
              </a:rPr>
              <a:t>） 铅及其化合物中毒（不包含四乙基铅）；（</a:t>
            </a:r>
            <a:r>
              <a:rPr lang="en-US" altLang="zh-CN" sz="2400">
                <a:solidFill>
                  <a:srgbClr val="FFFFFF"/>
                </a:solidFill>
              </a:rPr>
              <a:t>2</a:t>
            </a:r>
            <a:r>
              <a:rPr lang="zh-CN" altLang="zh-CN" sz="2400">
                <a:solidFill>
                  <a:srgbClr val="FFFFFF"/>
                </a:solidFill>
              </a:rPr>
              <a:t>）汞及其化合物中毒；（</a:t>
            </a:r>
            <a:r>
              <a:rPr lang="en-US" altLang="zh-CN" sz="2400">
                <a:solidFill>
                  <a:srgbClr val="FFFFFF"/>
                </a:solidFill>
              </a:rPr>
              <a:t>3</a:t>
            </a:r>
            <a:r>
              <a:rPr lang="zh-CN" altLang="zh-CN" sz="2400">
                <a:solidFill>
                  <a:srgbClr val="FFFFFF"/>
                </a:solidFill>
              </a:rPr>
              <a:t>）锰及其化合物中毒；（</a:t>
            </a:r>
            <a:r>
              <a:rPr lang="en-US" altLang="zh-CN" sz="2400">
                <a:solidFill>
                  <a:srgbClr val="FFFFFF"/>
                </a:solidFill>
              </a:rPr>
              <a:t>4</a:t>
            </a:r>
            <a:r>
              <a:rPr lang="zh-CN" altLang="zh-CN" sz="2400">
                <a:solidFill>
                  <a:srgbClr val="FFFFFF"/>
                </a:solidFill>
              </a:rPr>
              <a:t>）镉及其化合物中毒；（</a:t>
            </a:r>
            <a:r>
              <a:rPr lang="en-US" altLang="zh-CN" sz="2400">
                <a:solidFill>
                  <a:srgbClr val="FFFFFF"/>
                </a:solidFill>
              </a:rPr>
              <a:t>5</a:t>
            </a:r>
            <a:r>
              <a:rPr lang="zh-CN" altLang="zh-CN" sz="2400">
                <a:solidFill>
                  <a:srgbClr val="FFFFFF"/>
                </a:solidFill>
              </a:rPr>
              <a:t>）铍病；（</a:t>
            </a:r>
            <a:r>
              <a:rPr lang="en-US" altLang="zh-CN" sz="2400">
                <a:solidFill>
                  <a:srgbClr val="FFFFFF"/>
                </a:solidFill>
              </a:rPr>
              <a:t>6</a:t>
            </a:r>
            <a:r>
              <a:rPr lang="zh-CN" altLang="zh-CN" sz="2400">
                <a:solidFill>
                  <a:srgbClr val="FFFFFF"/>
                </a:solidFill>
              </a:rPr>
              <a:t>）铊及其化合物中毒；（</a:t>
            </a:r>
            <a:r>
              <a:rPr lang="en-US" altLang="zh-CN" sz="2400">
                <a:solidFill>
                  <a:srgbClr val="FFFFFF"/>
                </a:solidFill>
              </a:rPr>
              <a:t>7</a:t>
            </a:r>
            <a:r>
              <a:rPr lang="zh-CN" altLang="zh-CN" sz="2400">
                <a:solidFill>
                  <a:srgbClr val="FFFFFF"/>
                </a:solidFill>
              </a:rPr>
              <a:t>）钒及其化合物中毒；（</a:t>
            </a:r>
            <a:r>
              <a:rPr lang="en-US" altLang="zh-CN" sz="2400">
                <a:solidFill>
                  <a:srgbClr val="FFFFFF"/>
                </a:solidFill>
              </a:rPr>
              <a:t>8</a:t>
            </a:r>
            <a:r>
              <a:rPr lang="zh-CN" altLang="zh-CN" sz="2400">
                <a:solidFill>
                  <a:srgbClr val="FFFFFF"/>
                </a:solidFill>
              </a:rPr>
              <a:t>）磷及其化合物中毒（不包含磷化氢、磷化锌、磷化铝）；（</a:t>
            </a:r>
            <a:r>
              <a:rPr lang="en-US" altLang="zh-CN" sz="2400">
                <a:solidFill>
                  <a:srgbClr val="FFFFFF"/>
                </a:solidFill>
              </a:rPr>
              <a:t>9</a:t>
            </a:r>
            <a:r>
              <a:rPr lang="zh-CN" altLang="zh-CN" sz="2400">
                <a:solidFill>
                  <a:srgbClr val="FFFFFF"/>
                </a:solidFill>
              </a:rPr>
              <a:t>）砷及其化合物中毒（不包含砷化氢）；（</a:t>
            </a:r>
            <a:r>
              <a:rPr lang="en-US" altLang="zh-CN" sz="2400">
                <a:solidFill>
                  <a:srgbClr val="FFFFFF"/>
                </a:solidFill>
              </a:rPr>
              <a:t>10</a:t>
            </a:r>
            <a:r>
              <a:rPr lang="zh-CN" altLang="zh-CN" sz="2400">
                <a:solidFill>
                  <a:srgbClr val="FFFFFF"/>
                </a:solidFill>
              </a:rPr>
              <a:t>）砷化氢中毒；（</a:t>
            </a:r>
            <a:r>
              <a:rPr lang="en-US" altLang="zh-CN" sz="2400">
                <a:solidFill>
                  <a:srgbClr val="FFFFFF"/>
                </a:solidFill>
              </a:rPr>
              <a:t>11</a:t>
            </a:r>
            <a:r>
              <a:rPr lang="zh-CN" altLang="zh-CN" sz="2400">
                <a:solidFill>
                  <a:srgbClr val="FFFFFF"/>
                </a:solidFill>
              </a:rPr>
              <a:t>）氯气中毒；（</a:t>
            </a:r>
            <a:r>
              <a:rPr lang="en-US" altLang="zh-CN" sz="2400">
                <a:solidFill>
                  <a:srgbClr val="FFFFFF"/>
                </a:solidFill>
              </a:rPr>
              <a:t>12</a:t>
            </a:r>
            <a:r>
              <a:rPr lang="zh-CN" altLang="zh-CN" sz="2400">
                <a:solidFill>
                  <a:srgbClr val="FFFFFF"/>
                </a:solidFill>
              </a:rPr>
              <a:t>）硫化氢中毒；（</a:t>
            </a:r>
            <a:r>
              <a:rPr lang="en-US" altLang="zh-CN" sz="2400">
                <a:solidFill>
                  <a:srgbClr val="FFFFFF"/>
                </a:solidFill>
              </a:rPr>
              <a:t>13</a:t>
            </a:r>
            <a:r>
              <a:rPr lang="zh-CN" altLang="zh-CN" sz="2400">
                <a:solidFill>
                  <a:srgbClr val="FFFFFF"/>
                </a:solidFill>
              </a:rPr>
              <a:t>）光气中毒；（</a:t>
            </a:r>
            <a:r>
              <a:rPr lang="en-US" altLang="zh-CN" sz="2400">
                <a:solidFill>
                  <a:srgbClr val="FFFFFF"/>
                </a:solidFill>
              </a:rPr>
              <a:t>14</a:t>
            </a:r>
            <a:r>
              <a:rPr lang="zh-CN" altLang="zh-CN" sz="2400">
                <a:solidFill>
                  <a:srgbClr val="FFFFFF"/>
                </a:solidFill>
              </a:rPr>
              <a:t>）氨中毒；（</a:t>
            </a:r>
            <a:r>
              <a:rPr lang="en-US" altLang="zh-CN" sz="2400">
                <a:solidFill>
                  <a:srgbClr val="FFFFFF"/>
                </a:solidFill>
              </a:rPr>
              <a:t>15</a:t>
            </a:r>
            <a:r>
              <a:rPr lang="zh-CN" altLang="zh-CN" sz="2400">
                <a:solidFill>
                  <a:srgbClr val="FFFFFF"/>
                </a:solidFill>
              </a:rPr>
              <a:t>）氮氧化合物中毒；（</a:t>
            </a:r>
            <a:r>
              <a:rPr lang="en-US" altLang="zh-CN" sz="2400">
                <a:solidFill>
                  <a:srgbClr val="FFFFFF"/>
                </a:solidFill>
              </a:rPr>
              <a:t>16</a:t>
            </a:r>
            <a:r>
              <a:rPr lang="zh-CN" altLang="zh-CN" sz="2400">
                <a:solidFill>
                  <a:srgbClr val="FFFFFF"/>
                </a:solidFill>
              </a:rPr>
              <a:t>）一氧化碳中毒；（</a:t>
            </a:r>
            <a:r>
              <a:rPr lang="en-US" altLang="zh-CN" sz="2400">
                <a:solidFill>
                  <a:srgbClr val="FFFFFF"/>
                </a:solidFill>
              </a:rPr>
              <a:t>17</a:t>
            </a:r>
            <a:r>
              <a:rPr lang="zh-CN" altLang="zh-CN" sz="2400">
                <a:solidFill>
                  <a:srgbClr val="FFFFFF"/>
                </a:solidFill>
              </a:rPr>
              <a:t>）二硫化碳中毒；（</a:t>
            </a:r>
            <a:r>
              <a:rPr lang="en-US" altLang="zh-CN" sz="2400">
                <a:solidFill>
                  <a:srgbClr val="FFFFFF"/>
                </a:solidFill>
              </a:rPr>
              <a:t>18</a:t>
            </a:r>
            <a:r>
              <a:rPr lang="zh-CN" altLang="zh-CN" sz="2400">
                <a:solidFill>
                  <a:srgbClr val="FFFFFF"/>
                </a:solidFill>
              </a:rPr>
              <a:t>）硫化氢中毒（</a:t>
            </a:r>
            <a:r>
              <a:rPr lang="en-US" altLang="zh-CN" sz="2400">
                <a:solidFill>
                  <a:srgbClr val="FFFFFF"/>
                </a:solidFill>
              </a:rPr>
              <a:t>19</a:t>
            </a:r>
            <a:r>
              <a:rPr lang="zh-CN" altLang="zh-CN" sz="2400">
                <a:solidFill>
                  <a:srgbClr val="FFFFFF"/>
                </a:solidFill>
              </a:rPr>
              <a:t>）磷化氢、磷化锌、磷化铅中毒；（</a:t>
            </a:r>
            <a:r>
              <a:rPr lang="en-US" altLang="zh-CN" sz="2400">
                <a:solidFill>
                  <a:srgbClr val="FFFFFF"/>
                </a:solidFill>
              </a:rPr>
              <a:t>20</a:t>
            </a:r>
            <a:r>
              <a:rPr lang="zh-CN" altLang="zh-CN" sz="2400">
                <a:solidFill>
                  <a:srgbClr val="FFFFFF"/>
                </a:solidFill>
              </a:rPr>
              <a:t>）工业性氟病；（</a:t>
            </a:r>
            <a:r>
              <a:rPr lang="en-US" altLang="zh-CN" sz="2400">
                <a:solidFill>
                  <a:srgbClr val="FFFFFF"/>
                </a:solidFill>
              </a:rPr>
              <a:t>21</a:t>
            </a:r>
            <a:r>
              <a:rPr lang="zh-CN" altLang="zh-CN" sz="2400">
                <a:solidFill>
                  <a:srgbClr val="FFFFFF"/>
                </a:solidFill>
              </a:rPr>
              <a:t>）氰及腈类化合中毒；（</a:t>
            </a:r>
            <a:r>
              <a:rPr lang="en-US" altLang="zh-CN" sz="2400">
                <a:solidFill>
                  <a:srgbClr val="FFFFFF"/>
                </a:solidFill>
              </a:rPr>
              <a:t>22</a:t>
            </a:r>
            <a:r>
              <a:rPr lang="zh-CN" altLang="zh-CN" sz="2400">
                <a:solidFill>
                  <a:srgbClr val="FFFFFF"/>
                </a:solidFill>
              </a:rPr>
              <a:t>）四乙基铅中毒；（</a:t>
            </a:r>
            <a:r>
              <a:rPr lang="en-US" altLang="zh-CN" sz="2400">
                <a:solidFill>
                  <a:srgbClr val="FFFFFF"/>
                </a:solidFill>
              </a:rPr>
              <a:t>23</a:t>
            </a:r>
            <a:r>
              <a:rPr lang="zh-CN" altLang="zh-CN" sz="2400">
                <a:solidFill>
                  <a:srgbClr val="FFFFFF"/>
                </a:solidFill>
              </a:rPr>
              <a:t>）有机锡中毒；</a:t>
            </a:r>
            <a:endParaRPr lang="zh-CN" altLang="en-US" sz="2400">
              <a:solidFill>
                <a:srgbClr val="FFFFFF"/>
              </a:solidFill>
            </a:endParaRPr>
          </a:p>
        </p:txBody>
      </p:sp>
      <p:sp>
        <p:nvSpPr>
          <p:cNvPr id="16387" name="TextBox 16386"/>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16388" name="TextBox 16387"/>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第4页</a:t>
            </a:r>
          </a:p>
        </p:txBody>
      </p:sp>
    </p:spTree>
  </p:cSld>
  <p:clrMapOvr>
    <a:masterClrMapping/>
  </p:clrMapOvr>
  <p:transition spd="slow">
    <p:wedg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09" name="矩形 1"/>
          <p:cNvSpPr/>
          <p:nvPr/>
        </p:nvSpPr>
        <p:spPr>
          <a:xfrm>
            <a:off x="611560" y="1052736"/>
            <a:ext cx="8064896" cy="52629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r>
              <a:rPr lang="zh-CN" altLang="zh-CN" sz="2400">
                <a:solidFill>
                  <a:srgbClr val="FFFFFF"/>
                </a:solidFill>
              </a:rPr>
              <a:t>（</a:t>
            </a:r>
            <a:r>
              <a:rPr lang="en-US" altLang="zh-CN" sz="2400">
                <a:solidFill>
                  <a:srgbClr val="FFFFFF"/>
                </a:solidFill>
              </a:rPr>
              <a:t>24</a:t>
            </a:r>
            <a:r>
              <a:rPr lang="zh-CN" altLang="zh-CN" sz="2400">
                <a:solidFill>
                  <a:srgbClr val="FFFFFF"/>
                </a:solidFill>
              </a:rPr>
              <a:t>）羰基镍中毒；（</a:t>
            </a:r>
            <a:r>
              <a:rPr lang="en-US" altLang="zh-CN" sz="2400">
                <a:solidFill>
                  <a:srgbClr val="FFFFFF"/>
                </a:solidFill>
              </a:rPr>
              <a:t>25</a:t>
            </a:r>
            <a:r>
              <a:rPr lang="zh-CN" altLang="zh-CN" sz="2400">
                <a:solidFill>
                  <a:srgbClr val="FFFFFF"/>
                </a:solidFill>
              </a:rPr>
              <a:t>）苯中毒；（</a:t>
            </a:r>
            <a:r>
              <a:rPr lang="en-US" altLang="zh-CN" sz="2400">
                <a:solidFill>
                  <a:srgbClr val="FFFFFF"/>
                </a:solidFill>
              </a:rPr>
              <a:t>26</a:t>
            </a:r>
            <a:r>
              <a:rPr lang="zh-CN" altLang="zh-CN" sz="2400">
                <a:solidFill>
                  <a:srgbClr val="FFFFFF"/>
                </a:solidFill>
              </a:rPr>
              <a:t>）甲苯中毒；（</a:t>
            </a:r>
            <a:r>
              <a:rPr lang="en-US" altLang="zh-CN" sz="2400">
                <a:solidFill>
                  <a:srgbClr val="FFFFFF"/>
                </a:solidFill>
              </a:rPr>
              <a:t>27</a:t>
            </a:r>
            <a:r>
              <a:rPr lang="zh-CN" altLang="zh-CN" sz="2400">
                <a:solidFill>
                  <a:srgbClr val="FFFFFF"/>
                </a:solidFill>
              </a:rPr>
              <a:t>）二甲苯中毒；（</a:t>
            </a:r>
            <a:r>
              <a:rPr lang="en-US" altLang="zh-CN" sz="2400">
                <a:solidFill>
                  <a:srgbClr val="FFFFFF"/>
                </a:solidFill>
              </a:rPr>
              <a:t>28</a:t>
            </a:r>
            <a:r>
              <a:rPr lang="zh-CN" altLang="zh-CN" sz="2400">
                <a:solidFill>
                  <a:srgbClr val="FFFFFF"/>
                </a:solidFill>
              </a:rPr>
              <a:t>）正乙烷中毒；（</a:t>
            </a:r>
            <a:r>
              <a:rPr lang="en-US" altLang="zh-CN" sz="2400">
                <a:solidFill>
                  <a:srgbClr val="FFFFFF"/>
                </a:solidFill>
              </a:rPr>
              <a:t>29</a:t>
            </a:r>
            <a:r>
              <a:rPr lang="zh-CN" altLang="zh-CN" sz="2400">
                <a:solidFill>
                  <a:srgbClr val="FFFFFF"/>
                </a:solidFill>
              </a:rPr>
              <a:t>）汽油中毒；（</a:t>
            </a:r>
            <a:r>
              <a:rPr lang="en-US" altLang="zh-CN" sz="2400">
                <a:solidFill>
                  <a:srgbClr val="FFFFFF"/>
                </a:solidFill>
              </a:rPr>
              <a:t>30</a:t>
            </a:r>
            <a:r>
              <a:rPr lang="zh-CN" altLang="zh-CN" sz="2400">
                <a:solidFill>
                  <a:srgbClr val="FFFFFF"/>
                </a:solidFill>
              </a:rPr>
              <a:t>）有机氯聚合物单体及其热裂解物中毒；（</a:t>
            </a:r>
            <a:r>
              <a:rPr lang="en-US" altLang="zh-CN" sz="2400">
                <a:solidFill>
                  <a:srgbClr val="FFFFFF"/>
                </a:solidFill>
              </a:rPr>
              <a:t>31</a:t>
            </a:r>
            <a:r>
              <a:rPr lang="zh-CN" altLang="zh-CN" sz="2400">
                <a:solidFill>
                  <a:srgbClr val="FFFFFF"/>
                </a:solidFill>
              </a:rPr>
              <a:t>）二氯乙烷中毒；（</a:t>
            </a:r>
            <a:r>
              <a:rPr lang="en-US" altLang="zh-CN" sz="2400">
                <a:solidFill>
                  <a:srgbClr val="FFFFFF"/>
                </a:solidFill>
              </a:rPr>
              <a:t>32</a:t>
            </a:r>
            <a:r>
              <a:rPr lang="zh-CN" altLang="zh-CN" sz="2400">
                <a:solidFill>
                  <a:srgbClr val="FFFFFF"/>
                </a:solidFill>
              </a:rPr>
              <a:t>）四氯化碳中毒；（</a:t>
            </a:r>
            <a:r>
              <a:rPr lang="en-US" altLang="zh-CN" sz="2400">
                <a:solidFill>
                  <a:srgbClr val="FFFFFF"/>
                </a:solidFill>
              </a:rPr>
              <a:t>33</a:t>
            </a:r>
            <a:r>
              <a:rPr lang="zh-CN" altLang="zh-CN" sz="2400">
                <a:solidFill>
                  <a:srgbClr val="FFFFFF"/>
                </a:solidFill>
              </a:rPr>
              <a:t>）氯乙烯中毒；（</a:t>
            </a:r>
            <a:r>
              <a:rPr lang="en-US" altLang="zh-CN" sz="2400">
                <a:solidFill>
                  <a:srgbClr val="FFFFFF"/>
                </a:solidFill>
              </a:rPr>
              <a:t>34</a:t>
            </a:r>
            <a:r>
              <a:rPr lang="zh-CN" altLang="zh-CN" sz="2400">
                <a:solidFill>
                  <a:srgbClr val="FFFFFF"/>
                </a:solidFill>
              </a:rPr>
              <a:t>）三氯乙烯中毒；（</a:t>
            </a:r>
            <a:r>
              <a:rPr lang="en-US" altLang="zh-CN" sz="2400">
                <a:solidFill>
                  <a:srgbClr val="FFFFFF"/>
                </a:solidFill>
              </a:rPr>
              <a:t>35</a:t>
            </a:r>
            <a:r>
              <a:rPr lang="zh-CN" altLang="zh-CN" sz="2400">
                <a:solidFill>
                  <a:srgbClr val="FFFFFF"/>
                </a:solidFill>
              </a:rPr>
              <a:t>）氯丙烯中毒；（</a:t>
            </a:r>
            <a:r>
              <a:rPr lang="en-US" altLang="zh-CN" sz="2400">
                <a:solidFill>
                  <a:srgbClr val="FFFFFF"/>
                </a:solidFill>
              </a:rPr>
              <a:t>36</a:t>
            </a:r>
            <a:r>
              <a:rPr lang="zh-CN" altLang="zh-CN" sz="2400">
                <a:solidFill>
                  <a:srgbClr val="FFFFFF"/>
                </a:solidFill>
              </a:rPr>
              <a:t>）氯丁二烯中毒；（</a:t>
            </a:r>
            <a:r>
              <a:rPr lang="en-US" altLang="zh-CN" sz="2400">
                <a:solidFill>
                  <a:srgbClr val="FFFFFF"/>
                </a:solidFill>
              </a:rPr>
              <a:t>37</a:t>
            </a:r>
            <a:r>
              <a:rPr lang="zh-CN" altLang="zh-CN" sz="2400">
                <a:solidFill>
                  <a:srgbClr val="FFFFFF"/>
                </a:solidFill>
              </a:rPr>
              <a:t>）苯氨基及硝基化合物（不包含三硝基甲苯）中毒；（</a:t>
            </a:r>
            <a:r>
              <a:rPr lang="en-US" altLang="zh-CN" sz="2400">
                <a:solidFill>
                  <a:srgbClr val="FFFFFF"/>
                </a:solidFill>
              </a:rPr>
              <a:t>38</a:t>
            </a:r>
            <a:r>
              <a:rPr lang="zh-CN" altLang="zh-CN" sz="2400">
                <a:solidFill>
                  <a:srgbClr val="FFFFFF"/>
                </a:solidFill>
              </a:rPr>
              <a:t>）三硝基甲苯中毒；（</a:t>
            </a:r>
            <a:r>
              <a:rPr lang="en-US" altLang="zh-CN" sz="2400">
                <a:solidFill>
                  <a:srgbClr val="FFFFFF"/>
                </a:solidFill>
              </a:rPr>
              <a:t>39</a:t>
            </a:r>
            <a:r>
              <a:rPr lang="zh-CN" altLang="zh-CN" sz="2400">
                <a:solidFill>
                  <a:srgbClr val="FFFFFF"/>
                </a:solidFill>
              </a:rPr>
              <a:t>）甲醇中毒；（</a:t>
            </a:r>
            <a:r>
              <a:rPr lang="en-US" altLang="zh-CN" sz="2400">
                <a:solidFill>
                  <a:srgbClr val="FFFFFF"/>
                </a:solidFill>
              </a:rPr>
              <a:t>40</a:t>
            </a:r>
            <a:r>
              <a:rPr lang="zh-CN" altLang="zh-CN" sz="2400">
                <a:solidFill>
                  <a:srgbClr val="FFFFFF"/>
                </a:solidFill>
              </a:rPr>
              <a:t>）酚中毒；（</a:t>
            </a:r>
            <a:r>
              <a:rPr lang="en-US" altLang="zh-CN" sz="2400">
                <a:solidFill>
                  <a:srgbClr val="FFFFFF"/>
                </a:solidFill>
              </a:rPr>
              <a:t>41</a:t>
            </a:r>
            <a:r>
              <a:rPr lang="zh-CN" altLang="zh-CN" sz="2400">
                <a:solidFill>
                  <a:srgbClr val="FFFFFF"/>
                </a:solidFill>
              </a:rPr>
              <a:t>）五氯酚中毒；（</a:t>
            </a:r>
            <a:r>
              <a:rPr lang="en-US" altLang="zh-CN" sz="2400">
                <a:solidFill>
                  <a:srgbClr val="FFFFFF"/>
                </a:solidFill>
              </a:rPr>
              <a:t>42</a:t>
            </a:r>
            <a:r>
              <a:rPr lang="zh-CN" altLang="zh-CN" sz="2400">
                <a:solidFill>
                  <a:srgbClr val="FFFFFF"/>
                </a:solidFill>
              </a:rPr>
              <a:t>）甲醛中毒；（</a:t>
            </a:r>
            <a:r>
              <a:rPr lang="en-US" altLang="zh-CN" sz="2400">
                <a:solidFill>
                  <a:srgbClr val="FFFFFF"/>
                </a:solidFill>
              </a:rPr>
              <a:t>43</a:t>
            </a:r>
            <a:r>
              <a:rPr lang="zh-CN" altLang="zh-CN" sz="2400">
                <a:solidFill>
                  <a:srgbClr val="FFFFFF"/>
                </a:solidFill>
              </a:rPr>
              <a:t>）硫酸二甲酯中毒；（</a:t>
            </a:r>
            <a:r>
              <a:rPr lang="en-US" altLang="zh-CN" sz="2400">
                <a:solidFill>
                  <a:srgbClr val="FFFFFF"/>
                </a:solidFill>
              </a:rPr>
              <a:t>44</a:t>
            </a:r>
            <a:r>
              <a:rPr lang="zh-CN" altLang="zh-CN" sz="2400">
                <a:solidFill>
                  <a:srgbClr val="FFFFFF"/>
                </a:solidFill>
              </a:rPr>
              <a:t>）丙稀酰胺中毒；（</a:t>
            </a:r>
            <a:r>
              <a:rPr lang="en-US" altLang="zh-CN" sz="2400">
                <a:solidFill>
                  <a:srgbClr val="FFFFFF"/>
                </a:solidFill>
              </a:rPr>
              <a:t>45</a:t>
            </a:r>
            <a:r>
              <a:rPr lang="zh-CN" altLang="zh-CN" sz="2400">
                <a:solidFill>
                  <a:srgbClr val="FFFFFF"/>
                </a:solidFill>
              </a:rPr>
              <a:t>）有机磷农药中毒；（</a:t>
            </a:r>
            <a:r>
              <a:rPr lang="en-US" altLang="zh-CN" sz="2400">
                <a:solidFill>
                  <a:srgbClr val="FFFFFF"/>
                </a:solidFill>
              </a:rPr>
              <a:t>46</a:t>
            </a:r>
            <a:r>
              <a:rPr lang="zh-CN" altLang="zh-CN" sz="2400">
                <a:solidFill>
                  <a:srgbClr val="FFFFFF"/>
                </a:solidFill>
              </a:rPr>
              <a:t>）溴甲烷中毒；（</a:t>
            </a:r>
            <a:r>
              <a:rPr lang="en-US" altLang="zh-CN" sz="2400">
                <a:solidFill>
                  <a:srgbClr val="FFFFFF"/>
                </a:solidFill>
              </a:rPr>
              <a:t>49</a:t>
            </a:r>
            <a:r>
              <a:rPr lang="zh-CN" altLang="zh-CN" sz="2400">
                <a:solidFill>
                  <a:srgbClr val="FFFFFF"/>
                </a:solidFill>
              </a:rPr>
              <a:t>）拟除虫菊脂类农药中毒；（</a:t>
            </a:r>
            <a:r>
              <a:rPr lang="en-US" altLang="zh-CN" sz="2400">
                <a:solidFill>
                  <a:srgbClr val="FFFFFF"/>
                </a:solidFill>
              </a:rPr>
              <a:t>50</a:t>
            </a:r>
            <a:r>
              <a:rPr lang="zh-CN" altLang="zh-CN" sz="2400">
                <a:solidFill>
                  <a:srgbClr val="FFFFFF"/>
                </a:solidFill>
              </a:rPr>
              <a:t>）依据《职业性中毒性肝病诊疗标准与处理标准》能够诊疗中毒性肝病；（</a:t>
            </a:r>
            <a:r>
              <a:rPr lang="en-US" altLang="zh-CN" sz="2400">
                <a:solidFill>
                  <a:srgbClr val="FFFFFF"/>
                </a:solidFill>
              </a:rPr>
              <a:t>51</a:t>
            </a:r>
            <a:r>
              <a:rPr lang="zh-CN" altLang="zh-CN" sz="2400">
                <a:solidFill>
                  <a:srgbClr val="FFFFFF"/>
                </a:solidFill>
              </a:rPr>
              <a:t>）依据《职业急性中毒诊疗标准及自理标准总则》能够诊疗其它职业性急性中毒。</a:t>
            </a:r>
            <a:endParaRPr lang="zh-CN" altLang="zh-CN" sz="2400">
              <a:solidFill>
                <a:srgbClr val="FFFFFF"/>
              </a:solidFill>
            </a:endParaRPr>
          </a:p>
        </p:txBody>
      </p:sp>
      <p:sp>
        <p:nvSpPr>
          <p:cNvPr id="17410" name="TextBox 17409"/>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17411" name="TextBox 17410"/>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第5页</a:t>
            </a:r>
          </a:p>
        </p:txBody>
      </p:sp>
    </p:spTree>
  </p:cSld>
  <p:clrMapOvr>
    <a:masterClrMapping/>
  </p:clrMapOvr>
  <p:transition spd="slow">
    <p:wipe dir="d"/>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3" name="矩形 1"/>
          <p:cNvSpPr/>
          <p:nvPr/>
        </p:nvSpPr>
        <p:spPr>
          <a:xfrm>
            <a:off x="899592" y="548680"/>
            <a:ext cx="7776864" cy="56323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r>
              <a:rPr lang="en-US" altLang="zh-CN" sz="2400" b="1">
                <a:solidFill>
                  <a:srgbClr val="FFFFFF"/>
                </a:solidFill>
              </a:rPr>
              <a:t>         2</a:t>
            </a:r>
            <a:r>
              <a:rPr lang="zh-CN" altLang="zh-CN" sz="2400" b="1">
                <a:solidFill>
                  <a:srgbClr val="FFFFFF"/>
                </a:solidFill>
              </a:rPr>
              <a:t>． 尘肺 </a:t>
            </a:r>
            <a:r>
              <a:rPr lang="zh-CN" altLang="zh-CN" sz="2400">
                <a:solidFill>
                  <a:srgbClr val="FFFFFF"/>
                </a:solidFill>
              </a:rPr>
              <a:t>（</a:t>
            </a:r>
            <a:r>
              <a:rPr lang="en-US" altLang="zh-CN" sz="2400">
                <a:solidFill>
                  <a:srgbClr val="FFFFFF"/>
                </a:solidFill>
              </a:rPr>
              <a:t>1</a:t>
            </a:r>
            <a:r>
              <a:rPr lang="zh-CN" altLang="zh-CN" sz="2400">
                <a:solidFill>
                  <a:srgbClr val="FFFFFF"/>
                </a:solidFill>
              </a:rPr>
              <a:t>） 矽肺；（</a:t>
            </a:r>
            <a:r>
              <a:rPr lang="en-US" altLang="zh-CN" sz="2400">
                <a:solidFill>
                  <a:srgbClr val="FFFFFF"/>
                </a:solidFill>
              </a:rPr>
              <a:t>2</a:t>
            </a:r>
            <a:r>
              <a:rPr lang="zh-CN" altLang="zh-CN" sz="2400">
                <a:solidFill>
                  <a:srgbClr val="FFFFFF"/>
                </a:solidFill>
              </a:rPr>
              <a:t>）煤工尘肺；（</a:t>
            </a:r>
            <a:r>
              <a:rPr lang="en-US" altLang="zh-CN" sz="2400">
                <a:solidFill>
                  <a:srgbClr val="FFFFFF"/>
                </a:solidFill>
              </a:rPr>
              <a:t>3</a:t>
            </a:r>
            <a:r>
              <a:rPr lang="zh-CN" altLang="zh-CN" sz="2400">
                <a:solidFill>
                  <a:srgbClr val="FFFFFF"/>
                </a:solidFill>
              </a:rPr>
              <a:t>）石墨尘肺；（</a:t>
            </a:r>
            <a:r>
              <a:rPr lang="en-US" altLang="zh-CN" sz="2400">
                <a:solidFill>
                  <a:srgbClr val="FFFFFF"/>
                </a:solidFill>
              </a:rPr>
              <a:t>4</a:t>
            </a:r>
            <a:r>
              <a:rPr lang="zh-CN" altLang="zh-CN" sz="2400">
                <a:solidFill>
                  <a:srgbClr val="FFFFFF"/>
                </a:solidFill>
              </a:rPr>
              <a:t>）炭黑尘肺；（</a:t>
            </a:r>
            <a:r>
              <a:rPr lang="en-US" altLang="zh-CN" sz="2400">
                <a:solidFill>
                  <a:srgbClr val="FFFFFF"/>
                </a:solidFill>
              </a:rPr>
              <a:t>5</a:t>
            </a:r>
            <a:r>
              <a:rPr lang="zh-CN" altLang="zh-CN" sz="2400">
                <a:solidFill>
                  <a:srgbClr val="FFFFFF"/>
                </a:solidFill>
              </a:rPr>
              <a:t>）石棉肺；（</a:t>
            </a:r>
            <a:r>
              <a:rPr lang="en-US" altLang="zh-CN" sz="2400">
                <a:solidFill>
                  <a:srgbClr val="FFFFFF"/>
                </a:solidFill>
              </a:rPr>
              <a:t>6</a:t>
            </a:r>
            <a:r>
              <a:rPr lang="zh-CN" altLang="zh-CN" sz="2400">
                <a:solidFill>
                  <a:srgbClr val="FFFFFF"/>
                </a:solidFill>
              </a:rPr>
              <a:t>）滑石尘肺；（</a:t>
            </a:r>
            <a:r>
              <a:rPr lang="en-US" altLang="zh-CN" sz="2400">
                <a:solidFill>
                  <a:srgbClr val="FFFFFF"/>
                </a:solidFill>
              </a:rPr>
              <a:t>7</a:t>
            </a:r>
            <a:r>
              <a:rPr lang="zh-CN" altLang="zh-CN" sz="2400">
                <a:solidFill>
                  <a:srgbClr val="FFFFFF"/>
                </a:solidFill>
              </a:rPr>
              <a:t>）水泥尘肺；（</a:t>
            </a:r>
            <a:r>
              <a:rPr lang="en-US" altLang="zh-CN" sz="2400">
                <a:solidFill>
                  <a:srgbClr val="FFFFFF"/>
                </a:solidFill>
              </a:rPr>
              <a:t>8</a:t>
            </a:r>
            <a:r>
              <a:rPr lang="zh-CN" altLang="zh-CN" sz="2400">
                <a:solidFill>
                  <a:srgbClr val="FFFFFF"/>
                </a:solidFill>
              </a:rPr>
              <a:t>）云毒尘肺；（</a:t>
            </a:r>
            <a:r>
              <a:rPr lang="en-US" altLang="zh-CN" sz="2400">
                <a:solidFill>
                  <a:srgbClr val="FFFFFF"/>
                </a:solidFill>
              </a:rPr>
              <a:t>9</a:t>
            </a:r>
            <a:r>
              <a:rPr lang="zh-CN" altLang="zh-CN" sz="2400">
                <a:solidFill>
                  <a:srgbClr val="FFFFFF"/>
                </a:solidFill>
              </a:rPr>
              <a:t>）陶工尘肺；（</a:t>
            </a:r>
            <a:r>
              <a:rPr lang="en-US" altLang="zh-CN" sz="2400">
                <a:solidFill>
                  <a:srgbClr val="FFFFFF"/>
                </a:solidFill>
              </a:rPr>
              <a:t>10</a:t>
            </a:r>
            <a:r>
              <a:rPr lang="zh-CN" altLang="zh-CN" sz="2400">
                <a:solidFill>
                  <a:srgbClr val="FFFFFF"/>
                </a:solidFill>
              </a:rPr>
              <a:t>）铅尘肺；（</a:t>
            </a:r>
            <a:r>
              <a:rPr lang="en-US" altLang="zh-CN" sz="2400">
                <a:solidFill>
                  <a:srgbClr val="FFFFFF"/>
                </a:solidFill>
              </a:rPr>
              <a:t>11</a:t>
            </a:r>
            <a:r>
              <a:rPr lang="zh-CN" altLang="zh-CN" sz="2400">
                <a:solidFill>
                  <a:srgbClr val="FFFFFF"/>
                </a:solidFill>
              </a:rPr>
              <a:t>）电焊工尘肺；（</a:t>
            </a:r>
            <a:r>
              <a:rPr lang="en-US" altLang="zh-CN" sz="2400">
                <a:solidFill>
                  <a:srgbClr val="FFFFFF"/>
                </a:solidFill>
              </a:rPr>
              <a:t>12</a:t>
            </a:r>
            <a:r>
              <a:rPr lang="zh-CN" altLang="zh-CN" sz="2400">
                <a:solidFill>
                  <a:srgbClr val="FFFFFF"/>
                </a:solidFill>
              </a:rPr>
              <a:t>）铸工尘肺。</a:t>
            </a:r>
            <a:endParaRPr lang="zh-CN" altLang="zh-CN" sz="2400">
              <a:solidFill>
                <a:srgbClr val="FFFFFF"/>
              </a:solidFill>
            </a:endParaRPr>
          </a:p>
          <a:p>
            <a:pPr marL="0" marR="0" lvl="0" indent="0"/>
            <a:r>
              <a:rPr lang="en-US" altLang="zh-CN" sz="2400">
                <a:solidFill>
                  <a:srgbClr val="FFFFFF"/>
                </a:solidFill>
              </a:rPr>
              <a:t>         </a:t>
            </a:r>
            <a:r>
              <a:rPr lang="en-US" altLang="zh-CN" sz="2400" b="1">
                <a:solidFill>
                  <a:srgbClr val="FFFFFF"/>
                </a:solidFill>
              </a:rPr>
              <a:t>3</a:t>
            </a:r>
            <a:r>
              <a:rPr lang="zh-CN" altLang="zh-CN" sz="2400" b="1">
                <a:solidFill>
                  <a:srgbClr val="FFFFFF"/>
                </a:solidFill>
              </a:rPr>
              <a:t>． 物理原因职业病 </a:t>
            </a:r>
            <a:r>
              <a:rPr lang="zh-CN" altLang="zh-CN" sz="2400">
                <a:solidFill>
                  <a:srgbClr val="FFFFFF"/>
                </a:solidFill>
              </a:rPr>
              <a:t>（</a:t>
            </a:r>
            <a:r>
              <a:rPr lang="en-US" altLang="zh-CN" sz="2400">
                <a:solidFill>
                  <a:srgbClr val="FFFFFF"/>
                </a:solidFill>
              </a:rPr>
              <a:t>1</a:t>
            </a:r>
            <a:r>
              <a:rPr lang="zh-CN" altLang="zh-CN" sz="2400">
                <a:solidFill>
                  <a:srgbClr val="FFFFFF"/>
                </a:solidFill>
              </a:rPr>
              <a:t>） 中暑；（</a:t>
            </a:r>
            <a:r>
              <a:rPr lang="en-US" altLang="zh-CN" sz="2400">
                <a:solidFill>
                  <a:srgbClr val="FFFFFF"/>
                </a:solidFill>
              </a:rPr>
              <a:t>2</a:t>
            </a:r>
            <a:r>
              <a:rPr lang="zh-CN" altLang="zh-CN" sz="2400">
                <a:solidFill>
                  <a:srgbClr val="FFFFFF"/>
                </a:solidFill>
              </a:rPr>
              <a:t>）减压病；（</a:t>
            </a:r>
            <a:r>
              <a:rPr lang="en-US" altLang="zh-CN" sz="2400">
                <a:solidFill>
                  <a:srgbClr val="FFFFFF"/>
                </a:solidFill>
              </a:rPr>
              <a:t>3</a:t>
            </a:r>
            <a:r>
              <a:rPr lang="zh-CN" altLang="zh-CN" sz="2400">
                <a:solidFill>
                  <a:srgbClr val="FFFFFF"/>
                </a:solidFill>
              </a:rPr>
              <a:t>）高原病；（</a:t>
            </a:r>
            <a:r>
              <a:rPr lang="en-US" altLang="zh-CN" sz="2400">
                <a:solidFill>
                  <a:srgbClr val="FFFFFF"/>
                </a:solidFill>
              </a:rPr>
              <a:t>4</a:t>
            </a:r>
            <a:r>
              <a:rPr lang="zh-CN" altLang="zh-CN" sz="2400">
                <a:solidFill>
                  <a:srgbClr val="FFFFFF"/>
                </a:solidFill>
              </a:rPr>
              <a:t>）航空病；（</a:t>
            </a:r>
            <a:r>
              <a:rPr lang="en-US" altLang="zh-CN" sz="2400">
                <a:solidFill>
                  <a:srgbClr val="FFFFFF"/>
                </a:solidFill>
              </a:rPr>
              <a:t>5</a:t>
            </a:r>
            <a:r>
              <a:rPr lang="zh-CN" altLang="zh-CN" sz="2400">
                <a:solidFill>
                  <a:srgbClr val="FFFFFF"/>
                </a:solidFill>
              </a:rPr>
              <a:t>）局部振动病；（</a:t>
            </a:r>
            <a:r>
              <a:rPr lang="en-US" altLang="zh-CN" sz="2400">
                <a:solidFill>
                  <a:srgbClr val="FFFFFF"/>
                </a:solidFill>
              </a:rPr>
              <a:t>6</a:t>
            </a:r>
            <a:r>
              <a:rPr lang="zh-CN" altLang="zh-CN" sz="2400">
                <a:solidFill>
                  <a:srgbClr val="FFFFFF"/>
                </a:solidFill>
              </a:rPr>
              <a:t>）放射性疾病（急性外照射放射病、慢性外照射放射病、内照射放射病、放射性皮肤烧伤）。</a:t>
            </a:r>
            <a:endParaRPr lang="en-US" altLang="zh-CN" sz="2400">
              <a:solidFill>
                <a:srgbClr val="FFFFFF"/>
              </a:solidFill>
            </a:endParaRPr>
          </a:p>
          <a:p>
            <a:pPr marL="0" marR="0" lvl="0" indent="0"/>
            <a:r>
              <a:rPr lang="en-US" altLang="zh-CN" sz="2400" b="1">
                <a:solidFill>
                  <a:srgbClr val="FFFFFF"/>
                </a:solidFill>
              </a:rPr>
              <a:t>         4</a:t>
            </a:r>
            <a:r>
              <a:rPr lang="zh-CN" altLang="zh-CN" sz="2400" b="1">
                <a:solidFill>
                  <a:srgbClr val="FFFFFF"/>
                </a:solidFill>
              </a:rPr>
              <a:t>． 职业性传染病 </a:t>
            </a:r>
            <a:r>
              <a:rPr lang="zh-CN" altLang="zh-CN" sz="2400">
                <a:solidFill>
                  <a:srgbClr val="FFFFFF"/>
                </a:solidFill>
              </a:rPr>
              <a:t>（</a:t>
            </a:r>
            <a:r>
              <a:rPr lang="en-US" altLang="zh-CN" sz="2400">
                <a:solidFill>
                  <a:srgbClr val="FFFFFF"/>
                </a:solidFill>
              </a:rPr>
              <a:t>1</a:t>
            </a:r>
            <a:r>
              <a:rPr lang="zh-CN" altLang="zh-CN" sz="2400">
                <a:solidFill>
                  <a:srgbClr val="FFFFFF"/>
                </a:solidFill>
              </a:rPr>
              <a:t>） 炭疽；（</a:t>
            </a:r>
            <a:r>
              <a:rPr lang="en-US" altLang="zh-CN" sz="2400">
                <a:solidFill>
                  <a:srgbClr val="FFFFFF"/>
                </a:solidFill>
              </a:rPr>
              <a:t>2</a:t>
            </a:r>
            <a:r>
              <a:rPr lang="zh-CN" altLang="zh-CN" sz="2400">
                <a:solidFill>
                  <a:srgbClr val="FFFFFF"/>
                </a:solidFill>
              </a:rPr>
              <a:t>）森林脑炎；（</a:t>
            </a:r>
            <a:r>
              <a:rPr lang="en-US" altLang="zh-CN" sz="2400">
                <a:solidFill>
                  <a:srgbClr val="FFFFFF"/>
                </a:solidFill>
              </a:rPr>
              <a:t>3</a:t>
            </a:r>
            <a:r>
              <a:rPr lang="zh-CN" altLang="zh-CN" sz="2400">
                <a:solidFill>
                  <a:srgbClr val="FFFFFF"/>
                </a:solidFill>
              </a:rPr>
              <a:t>）布氏杆菌病。</a:t>
            </a:r>
            <a:endParaRPr lang="zh-CN" altLang="zh-CN" sz="2400">
              <a:solidFill>
                <a:srgbClr val="FFFFFF"/>
              </a:solidFill>
            </a:endParaRPr>
          </a:p>
          <a:p>
            <a:pPr marL="0" marR="0" lvl="0" indent="0"/>
            <a:r>
              <a:rPr lang="en-US" altLang="zh-CN" sz="2400" b="1">
                <a:solidFill>
                  <a:srgbClr val="FFFFFF"/>
                </a:solidFill>
              </a:rPr>
              <a:t>         5</a:t>
            </a:r>
            <a:r>
              <a:rPr lang="zh-CN" altLang="zh-CN" sz="2400" b="1">
                <a:solidFill>
                  <a:srgbClr val="FFFFFF"/>
                </a:solidFill>
              </a:rPr>
              <a:t>． 职业性皮肤病 </a:t>
            </a:r>
            <a:r>
              <a:rPr lang="zh-CN" altLang="zh-CN" sz="2400">
                <a:solidFill>
                  <a:srgbClr val="FFFFFF"/>
                </a:solidFill>
              </a:rPr>
              <a:t>（</a:t>
            </a:r>
            <a:r>
              <a:rPr lang="en-US" altLang="zh-CN" sz="2400">
                <a:solidFill>
                  <a:srgbClr val="FFFFFF"/>
                </a:solidFill>
              </a:rPr>
              <a:t>1</a:t>
            </a:r>
            <a:r>
              <a:rPr lang="zh-CN" altLang="zh-CN" sz="2400">
                <a:solidFill>
                  <a:srgbClr val="FFFFFF"/>
                </a:solidFill>
              </a:rPr>
              <a:t>） 接触性皮炎；（</a:t>
            </a:r>
            <a:r>
              <a:rPr lang="en-US" altLang="zh-CN" sz="2400">
                <a:solidFill>
                  <a:srgbClr val="FFFFFF"/>
                </a:solidFill>
              </a:rPr>
              <a:t>2</a:t>
            </a:r>
            <a:r>
              <a:rPr lang="zh-CN" altLang="zh-CN" sz="2400">
                <a:solidFill>
                  <a:srgbClr val="FFFFFF"/>
                </a:solidFill>
              </a:rPr>
              <a:t>）光敏性皮炎；（</a:t>
            </a:r>
            <a:r>
              <a:rPr lang="en-US" altLang="zh-CN" sz="2400">
                <a:solidFill>
                  <a:srgbClr val="FFFFFF"/>
                </a:solidFill>
              </a:rPr>
              <a:t>3</a:t>
            </a:r>
            <a:r>
              <a:rPr lang="zh-CN" altLang="zh-CN" sz="2400">
                <a:solidFill>
                  <a:srgbClr val="FFFFFF"/>
                </a:solidFill>
              </a:rPr>
              <a:t>）电光性皮炎；（</a:t>
            </a:r>
            <a:r>
              <a:rPr lang="en-US" altLang="zh-CN" sz="2400">
                <a:solidFill>
                  <a:srgbClr val="FFFFFF"/>
                </a:solidFill>
              </a:rPr>
              <a:t>4</a:t>
            </a:r>
            <a:r>
              <a:rPr lang="zh-CN" altLang="zh-CN" sz="2400">
                <a:solidFill>
                  <a:srgbClr val="FFFFFF"/>
                </a:solidFill>
              </a:rPr>
              <a:t>）黑皮病；（</a:t>
            </a:r>
            <a:r>
              <a:rPr lang="en-US" altLang="zh-CN" sz="2400">
                <a:solidFill>
                  <a:srgbClr val="FFFFFF"/>
                </a:solidFill>
              </a:rPr>
              <a:t>5</a:t>
            </a:r>
            <a:r>
              <a:rPr lang="zh-CN" altLang="zh-CN" sz="2400">
                <a:solidFill>
                  <a:srgbClr val="FFFFFF"/>
                </a:solidFill>
              </a:rPr>
              <a:t>）痤疮；（</a:t>
            </a:r>
            <a:r>
              <a:rPr lang="en-US" altLang="zh-CN" sz="2400">
                <a:solidFill>
                  <a:srgbClr val="FFFFFF"/>
                </a:solidFill>
              </a:rPr>
              <a:t>6</a:t>
            </a:r>
            <a:r>
              <a:rPr lang="zh-CN" altLang="zh-CN" sz="2400">
                <a:solidFill>
                  <a:srgbClr val="FFFFFF"/>
                </a:solidFill>
              </a:rPr>
              <a:t>）溃疡；（</a:t>
            </a:r>
            <a:r>
              <a:rPr lang="en-US" altLang="zh-CN" sz="2400">
                <a:solidFill>
                  <a:srgbClr val="FFFFFF"/>
                </a:solidFill>
              </a:rPr>
              <a:t>7</a:t>
            </a:r>
            <a:r>
              <a:rPr lang="zh-CN" altLang="zh-CN" sz="2400">
                <a:solidFill>
                  <a:srgbClr val="FFFFFF"/>
                </a:solidFill>
              </a:rPr>
              <a:t>）依据《职业性皮肤病诊疗标准及处理标准》能够诊疗其它职业性皮肤病。</a:t>
            </a:r>
            <a:endParaRPr lang="zh-CN" altLang="zh-CN" sz="2400">
              <a:solidFill>
                <a:srgbClr val="FFFFFF"/>
              </a:solidFill>
            </a:endParaRPr>
          </a:p>
          <a:p>
            <a:pPr marL="0" marR="0" lvl="0" indent="0"/>
            <a:r>
              <a:rPr lang="en-US" altLang="zh-CN" sz="2400">
                <a:solidFill>
                  <a:srgbClr val="FFFFFF"/>
                </a:solidFill>
              </a:rPr>
              <a:t>    </a:t>
            </a:r>
            <a:endParaRPr lang="zh-CN" altLang="zh-CN" sz="2400">
              <a:solidFill>
                <a:srgbClr val="FFFFFF"/>
              </a:solidFill>
            </a:endParaRPr>
          </a:p>
        </p:txBody>
      </p:sp>
      <p:sp>
        <p:nvSpPr>
          <p:cNvPr id="18434" name="TextBox 18433"/>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18435" name="TextBox 18434"/>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第6页</a:t>
            </a:r>
          </a:p>
        </p:txBody>
      </p:sp>
    </p:spTree>
  </p:cSld>
  <p:clrMapOvr>
    <a:masterClrMapping/>
  </p:clrMapOvr>
  <p:transition spd="slow">
    <p:wip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7" name="矩形 1"/>
          <p:cNvSpPr/>
          <p:nvPr/>
        </p:nvSpPr>
        <p:spPr>
          <a:xfrm>
            <a:off x="611560" y="1268760"/>
            <a:ext cx="7704856" cy="45243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r>
              <a:rPr lang="en-US" altLang="zh-CN" sz="2400" b="1">
                <a:solidFill>
                  <a:srgbClr val="FFFFFF"/>
                </a:solidFill>
              </a:rPr>
              <a:t>          6</a:t>
            </a:r>
            <a:r>
              <a:rPr lang="zh-CN" altLang="zh-CN" sz="2400" b="1">
                <a:solidFill>
                  <a:srgbClr val="FFFFFF"/>
                </a:solidFill>
              </a:rPr>
              <a:t>． 职业性眼病 </a:t>
            </a:r>
            <a:r>
              <a:rPr lang="zh-CN" altLang="zh-CN" sz="2400">
                <a:solidFill>
                  <a:srgbClr val="FFFFFF"/>
                </a:solidFill>
              </a:rPr>
              <a:t>（</a:t>
            </a:r>
            <a:r>
              <a:rPr lang="en-US" altLang="zh-CN" sz="2400">
                <a:solidFill>
                  <a:srgbClr val="FFFFFF"/>
                </a:solidFill>
              </a:rPr>
              <a:t>1</a:t>
            </a:r>
            <a:r>
              <a:rPr lang="zh-CN" altLang="zh-CN" sz="2400">
                <a:solidFill>
                  <a:srgbClr val="FFFFFF"/>
                </a:solidFill>
              </a:rPr>
              <a:t>） 化学性眼部烧伤；（</a:t>
            </a:r>
            <a:r>
              <a:rPr lang="en-US" altLang="zh-CN" sz="2400">
                <a:solidFill>
                  <a:srgbClr val="FFFFFF"/>
                </a:solidFill>
              </a:rPr>
              <a:t>2</a:t>
            </a:r>
            <a:r>
              <a:rPr lang="zh-CN" altLang="zh-CN" sz="2400">
                <a:solidFill>
                  <a:srgbClr val="FFFFFF"/>
                </a:solidFill>
              </a:rPr>
              <a:t>）电光性眼炎；（</a:t>
            </a:r>
            <a:r>
              <a:rPr lang="en-US" altLang="zh-CN" sz="2400">
                <a:solidFill>
                  <a:srgbClr val="FFFFFF"/>
                </a:solidFill>
              </a:rPr>
              <a:t>3</a:t>
            </a:r>
            <a:r>
              <a:rPr lang="zh-CN" altLang="zh-CN" sz="2400">
                <a:solidFill>
                  <a:srgbClr val="FFFFFF"/>
                </a:solidFill>
              </a:rPr>
              <a:t>）职业性白内障（含放射性白内障）。</a:t>
            </a:r>
            <a:endParaRPr lang="en-US" altLang="zh-CN" sz="2400">
              <a:solidFill>
                <a:srgbClr val="FFFFFF"/>
              </a:solidFill>
            </a:endParaRPr>
          </a:p>
          <a:p>
            <a:pPr marL="0" marR="0" lvl="0" indent="0"/>
            <a:r>
              <a:rPr lang="en-US" altLang="zh-CN" sz="2400" b="1">
                <a:solidFill>
                  <a:srgbClr val="FFFFFF"/>
                </a:solidFill>
              </a:rPr>
              <a:t>          7</a:t>
            </a:r>
            <a:r>
              <a:rPr lang="zh-CN" altLang="zh-CN" sz="2400" b="1">
                <a:solidFill>
                  <a:srgbClr val="FFFFFF"/>
                </a:solidFill>
              </a:rPr>
              <a:t>． 职业性耳鼻喉疾病 </a:t>
            </a:r>
            <a:r>
              <a:rPr lang="zh-CN" altLang="zh-CN" sz="2400">
                <a:solidFill>
                  <a:srgbClr val="FFFFFF"/>
                </a:solidFill>
              </a:rPr>
              <a:t>（</a:t>
            </a:r>
            <a:r>
              <a:rPr lang="en-US" altLang="zh-CN" sz="2400">
                <a:solidFill>
                  <a:srgbClr val="FFFFFF"/>
                </a:solidFill>
              </a:rPr>
              <a:t>1</a:t>
            </a:r>
            <a:r>
              <a:rPr lang="zh-CN" altLang="zh-CN" sz="2400">
                <a:solidFill>
                  <a:srgbClr val="FFFFFF"/>
                </a:solidFill>
              </a:rPr>
              <a:t>）噪声聋；（</a:t>
            </a:r>
            <a:r>
              <a:rPr lang="en-US" altLang="zh-CN" sz="2400">
                <a:solidFill>
                  <a:srgbClr val="FFFFFF"/>
                </a:solidFill>
              </a:rPr>
              <a:t>2</a:t>
            </a:r>
            <a:r>
              <a:rPr lang="zh-CN" altLang="zh-CN" sz="2400">
                <a:solidFill>
                  <a:srgbClr val="FFFFFF"/>
                </a:solidFill>
              </a:rPr>
              <a:t>）铬鼻病</a:t>
            </a:r>
            <a:endParaRPr lang="zh-CN" altLang="zh-CN" sz="2400">
              <a:solidFill>
                <a:srgbClr val="FFFFFF"/>
              </a:solidFill>
            </a:endParaRPr>
          </a:p>
          <a:p>
            <a:pPr marL="0" marR="0" lvl="0" indent="0"/>
            <a:r>
              <a:rPr lang="en-US" altLang="zh-CN" sz="2400">
                <a:solidFill>
                  <a:srgbClr val="FFFFFF"/>
                </a:solidFill>
              </a:rPr>
              <a:t>          </a:t>
            </a:r>
            <a:r>
              <a:rPr lang="en-US" altLang="zh-CN" sz="2400" b="1">
                <a:solidFill>
                  <a:srgbClr val="FFFFFF"/>
                </a:solidFill>
              </a:rPr>
              <a:t>8</a:t>
            </a:r>
            <a:r>
              <a:rPr lang="zh-CN" altLang="zh-CN" sz="2400" b="1">
                <a:solidFill>
                  <a:srgbClr val="FFFFFF"/>
                </a:solidFill>
              </a:rPr>
              <a:t>． 职业性肿瘤 </a:t>
            </a:r>
            <a:r>
              <a:rPr lang="zh-CN" altLang="zh-CN" sz="2400">
                <a:solidFill>
                  <a:srgbClr val="FFFFFF"/>
                </a:solidFill>
              </a:rPr>
              <a:t>（</a:t>
            </a:r>
            <a:r>
              <a:rPr lang="en-US" altLang="zh-CN" sz="2400">
                <a:solidFill>
                  <a:srgbClr val="FFFFFF"/>
                </a:solidFill>
              </a:rPr>
              <a:t>1</a:t>
            </a:r>
            <a:r>
              <a:rPr lang="zh-CN" altLang="zh-CN" sz="2400">
                <a:solidFill>
                  <a:srgbClr val="FFFFFF"/>
                </a:solidFill>
              </a:rPr>
              <a:t>） 石棉所致肺癌、间皮瘤；（</a:t>
            </a:r>
            <a:r>
              <a:rPr lang="en-US" altLang="zh-CN" sz="2400">
                <a:solidFill>
                  <a:srgbClr val="FFFFFF"/>
                </a:solidFill>
              </a:rPr>
              <a:t>2</a:t>
            </a:r>
            <a:r>
              <a:rPr lang="zh-CN" altLang="zh-CN" sz="2400">
                <a:solidFill>
                  <a:srgbClr val="FFFFFF"/>
                </a:solidFill>
              </a:rPr>
              <a:t>）联苯胺所致膀胱癌；（</a:t>
            </a:r>
            <a:r>
              <a:rPr lang="en-US" altLang="zh-CN" sz="2400">
                <a:solidFill>
                  <a:srgbClr val="FFFFFF"/>
                </a:solidFill>
              </a:rPr>
              <a:t>3</a:t>
            </a:r>
            <a:r>
              <a:rPr lang="zh-CN" altLang="zh-CN" sz="2400">
                <a:solidFill>
                  <a:srgbClr val="FFFFFF"/>
                </a:solidFill>
              </a:rPr>
              <a:t>）苯所致白血病；（</a:t>
            </a:r>
            <a:r>
              <a:rPr lang="en-US" altLang="zh-CN" sz="2400">
                <a:solidFill>
                  <a:srgbClr val="FFFFFF"/>
                </a:solidFill>
              </a:rPr>
              <a:t>4</a:t>
            </a:r>
            <a:r>
              <a:rPr lang="zh-CN" altLang="zh-CN" sz="2400">
                <a:solidFill>
                  <a:srgbClr val="FFFFFF"/>
                </a:solidFill>
              </a:rPr>
              <a:t>）氯甲醚所致肺癌；（</a:t>
            </a:r>
            <a:r>
              <a:rPr lang="en-US" altLang="zh-CN" sz="2400">
                <a:solidFill>
                  <a:srgbClr val="FFFFFF"/>
                </a:solidFill>
              </a:rPr>
              <a:t>5</a:t>
            </a:r>
            <a:r>
              <a:rPr lang="zh-CN" altLang="zh-CN" sz="2400">
                <a:solidFill>
                  <a:srgbClr val="FFFFFF"/>
                </a:solidFill>
              </a:rPr>
              <a:t>）砷造成肺癌、皮肤癌；（</a:t>
            </a:r>
            <a:r>
              <a:rPr lang="en-US" altLang="zh-CN" sz="2400">
                <a:solidFill>
                  <a:srgbClr val="FFFFFF"/>
                </a:solidFill>
              </a:rPr>
              <a:t>6</a:t>
            </a:r>
            <a:r>
              <a:rPr lang="zh-CN" altLang="zh-CN" sz="2400">
                <a:solidFill>
                  <a:srgbClr val="FFFFFF"/>
                </a:solidFill>
              </a:rPr>
              <a:t>）氯乙烯所致血管肉瘤；（</a:t>
            </a:r>
            <a:r>
              <a:rPr lang="en-US" altLang="zh-CN" sz="2400">
                <a:solidFill>
                  <a:srgbClr val="FFFFFF"/>
                </a:solidFill>
              </a:rPr>
              <a:t>7</a:t>
            </a:r>
            <a:r>
              <a:rPr lang="zh-CN" altLang="zh-CN" sz="2400">
                <a:solidFill>
                  <a:srgbClr val="FFFFFF"/>
                </a:solidFill>
              </a:rPr>
              <a:t>）焦炉工人肺癌；（</a:t>
            </a:r>
            <a:r>
              <a:rPr lang="en-US" altLang="zh-CN" sz="2400">
                <a:solidFill>
                  <a:srgbClr val="FFFFFF"/>
                </a:solidFill>
              </a:rPr>
              <a:t>8</a:t>
            </a:r>
            <a:r>
              <a:rPr lang="zh-CN" altLang="zh-CN" sz="2400">
                <a:solidFill>
                  <a:srgbClr val="FFFFFF"/>
                </a:solidFill>
              </a:rPr>
              <a:t>）铬酸盐制造业工人肺癌。</a:t>
            </a:r>
            <a:endParaRPr lang="zh-CN" altLang="zh-CN" sz="2400">
              <a:solidFill>
                <a:srgbClr val="FFFFFF"/>
              </a:solidFill>
            </a:endParaRPr>
          </a:p>
          <a:p>
            <a:pPr marL="0" marR="0" lvl="0" indent="0"/>
            <a:r>
              <a:rPr lang="en-US" altLang="zh-CN" sz="2400" b="1">
                <a:solidFill>
                  <a:srgbClr val="FFFFFF"/>
                </a:solidFill>
              </a:rPr>
              <a:t>          9</a:t>
            </a:r>
            <a:r>
              <a:rPr lang="zh-CN" altLang="zh-CN" sz="2400" b="1">
                <a:solidFill>
                  <a:srgbClr val="FFFFFF"/>
                </a:solidFill>
              </a:rPr>
              <a:t>． 其它职业病 </a:t>
            </a:r>
            <a:r>
              <a:rPr lang="zh-CN" altLang="zh-CN" sz="2400">
                <a:solidFill>
                  <a:srgbClr val="FFFFFF"/>
                </a:solidFill>
              </a:rPr>
              <a:t>（</a:t>
            </a:r>
            <a:r>
              <a:rPr lang="en-US" altLang="zh-CN" sz="2400">
                <a:solidFill>
                  <a:srgbClr val="FFFFFF"/>
                </a:solidFill>
              </a:rPr>
              <a:t>1</a:t>
            </a:r>
            <a:r>
              <a:rPr lang="zh-CN" altLang="zh-CN" sz="2400">
                <a:solidFill>
                  <a:srgbClr val="FFFFFF"/>
                </a:solidFill>
              </a:rPr>
              <a:t>） 化学性烧伤；（</a:t>
            </a:r>
            <a:r>
              <a:rPr lang="en-US" altLang="zh-CN" sz="2400">
                <a:solidFill>
                  <a:srgbClr val="FFFFFF"/>
                </a:solidFill>
              </a:rPr>
              <a:t>2</a:t>
            </a:r>
            <a:r>
              <a:rPr lang="zh-CN" altLang="zh-CN" sz="2400">
                <a:solidFill>
                  <a:srgbClr val="FFFFFF"/>
                </a:solidFill>
              </a:rPr>
              <a:t>）金属烟雾热；（</a:t>
            </a:r>
            <a:r>
              <a:rPr lang="en-US" altLang="zh-CN" sz="2400">
                <a:solidFill>
                  <a:srgbClr val="FFFFFF"/>
                </a:solidFill>
              </a:rPr>
              <a:t>3</a:t>
            </a:r>
            <a:r>
              <a:rPr lang="zh-CN" altLang="zh-CN" sz="2400">
                <a:solidFill>
                  <a:srgbClr val="FFFFFF"/>
                </a:solidFill>
              </a:rPr>
              <a:t>）职业性哮喘；（</a:t>
            </a:r>
            <a:r>
              <a:rPr lang="en-US" altLang="zh-CN" sz="2400">
                <a:solidFill>
                  <a:srgbClr val="FFFFFF"/>
                </a:solidFill>
              </a:rPr>
              <a:t>4</a:t>
            </a:r>
            <a:r>
              <a:rPr lang="zh-CN" altLang="zh-CN" sz="2400">
                <a:solidFill>
                  <a:srgbClr val="FFFFFF"/>
                </a:solidFill>
              </a:rPr>
              <a:t>）职业性变态反应肺泡炎；（</a:t>
            </a:r>
            <a:r>
              <a:rPr lang="en-US" altLang="zh-CN" sz="2400">
                <a:solidFill>
                  <a:srgbClr val="FFFFFF"/>
                </a:solidFill>
              </a:rPr>
              <a:t>5</a:t>
            </a:r>
            <a:r>
              <a:rPr lang="zh-CN" altLang="zh-CN" sz="2400">
                <a:solidFill>
                  <a:srgbClr val="FFFFFF"/>
                </a:solidFill>
              </a:rPr>
              <a:t>）棉尘病；（</a:t>
            </a:r>
            <a:r>
              <a:rPr lang="en-US" altLang="zh-CN" sz="2400">
                <a:solidFill>
                  <a:srgbClr val="FFFFFF"/>
                </a:solidFill>
              </a:rPr>
              <a:t>6</a:t>
            </a:r>
            <a:r>
              <a:rPr lang="zh-CN" altLang="zh-CN" sz="2400">
                <a:solidFill>
                  <a:srgbClr val="FFFFFF"/>
                </a:solidFill>
              </a:rPr>
              <a:t>）煤矿井下工人滑囊炎；（</a:t>
            </a:r>
            <a:r>
              <a:rPr lang="en-US" altLang="zh-CN" sz="2400">
                <a:solidFill>
                  <a:srgbClr val="FFFFFF"/>
                </a:solidFill>
              </a:rPr>
              <a:t>7</a:t>
            </a:r>
            <a:r>
              <a:rPr lang="zh-CN" altLang="zh-CN" sz="2400">
                <a:solidFill>
                  <a:srgbClr val="FFFFFF"/>
                </a:solidFill>
              </a:rPr>
              <a:t>）牙酸铁病。</a:t>
            </a:r>
            <a:endParaRPr lang="zh-CN" altLang="en-US" sz="2400">
              <a:solidFill>
                <a:srgbClr val="FFFFFF"/>
              </a:solidFill>
            </a:endParaRPr>
          </a:p>
        </p:txBody>
      </p:sp>
      <p:sp>
        <p:nvSpPr>
          <p:cNvPr id="19458" name="TextBox 19457"/>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19459" name="TextBox 19458"/>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第7页</a:t>
            </a:r>
          </a:p>
        </p:txBody>
      </p:sp>
    </p:spTree>
  </p:cSld>
  <p:clrMapOvr>
    <a:masterClrMapping/>
  </p:clrMapOvr>
  <p:transition spd="slow">
    <p:pull dir="d"/>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1" name="标题 1"/>
          <p:cNvSpPr>
            <a:spLocks noGrp="1"/>
          </p:cNvSpPr>
          <p:nvPr>
            <p:ph type="title" idx="4294967295"/>
          </p:nvPr>
        </p:nvSpPr>
        <p:spPr>
          <a:xfrm>
            <a:off x="457200" y="274638"/>
            <a:ext cx="8229600" cy="1143000"/>
          </a:xfrm>
          <a:prstGeom prst="rect">
            <a:avLst/>
          </a:prstGeom>
          <a:gradFill rotWithShape="1">
            <a:gsLst>
              <a:gs pos="0">
                <a:schemeClr val="accent1">
                  <a:tint val="25000"/>
                  <a:satMod val="125000"/>
                </a:schemeClr>
              </a:gs>
              <a:gs pos="40000">
                <a:schemeClr val="accent1">
                  <a:tint val="55000"/>
                  <a:satMod val="130000"/>
                </a:schemeClr>
              </a:gs>
              <a:gs pos="50000">
                <a:schemeClr val="accent1">
                  <a:tint val="59000"/>
                  <a:satMod val="130000"/>
                </a:schemeClr>
              </a:gs>
              <a:gs pos="65000">
                <a:schemeClr val="accent1">
                  <a:tint val="55000"/>
                  <a:satMod val="130000"/>
                </a:schemeClr>
              </a:gs>
              <a:gs pos="100000">
                <a:schemeClr val="accent1">
                  <a:tint val="20000"/>
                  <a:satMod val="125000"/>
                </a:schemeClr>
              </a:gs>
            </a:gsLst>
            <a:lin ang="5400000" scaled="0"/>
          </a:gradFill>
          <a:ln w="12000" cap="flat" cmpd="sng" algn="ctr">
            <a:solidFill>
              <a:schemeClr val="accent1"/>
            </a:solidFill>
            <a:prstDash val="solid"/>
          </a:ln>
          <a:effectLst>
            <a:glow rad="63500">
              <a:schemeClr val="accent1">
                <a:alpha val="45000"/>
                <a:satMod val="120000"/>
              </a:schemeClr>
            </a:glow>
          </a:effectLst>
          <a:scene3d>
            <a:camera prst="orthographicFront"/>
            <a:lightRig rig="balanced" dir="t"/>
          </a:scene3d>
          <a:sp3d prstMaterial="plastic"/>
        </p:spPr>
        <p:style>
          <a:lnRef idx="1">
            <a:schemeClr val="accent1"/>
          </a:lnRef>
          <a:fillRef idx="2">
            <a:schemeClr val="accent1"/>
          </a:fillRef>
          <a:effectRef idx="1">
            <a:schemeClr val="accent1"/>
          </a:effectRef>
          <a:fontRef idx="minor">
            <a:schemeClr val="dk1"/>
          </a:fontRef>
        </p:style>
        <p:txBody>
          <a:bodyPr vert="horz" anchor="ctr">
            <a:normAutofit fontScale="90000"/>
            <a:scene3d>
              <a:camera prst="orthographicFront"/>
              <a:lightRig rig="soft" dir="t">
                <a:rot lat="0" lon="0" rev="16800000"/>
              </a:lightRig>
            </a:scene3d>
            <a:sp3d prstMaterial="softEdge">
              <a:bevelT w="38100" h="38100"/>
            </a:sp3d>
          </a:bodyPr>
          <a:lstStyle>
            <a:lvl1pPr>
              <a:defRPr lang="zh-CN">
                <a:solidFill>
                  <a:srgbClr val="000000"/>
                </a:solidFill>
                <a:latin typeface="+mj-lt"/>
              </a:defRPr>
            </a:lvl1pPr>
            <a:lvl2pPr>
              <a:defRPr>
                <a:solidFill>
                  <a:srgbClr val="000000"/>
                </a:solidFill>
                <a:latin typeface="Calibri"/>
              </a:defRPr>
            </a:lvl2pPr>
            <a:lvl3pPr>
              <a:defRPr>
                <a:solidFill>
                  <a:srgbClr val="000000"/>
                </a:solidFill>
                <a:latin typeface="Calibri"/>
              </a:defRPr>
            </a:lvl3pPr>
            <a:lvl4pPr>
              <a:defRPr>
                <a:solidFill>
                  <a:srgbClr val="000000"/>
                </a:solidFill>
                <a:latin typeface="Calibri"/>
              </a:defRPr>
            </a:lvl4pPr>
            <a:lvl5pPr>
              <a:defRPr>
                <a:solidFill>
                  <a:srgbClr val="000000"/>
                </a:solidFill>
                <a:latin typeface="Calibri"/>
              </a:defRPr>
            </a:lvl5pPr>
            <a:lvl6pPr>
              <a:defRPr>
                <a:solidFill>
                  <a:srgbClr val="000000"/>
                </a:solidFill>
                <a:latin typeface="Calibri"/>
              </a:defRPr>
            </a:lvl6pPr>
            <a:lvl7pPr>
              <a:defRPr>
                <a:solidFill>
                  <a:srgbClr val="000000"/>
                </a:solidFill>
                <a:latin typeface="Calibri"/>
              </a:defRPr>
            </a:lvl7pPr>
            <a:lvl8pPr>
              <a:defRPr>
                <a:solidFill>
                  <a:srgbClr val="000000"/>
                </a:solidFill>
                <a:latin typeface="Calibri"/>
              </a:defRPr>
            </a:lvl8pPr>
            <a:lvl9pPr>
              <a:defRPr>
                <a:solidFill>
                  <a:srgbClr val="000000"/>
                </a:solidFill>
                <a:latin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zh-CN" sz="4100" b="1" i="0" u="none" strike="noStrike" kern="1200" cap="none" spc="0" normalizeH="0" baseline="0" noProof="0" smtClean="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rPr>
              <a:t>职业病特点</a:t>
            </a:r>
            <a:br>
              <a:rPr kumimoji="0" lang="zh-CN" altLang="zh-CN" sz="4100" b="1" i="0" u="none" strike="noStrike" kern="1200" cap="none" spc="0" normalizeH="0" baseline="0" noProof="0" smtClean="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rPr>
            </a:br>
            <a:endParaRPr kumimoji="0" lang="zh-CN" altLang="en-US" sz="4100" b="1" i="0" u="none" strike="noStrike" kern="1200" cap="none" spc="0" normalizeH="0" baseline="0" noProof="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endParaRPr>
          </a:p>
        </p:txBody>
      </p:sp>
      <p:sp>
        <p:nvSpPr>
          <p:cNvPr id="20482" name="内容占位符 2"/>
          <p:cNvSpPr>
            <a:spLocks noGrp="1"/>
          </p:cNvSpPr>
          <p:nvPr>
            <p:ph idx="4294967295"/>
          </p:nvPr>
        </p:nvSpPr>
        <p:spPr>
          <a:xfrm>
            <a:off x="468312" y="981075"/>
            <a:ext cx="8218488" cy="6192838"/>
          </a:xfrm>
        </p:spPr>
        <p:style>
          <a:lnRef idx="2">
            <a:schemeClr val="accent1">
              <a:shade val="50000"/>
            </a:schemeClr>
          </a:lnRef>
          <a:fillRef idx="1">
            <a:schemeClr val="accent1"/>
          </a:fillRef>
          <a:effectRef idx="0">
            <a:schemeClr val="accent1"/>
          </a:effectRef>
          <a:fontRef idx="minor">
            <a:schemeClr val="lt1"/>
          </a:fontRef>
        </p:style>
        <p:txBody>
          <a:bodyPr vert="horz" wrap="square" anchor="t" anchorCtr="0"/>
          <a:lstStyle>
            <a:lvl1pPr marL="547688" indent="-411162"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charset="2"/>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8640" marR="0" lvl="0" indent="-411480">
              <a:lnSpc>
                <a:spcPct val="80000"/>
              </a:lnSpc>
              <a:buNone/>
            </a:pPr>
            <a:r>
              <a:rPr lang="en-US" altLang="zh-CN" sz="2400">
                <a:solidFill>
                  <a:srgbClr val="FFFFFF"/>
                </a:solidFill>
              </a:rPr>
              <a:t>                </a:t>
            </a:r>
            <a:r>
              <a:rPr lang="zh-CN" altLang="zh-CN">
                <a:solidFill>
                  <a:srgbClr val="FFFFFF"/>
                </a:solidFill>
              </a:rPr>
              <a:t>有明确病因，职业危害原因和职业病之间有明确因果关系</a:t>
            </a:r>
            <a:r>
              <a:rPr lang="en-US" altLang="zh-CN">
                <a:solidFill>
                  <a:srgbClr val="FFFFFF"/>
                </a:solidFill>
              </a:rPr>
              <a:t>,</a:t>
            </a:r>
            <a:r>
              <a:rPr lang="zh-CN" altLang="zh-CN">
                <a:solidFill>
                  <a:srgbClr val="FFFFFF"/>
                </a:solidFill>
              </a:rPr>
              <a:t>病因和临床表现都有特异性</a:t>
            </a:r>
            <a:r>
              <a:rPr lang="en-US" altLang="zh-CN">
                <a:solidFill>
                  <a:srgbClr val="FFFFFF"/>
                </a:solidFill>
              </a:rPr>
              <a:t>;</a:t>
            </a:r>
            <a:r>
              <a:rPr lang="zh-CN" altLang="zh-CN">
                <a:solidFill>
                  <a:srgbClr val="FFFFFF"/>
                </a:solidFill>
              </a:rPr>
              <a:t>职业原因数量，决定了职业病有没有、轻重、缓急，即有剂量</a:t>
            </a:r>
            <a:r>
              <a:rPr lang="en-US" altLang="zh-CN">
                <a:solidFill>
                  <a:srgbClr val="FFFFFF"/>
                </a:solidFill>
              </a:rPr>
              <a:t>-</a:t>
            </a:r>
            <a:r>
              <a:rPr lang="zh-CN" altLang="zh-CN">
                <a:solidFill>
                  <a:srgbClr val="FFFFFF"/>
                </a:solidFill>
              </a:rPr>
              <a:t>反应关系</a:t>
            </a:r>
            <a:r>
              <a:rPr lang="en-US" altLang="zh-CN">
                <a:solidFill>
                  <a:srgbClr val="FFFFFF"/>
                </a:solidFill>
              </a:rPr>
              <a:t>;</a:t>
            </a:r>
            <a:r>
              <a:rPr lang="zh-CN" altLang="zh-CN">
                <a:solidFill>
                  <a:srgbClr val="FFFFFF"/>
                </a:solidFill>
              </a:rPr>
              <a:t>有特定发病范围，一样工作其人，按照上述规律而发生不一样反应</a:t>
            </a:r>
            <a:r>
              <a:rPr lang="en-US" altLang="zh-CN">
                <a:solidFill>
                  <a:srgbClr val="FFFFFF"/>
                </a:solidFill>
              </a:rPr>
              <a:t>;</a:t>
            </a:r>
            <a:r>
              <a:rPr lang="zh-CN" altLang="zh-CN">
                <a:solidFill>
                  <a:srgbClr val="FFFFFF"/>
                </a:solidFill>
              </a:rPr>
              <a:t>控制病因和发病条件，即去除职业原因，可有效地降低其发病率，甚至使其绝迹或显著改变职业危害原因作用特征。如能早期发觉，及时合理处理，预后很好，康复也轻易</a:t>
            </a:r>
            <a:r>
              <a:rPr lang="en-US" altLang="zh-CN">
                <a:solidFill>
                  <a:srgbClr val="FFFFFF"/>
                </a:solidFill>
              </a:rPr>
              <a:t>;</a:t>
            </a:r>
            <a:r>
              <a:rPr lang="zh-CN" altLang="zh-CN">
                <a:solidFill>
                  <a:srgbClr val="FFFFFF"/>
                </a:solidFill>
              </a:rPr>
              <a:t>治疗方法，大多是对症，当前较少有特效方法，治疗个体，无助于控制人群中发病。少数毒物</a:t>
            </a:r>
            <a:r>
              <a:rPr lang="en-US" altLang="zh-CN">
                <a:solidFill>
                  <a:srgbClr val="FFFFFF"/>
                </a:solidFill>
              </a:rPr>
              <a:t>(</a:t>
            </a:r>
            <a:r>
              <a:rPr lang="zh-CN" altLang="zh-CN">
                <a:solidFill>
                  <a:srgbClr val="FFFFFF"/>
                </a:solidFill>
              </a:rPr>
              <a:t>如铅、汞、镉、苯、二硫化碳等</a:t>
            </a:r>
            <a:r>
              <a:rPr lang="en-US" altLang="zh-CN">
                <a:solidFill>
                  <a:srgbClr val="FFFFFF"/>
                </a:solidFill>
              </a:rPr>
              <a:t>)</a:t>
            </a:r>
            <a:r>
              <a:rPr lang="zh-CN" altLang="zh-CN">
                <a:solidFill>
                  <a:srgbClr val="FFFFFF"/>
                </a:solidFill>
              </a:rPr>
              <a:t>可对中毒者子代发生不良影响。所以，职业病是一类人为疾病，其发生和发展规律与人类生产活动及职业病防治工作好坏直接相关。关键在于全方面执行三级预防</a:t>
            </a:r>
            <a:r>
              <a:rPr lang="en-US" altLang="zh-CN">
                <a:solidFill>
                  <a:srgbClr val="FFFFFF"/>
                </a:solidFill>
              </a:rPr>
              <a:t>(1</a:t>
            </a:r>
            <a:r>
              <a:rPr lang="zh-CN" altLang="en-US">
                <a:solidFill>
                  <a:srgbClr val="FFFFFF"/>
                </a:solidFill>
              </a:rPr>
              <a:t>、病因预防；</a:t>
            </a:r>
            <a:r>
              <a:rPr lang="en-US" altLang="zh-CN">
                <a:solidFill>
                  <a:srgbClr val="FFFFFF"/>
                </a:solidFill>
              </a:rPr>
              <a:t>2</a:t>
            </a:r>
            <a:r>
              <a:rPr lang="zh-CN" altLang="en-US">
                <a:solidFill>
                  <a:srgbClr val="FFFFFF"/>
                </a:solidFill>
              </a:rPr>
              <a:t>、早期发觉病损；</a:t>
            </a:r>
            <a:r>
              <a:rPr lang="en-US" altLang="zh-CN">
                <a:solidFill>
                  <a:srgbClr val="FFFFFF"/>
                </a:solidFill>
              </a:rPr>
              <a:t>3</a:t>
            </a:r>
            <a:r>
              <a:rPr lang="zh-CN" altLang="en-US">
                <a:solidFill>
                  <a:srgbClr val="FFFFFF"/>
                </a:solidFill>
              </a:rPr>
              <a:t>、预防病损深入恶化</a:t>
            </a:r>
            <a:r>
              <a:rPr lang="en-US" altLang="zh-CN">
                <a:solidFill>
                  <a:srgbClr val="FFFFFF"/>
                </a:solidFill>
              </a:rPr>
              <a:t>)</a:t>
            </a:r>
            <a:r>
              <a:rPr lang="zh-CN" altLang="zh-CN">
                <a:solidFill>
                  <a:srgbClr val="FFFFFF"/>
                </a:solidFill>
              </a:rPr>
              <a:t>。</a:t>
            </a:r>
            <a:endParaRPr lang="zh-CN" altLang="zh-CN">
              <a:solidFill>
                <a:srgbClr val="FFFFFF"/>
              </a:solidFill>
            </a:endParaRPr>
          </a:p>
          <a:p>
            <a:pPr marL="548640" marR="0" lvl="0" indent="-411480">
              <a:lnSpc>
                <a:spcPct val="80000"/>
              </a:lnSpc>
            </a:pPr>
            <a:endParaRPr lang="zh-CN" altLang="en-US" sz="2600">
              <a:solidFill>
                <a:srgbClr val="FFFFFF"/>
              </a:solidFill>
            </a:endParaRPr>
          </a:p>
        </p:txBody>
      </p:sp>
      <p:sp>
        <p:nvSpPr>
          <p:cNvPr id="20483" name="TextBox 20482"/>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20484" name="TextBox 20483"/>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第8页</a:t>
            </a: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additive="base">
                                        <p:cTn id="6" dur="1" fill="hold">
                                          <p:stCondLst>
                                            <p:cond delay="0"/>
                                          </p:stCondLst>
                                        </p:cTn>
                                        <p:tgtEl>
                                          <p:spTgt spid="20482">
                                            <p:bg/>
                                          </p:spTgt>
                                        </p:tgtEl>
                                        <p:attrNameLst>
                                          <p:attrName>style.visibility</p:attrName>
                                        </p:attrNameLst>
                                      </p:cBhvr>
                                      <p:to>
                                        <p:strVal val="visible"/>
                                      </p:to>
                                    </p:set>
                                    <p:animEffect transition="in" filter="wipe(down)">
                                      <p:cBhvr additive="base">
                                        <p:cTn id="7" dur="500"/>
                                        <p:tgtEl>
                                          <p:spTgt spid="20482">
                                            <p:bg/>
                                          </p:spTgt>
                                        </p:tgtEl>
                                      </p:cBhvr>
                                    </p:animEffect>
                                  </p:childTnLst>
                                </p:cTn>
                              </p:par>
                              <p:par>
                                <p:cTn id="8" presetID="22" presetClass="entr" presetSubtype="4" dur="500" fill="hold" grpId="0" nodeType="withEffect">
                                  <p:stCondLst>
                                    <p:cond delay="0"/>
                                  </p:stCondLst>
                                  <p:childTnLst>
                                    <p:set>
                                      <p:cBhvr additive="base">
                                        <p:cTn id="9" dur="1" fill="hold">
                                          <p:stCondLst>
                                            <p:cond delay="0"/>
                                          </p:stCondLst>
                                        </p:cTn>
                                        <p:tgtEl>
                                          <p:spTgt spid="20482">
                                            <p:txEl>
                                              <p:pRg st="0" end="0"/>
                                            </p:txEl>
                                          </p:spTgt>
                                        </p:tgtEl>
                                        <p:attrNameLst>
                                          <p:attrName>style.visibility</p:attrName>
                                        </p:attrNameLst>
                                      </p:cBhvr>
                                      <p:to>
                                        <p:strVal val="visible"/>
                                      </p:to>
                                    </p:set>
                                    <p:animEffect transition="in" filter="wipe(down)">
                                      <p:cBhvr additive="base">
                                        <p:cTn id="10" dur="500"/>
                                        <p:tgtEl>
                                          <p:spTgt spid="2048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uiExpand="1" build="allAtOnce" animBg="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5" name="标题 1"/>
          <p:cNvSpPr>
            <a:spLocks noGrp="1"/>
          </p:cNvSpPr>
          <p:nvPr>
            <p:ph type="title" idx="4294967295"/>
          </p:nvPr>
        </p:nvSpPr>
        <p:spPr>
          <a:xfrm>
            <a:off x="251520" y="274638"/>
            <a:ext cx="8435280" cy="1143000"/>
          </a:xfrm>
          <a:prstGeom prst="rect">
            <a:avLst/>
          </a:prstGeom>
          <a:gradFill rotWithShape="1">
            <a:gsLst>
              <a:gs pos="0">
                <a:schemeClr val="accent1">
                  <a:tint val="48000"/>
                  <a:satMod val="138000"/>
                </a:schemeClr>
              </a:gs>
              <a:gs pos="25000">
                <a:schemeClr val="accent1">
                  <a:tint val="85000"/>
                </a:schemeClr>
              </a:gs>
              <a:gs pos="40000">
                <a:schemeClr val="accent1">
                  <a:tint val="92000"/>
                </a:schemeClr>
              </a:gs>
              <a:gs pos="50000">
                <a:schemeClr val="accent1">
                  <a:tint val="93000"/>
                </a:schemeClr>
              </a:gs>
              <a:gs pos="60000">
                <a:schemeClr val="accent1">
                  <a:tint val="92000"/>
                </a:schemeClr>
              </a:gs>
              <a:gs pos="75000">
                <a:schemeClr val="accent1">
                  <a:tint val="83000"/>
                  <a:satMod val="108000"/>
                </a:schemeClr>
              </a:gs>
              <a:gs pos="100000">
                <a:schemeClr val="accent1">
                  <a:tint val="48000"/>
                  <a:satMod val="150000"/>
                </a:schemeClr>
              </a:gs>
            </a:gsLst>
            <a:lin ang="5400000" scaled="0"/>
          </a:gradFill>
          <a:ln w="12000" cap="flat" cmpd="sng" algn="ctr">
            <a:solidFill>
              <a:schemeClr val="accent1"/>
            </a:solidFill>
            <a:prstDash val="solid"/>
          </a:ln>
          <a:effectLst>
            <a:glow rad="63500">
              <a:schemeClr val="accent1">
                <a:alpha val="45000"/>
                <a:satMod val="120000"/>
              </a:schemeClr>
            </a:glow>
          </a:effectLst>
          <a:scene3d>
            <a:camera prst="orthographicFront" fov="0">
              <a:rot lat="0" lon="0" rev="0"/>
            </a:camera>
            <a:lightRig rig="brightRoom" dir="tl">
              <a:rot lat="0" lon="0" rev="8700000"/>
            </a:lightRig>
          </a:scene3d>
          <a:sp3d>
            <a:bevelT w="0" h="0"/>
            <a:contourClr>
              <a:schemeClr val="accent1">
                <a:tint val="70000"/>
              </a:schemeClr>
            </a:contourClr>
          </a:sp3d>
        </p:spPr>
        <p:style>
          <a:lnRef idx="1">
            <a:schemeClr val="accent1"/>
          </a:lnRef>
          <a:fillRef idx="3">
            <a:schemeClr val="accent1"/>
          </a:fillRef>
          <a:effectRef idx="2">
            <a:schemeClr val="accent1"/>
          </a:effectRef>
          <a:fontRef idx="minor">
            <a:schemeClr val="lt1"/>
          </a:fontRef>
        </p:style>
        <p:txBody>
          <a:bodyPr vert="horz" anchor="ctr">
            <a:normAutofit/>
            <a:scene3d>
              <a:camera prst="orthographicFront"/>
              <a:lightRig rig="soft" dir="t">
                <a:rot lat="0" lon="0" rev="16800000"/>
              </a:lightRig>
            </a:scene3d>
            <a:sp3d prstMaterial="softEdge">
              <a:bevelT w="38100" h="38100"/>
            </a:sp3d>
          </a:bodyPr>
          <a:lstStyle>
            <a:lvl1pPr>
              <a:defRPr lang="zh-CN">
                <a:solidFill>
                  <a:srgbClr val="FFFFFF"/>
                </a:solidFill>
                <a:latin typeface="+mj-lt"/>
              </a:defRPr>
            </a:lvl1pPr>
            <a:lvl2pPr>
              <a:defRPr>
                <a:solidFill>
                  <a:srgbClr val="FFFFFF"/>
                </a:solidFill>
                <a:latin typeface="Calibri"/>
              </a:defRPr>
            </a:lvl2pPr>
            <a:lvl3pPr>
              <a:defRPr>
                <a:solidFill>
                  <a:srgbClr val="FFFFFF"/>
                </a:solidFill>
                <a:latin typeface="Calibri"/>
              </a:defRPr>
            </a:lvl3pPr>
            <a:lvl4pPr>
              <a:defRPr>
                <a:solidFill>
                  <a:srgbClr val="FFFFFF"/>
                </a:solidFill>
                <a:latin typeface="Calibri"/>
              </a:defRPr>
            </a:lvl4pPr>
            <a:lvl5pPr>
              <a:defRPr>
                <a:solidFill>
                  <a:srgbClr val="FFFFFF"/>
                </a:solidFill>
                <a:latin typeface="Calibri"/>
              </a:defRPr>
            </a:lvl5pPr>
            <a:lvl6pPr>
              <a:defRPr>
                <a:solidFill>
                  <a:srgbClr val="FFFFFF"/>
                </a:solidFill>
                <a:latin typeface="Calibri"/>
              </a:defRPr>
            </a:lvl6pPr>
            <a:lvl7pPr>
              <a:defRPr>
                <a:solidFill>
                  <a:srgbClr val="FFFFFF"/>
                </a:solidFill>
                <a:latin typeface="Calibri"/>
              </a:defRPr>
            </a:lvl7pPr>
            <a:lvl8pPr>
              <a:defRPr>
                <a:solidFill>
                  <a:srgbClr val="FFFFFF"/>
                </a:solidFill>
                <a:latin typeface="Calibri"/>
              </a:defRPr>
            </a:lvl8pPr>
            <a:lvl9pPr>
              <a:defRPr>
                <a:solidFill>
                  <a:srgbClr val="FFFFFF"/>
                </a:solidFill>
                <a:latin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zh-CN" sz="4100" b="1" i="0" u="none" strike="noStrike" kern="1200" cap="none" spc="0" normalizeH="0" baseline="0" noProof="0" smtClean="0">
                <a:ln w="6350">
                  <a:noFill/>
                </a:ln>
                <a:solidFill>
                  <a:schemeClr val="lt1"/>
                </a:solidFill>
                <a:effectLst>
                  <a:outerShdw blurRad="114300" dist="101600" dir="2700000" algn="tl" rotWithShape="0">
                    <a:srgbClr val="000000">
                      <a:alpha val="40000"/>
                    </a:srgbClr>
                  </a:outerShdw>
                </a:effectLst>
                <a:uLnTx/>
                <a:uFillTx/>
                <a:latin typeface="+mn-lt"/>
                <a:ea typeface="+mn-ea"/>
                <a:cs typeface="+mn-cs"/>
              </a:rPr>
              <a:t>什么是职业病危害？</a:t>
            </a:r>
            <a:endParaRPr kumimoji="0" lang="zh-CN" altLang="en-US" sz="4100" b="1" i="0" u="none" strike="noStrike" kern="1200" cap="none" spc="0" normalizeH="0" baseline="0" noProof="0">
              <a:ln w="6350">
                <a:noFill/>
              </a:ln>
              <a:solidFill>
                <a:schemeClr val="lt1"/>
              </a:solidFill>
              <a:effectLst>
                <a:outerShdw blurRad="114300" dist="101600" dir="2700000" algn="tl" rotWithShape="0">
                  <a:srgbClr val="000000">
                    <a:alpha val="40000"/>
                  </a:srgbClr>
                </a:outerShdw>
              </a:effectLst>
              <a:uLnTx/>
              <a:uFillTx/>
              <a:latin typeface="+mn-lt"/>
              <a:ea typeface="+mn-ea"/>
              <a:cs typeface="+mn-cs"/>
            </a:endParaRPr>
          </a:p>
        </p:txBody>
      </p:sp>
      <p:sp>
        <p:nvSpPr>
          <p:cNvPr id="21506" name="内容占位符 2"/>
          <p:cNvSpPr>
            <a:spLocks noGrp="1"/>
          </p:cNvSpPr>
          <p:nvPr>
            <p:ph idx="4294967295"/>
          </p:nvPr>
        </p:nvSpPr>
        <p:spPr>
          <a:xfrm>
            <a:off x="250825" y="1268412"/>
            <a:ext cx="8435975" cy="5256212"/>
          </a:xfrm>
        </p:spPr>
        <p:style>
          <a:lnRef idx="2">
            <a:schemeClr val="accent1">
              <a:shade val="50000"/>
            </a:schemeClr>
          </a:lnRef>
          <a:fillRef idx="1">
            <a:schemeClr val="accent1"/>
          </a:fillRef>
          <a:effectRef idx="0">
            <a:schemeClr val="accent1"/>
          </a:effectRef>
          <a:fontRef idx="minor">
            <a:schemeClr val="lt1"/>
          </a:fontRef>
        </p:style>
        <p:txBody>
          <a:bodyPr vert="horz" wrap="square" anchor="t" anchorCtr="0"/>
          <a:lstStyle>
            <a:lvl1pPr marL="547688" indent="-411162"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charset="2"/>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8640" marR="0" lvl="0" indent="-411480">
              <a:buNone/>
            </a:pPr>
            <a:r>
              <a:rPr lang="en-US" altLang="zh-CN">
                <a:solidFill>
                  <a:srgbClr val="FFFFFF"/>
                </a:solidFill>
              </a:rPr>
              <a:t>             </a:t>
            </a:r>
            <a:r>
              <a:rPr lang="zh-CN" altLang="zh-CN">
                <a:solidFill>
                  <a:srgbClr val="FFFFFF"/>
                </a:solidFill>
              </a:rPr>
              <a:t>职业病危害是指对从事职业活动劳动者可能造成职业病各种危害。职业病危害原因包含：职业活动中存在各种有害化学、物理、生物原因以及在作业过程中产生其它有害原因。</a:t>
            </a:r>
            <a:endParaRPr lang="zh-CN" altLang="zh-CN">
              <a:solidFill>
                <a:srgbClr val="FFFFFF"/>
              </a:solidFill>
            </a:endParaRPr>
          </a:p>
          <a:p>
            <a:pPr marL="548640" marR="0" lvl="0" indent="-411480">
              <a:buNone/>
            </a:pPr>
            <a:r>
              <a:rPr lang="en-US" altLang="zh-CN">
                <a:solidFill>
                  <a:srgbClr val="FFFFFF"/>
                </a:solidFill>
              </a:rPr>
              <a:t>             </a:t>
            </a:r>
            <a:r>
              <a:rPr lang="zh-CN" altLang="zh-CN">
                <a:solidFill>
                  <a:srgbClr val="FFFFFF"/>
                </a:solidFill>
              </a:rPr>
              <a:t>职业病危害是造成职业病原因，为便于了解和操作，卫生部公布了《职业病危害原因分类目录》，将主要职业病危害原因分为</a:t>
            </a:r>
            <a:r>
              <a:rPr lang="en-US" altLang="zh-CN">
                <a:solidFill>
                  <a:srgbClr val="FFFFFF"/>
                </a:solidFill>
              </a:rPr>
              <a:t>10</a:t>
            </a:r>
            <a:r>
              <a:rPr lang="zh-CN" altLang="zh-CN">
                <a:solidFill>
                  <a:srgbClr val="FFFFFF"/>
                </a:solidFill>
              </a:rPr>
              <a:t>类，并详细列举了相关行业和工种，是用人单位明确职业病危害控制内容，劳动者了解哪些工作可能造成职业病，以及卫生行政部门开展职业卫生检验依据。</a:t>
            </a:r>
            <a:endParaRPr lang="zh-CN" altLang="zh-CN">
              <a:solidFill>
                <a:srgbClr val="FFFFFF"/>
              </a:solidFill>
            </a:endParaRPr>
          </a:p>
          <a:p>
            <a:pPr marL="548640" marR="0" lvl="0" indent="-411480"/>
            <a:endParaRPr lang="zh-CN" altLang="en-US">
              <a:solidFill>
                <a:srgbClr val="FFFFFF"/>
              </a:solidFill>
            </a:endParaRPr>
          </a:p>
        </p:txBody>
      </p:sp>
      <p:sp>
        <p:nvSpPr>
          <p:cNvPr id="21507" name="TextBox 21506"/>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21508" name="TextBox 21507"/>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第9页</a:t>
            </a:r>
          </a:p>
        </p:txBody>
      </p:sp>
    </p:spTree>
  </p:cSld>
  <p:clrMapOvr>
    <a:masterClrMapping/>
  </p:clrMapOvr>
  <p:transition spd="slow">
    <p:randomBar dir="vert"/>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29" name="矩形 1"/>
          <p:cNvSpPr/>
          <p:nvPr/>
        </p:nvSpPr>
        <p:spPr>
          <a:xfrm>
            <a:off x="611560" y="764704"/>
            <a:ext cx="7920880" cy="54069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r>
              <a:rPr lang="en-US" altLang="zh-CN" sz="2800">
                <a:solidFill>
                  <a:srgbClr val="FFFFFF"/>
                </a:solidFill>
              </a:rPr>
              <a:t>        </a:t>
            </a:r>
            <a:endParaRPr lang="en-US" altLang="zh-CN" sz="2800">
              <a:solidFill>
                <a:srgbClr val="FFFFFF"/>
              </a:solidFill>
            </a:endParaRPr>
          </a:p>
          <a:p>
            <a:pPr marL="0" marR="0" lvl="0" indent="0"/>
            <a:r>
              <a:rPr lang="en-US" altLang="zh-CN" sz="2800">
                <a:solidFill>
                  <a:srgbClr val="FFFFFF"/>
                </a:solidFill>
              </a:rPr>
              <a:t>         </a:t>
            </a:r>
            <a:r>
              <a:rPr lang="zh-CN" altLang="zh-CN" sz="2800">
                <a:solidFill>
                  <a:srgbClr val="FFFFFF"/>
                </a:solidFill>
              </a:rPr>
              <a:t>这</a:t>
            </a:r>
            <a:r>
              <a:rPr lang="en-US" altLang="zh-CN" sz="2800">
                <a:solidFill>
                  <a:srgbClr val="FFFFFF"/>
                </a:solidFill>
              </a:rPr>
              <a:t>10</a:t>
            </a:r>
            <a:r>
              <a:rPr lang="zh-CN" altLang="zh-CN" sz="2800">
                <a:solidFill>
                  <a:srgbClr val="FFFFFF"/>
                </a:solidFill>
              </a:rPr>
              <a:t>类职业病危害原因是：粉尘类，放射性物质类（电离辐射），化学物质类，物理原因，生物原因，造成职业性皮肤病危害原因，造成职业性眼病危害原因，造成职业性耳鼻喉口腔疾病危害原因，职业性肿瘤职业病危害原因，其它职业病危害原因。</a:t>
            </a:r>
            <a:endParaRPr lang="en-US" altLang="zh-CN" sz="2800">
              <a:solidFill>
                <a:srgbClr val="FFFFFF"/>
              </a:solidFill>
            </a:endParaRPr>
          </a:p>
          <a:p>
            <a:pPr marL="0" marR="0" lvl="0" indent="0"/>
            <a:endParaRPr lang="en-US" altLang="zh-CN" sz="2800">
              <a:solidFill>
                <a:srgbClr val="FFFFFF"/>
              </a:solidFill>
            </a:endParaRPr>
          </a:p>
          <a:p>
            <a:pPr marL="0" marR="0" lvl="0" indent="0"/>
            <a:endParaRPr lang="en-US" altLang="zh-CN" sz="2800">
              <a:solidFill>
                <a:srgbClr val="FFFFFF"/>
              </a:solidFill>
            </a:endParaRPr>
          </a:p>
          <a:p>
            <a:pPr marL="0" marR="0" lvl="0" indent="0"/>
            <a:endParaRPr lang="en-US" altLang="zh-CN" sz="2800">
              <a:solidFill>
                <a:srgbClr val="FFFFFF"/>
              </a:solidFill>
            </a:endParaRPr>
          </a:p>
          <a:p>
            <a:pPr marL="0" marR="0" lvl="0" indent="0"/>
            <a:endParaRPr lang="en-US" altLang="zh-CN" sz="2800">
              <a:solidFill>
                <a:srgbClr val="FFFFFF"/>
              </a:solidFill>
            </a:endParaRPr>
          </a:p>
          <a:p>
            <a:pPr marL="0" marR="0" lvl="0" indent="0"/>
            <a:endParaRPr lang="zh-CN" altLang="en-US" sz="2800">
              <a:solidFill>
                <a:srgbClr val="FFFFFF"/>
              </a:solidFill>
            </a:endParaRPr>
          </a:p>
        </p:txBody>
      </p:sp>
      <p:sp>
        <p:nvSpPr>
          <p:cNvPr id="22530" name="TextBox 22529"/>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22531" name="TextBox 22530"/>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第10页</a:t>
            </a:r>
          </a:p>
        </p:txBody>
      </p:sp>
    </p:spTree>
  </p:cSld>
  <p:clrMapOvr>
    <a:masterClrMapping/>
  </p:clrMapOvr>
  <p:transition spd="slow">
    <p:comb/>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3" name="标题 1"/>
          <p:cNvSpPr>
            <a:spLocks noGrp="1"/>
          </p:cNvSpPr>
          <p:nvPr>
            <p:ph type="title" idx="4294967295"/>
          </p:nvPr>
        </p:nvSpPr>
        <p:spPr>
          <a:xfrm>
            <a:off x="457200" y="274638"/>
            <a:ext cx="8229600" cy="1143000"/>
          </a:xfrm>
          <a:prstGeom prst="rect">
            <a:avLst/>
          </a:prstGeom>
          <a:gradFill rotWithShape="1">
            <a:gsLst>
              <a:gs pos="0">
                <a:schemeClr val="accent1">
                  <a:tint val="48000"/>
                  <a:satMod val="138000"/>
                </a:schemeClr>
              </a:gs>
              <a:gs pos="25000">
                <a:schemeClr val="accent1">
                  <a:tint val="85000"/>
                </a:schemeClr>
              </a:gs>
              <a:gs pos="40000">
                <a:schemeClr val="accent1">
                  <a:tint val="92000"/>
                </a:schemeClr>
              </a:gs>
              <a:gs pos="50000">
                <a:schemeClr val="accent1">
                  <a:tint val="93000"/>
                </a:schemeClr>
              </a:gs>
              <a:gs pos="60000">
                <a:schemeClr val="accent1">
                  <a:tint val="92000"/>
                </a:schemeClr>
              </a:gs>
              <a:gs pos="75000">
                <a:schemeClr val="accent1">
                  <a:tint val="83000"/>
                  <a:satMod val="108000"/>
                </a:schemeClr>
              </a:gs>
              <a:gs pos="100000">
                <a:schemeClr val="accent1">
                  <a:tint val="48000"/>
                  <a:satMod val="150000"/>
                </a:schemeClr>
              </a:gs>
            </a:gsLst>
            <a:lin ang="5400000" scaled="0"/>
          </a:gradFill>
          <a:ln w="9525" cmpd="sng">
            <a:noFill/>
            <a:prstDash val="solid"/>
          </a:ln>
          <a:effectLst>
            <a:glow rad="101500">
              <a:schemeClr val="accent1">
                <a:alpha val="42000"/>
                <a:satMod val="120000"/>
              </a:schemeClr>
            </a:glow>
          </a:effectLst>
          <a:scene3d>
            <a:camera prst="orthographicFront" fov="0">
              <a:rot lat="0" lon="0" rev="0"/>
            </a:camera>
            <a:lightRig rig="glow" dir="t">
              <a:rot lat="0" lon="0" rev="4800000"/>
            </a:lightRig>
          </a:scene3d>
          <a:sp3d prstMaterial="powder">
            <a:bevelT w="50800" h="50800"/>
            <a:contourClr>
              <a:schemeClr val="accent1"/>
            </a:contourClr>
          </a:sp3d>
        </p:spPr>
        <p:style>
          <a:lnRef idx="0">
            <a:schemeClr val="accent1"/>
          </a:lnRef>
          <a:fillRef idx="3">
            <a:schemeClr val="accent1"/>
          </a:fillRef>
          <a:effectRef idx="3">
            <a:schemeClr val="accent1"/>
          </a:effectRef>
          <a:fontRef idx="minor">
            <a:schemeClr val="lt1"/>
          </a:fontRef>
        </p:style>
        <p:txBody>
          <a:bodyPr vert="horz" anchor="ctr">
            <a:normAutofit fontScale="90000"/>
            <a:scene3d>
              <a:camera prst="orthographicFront"/>
              <a:lightRig rig="soft" dir="t">
                <a:rot lat="0" lon="0" rev="16800000"/>
              </a:lightRig>
            </a:scene3d>
            <a:sp3d prstMaterial="softEdge">
              <a:bevelT w="38100" h="38100"/>
            </a:sp3d>
          </a:bodyPr>
          <a:lstStyle>
            <a:lvl1pPr>
              <a:defRPr lang="zh-CN">
                <a:solidFill>
                  <a:srgbClr val="FFFFFF"/>
                </a:solidFill>
                <a:latin typeface="+mj-lt"/>
              </a:defRPr>
            </a:lvl1pPr>
            <a:lvl2pPr>
              <a:defRPr>
                <a:solidFill>
                  <a:srgbClr val="FFFFFF"/>
                </a:solidFill>
                <a:latin typeface="Calibri"/>
              </a:defRPr>
            </a:lvl2pPr>
            <a:lvl3pPr>
              <a:defRPr>
                <a:solidFill>
                  <a:srgbClr val="FFFFFF"/>
                </a:solidFill>
                <a:latin typeface="Calibri"/>
              </a:defRPr>
            </a:lvl3pPr>
            <a:lvl4pPr>
              <a:defRPr>
                <a:solidFill>
                  <a:srgbClr val="FFFFFF"/>
                </a:solidFill>
                <a:latin typeface="Calibri"/>
              </a:defRPr>
            </a:lvl4pPr>
            <a:lvl5pPr>
              <a:defRPr>
                <a:solidFill>
                  <a:srgbClr val="FFFFFF"/>
                </a:solidFill>
                <a:latin typeface="Calibri"/>
              </a:defRPr>
            </a:lvl5pPr>
            <a:lvl6pPr>
              <a:defRPr>
                <a:solidFill>
                  <a:srgbClr val="FFFFFF"/>
                </a:solidFill>
                <a:latin typeface="Calibri"/>
              </a:defRPr>
            </a:lvl6pPr>
            <a:lvl7pPr>
              <a:defRPr>
                <a:solidFill>
                  <a:srgbClr val="FFFFFF"/>
                </a:solidFill>
                <a:latin typeface="Calibri"/>
              </a:defRPr>
            </a:lvl7pPr>
            <a:lvl8pPr>
              <a:defRPr>
                <a:solidFill>
                  <a:srgbClr val="FFFFFF"/>
                </a:solidFill>
                <a:latin typeface="Calibri"/>
              </a:defRPr>
            </a:lvl8pPr>
            <a:lvl9pPr>
              <a:defRPr>
                <a:solidFill>
                  <a:srgbClr val="FFFFFF"/>
                </a:solidFill>
                <a:latin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zh-CN" sz="4100" b="1" i="0" u="none" strike="noStrike" kern="1200" cap="none" spc="0" normalizeH="0" baseline="0" noProof="0" smtClean="0">
                <a:ln w="6350">
                  <a:noFill/>
                </a:ln>
                <a:solidFill>
                  <a:schemeClr val="lt1"/>
                </a:solidFill>
                <a:effectLst>
                  <a:outerShdw blurRad="114300" dist="101600" dir="2700000" algn="tl" rotWithShape="0">
                    <a:srgbClr val="000000">
                      <a:alpha val="40000"/>
                    </a:srgbClr>
                  </a:outerShdw>
                </a:effectLst>
                <a:uLnTx/>
                <a:uFillTx/>
                <a:latin typeface="+mn-lt"/>
                <a:ea typeface="+mn-ea"/>
                <a:cs typeface="+mn-cs"/>
              </a:rPr>
              <a:t>职业危害原因分类</a:t>
            </a:r>
            <a:br>
              <a:rPr kumimoji="0" lang="zh-CN" altLang="zh-CN" sz="4100" b="1" i="0" u="none" strike="noStrike" kern="1200" cap="none" spc="0" normalizeH="0" baseline="0" noProof="0" smtClean="0">
                <a:ln w="6350">
                  <a:noFill/>
                </a:ln>
                <a:solidFill>
                  <a:schemeClr val="lt1"/>
                </a:solidFill>
                <a:effectLst>
                  <a:outerShdw blurRad="114300" dist="101600" dir="2700000" algn="tl" rotWithShape="0">
                    <a:srgbClr val="000000">
                      <a:alpha val="40000"/>
                    </a:srgbClr>
                  </a:outerShdw>
                </a:effectLst>
                <a:uLnTx/>
                <a:uFillTx/>
                <a:latin typeface="+mn-lt"/>
                <a:ea typeface="+mn-ea"/>
                <a:cs typeface="+mn-cs"/>
              </a:rPr>
            </a:br>
            <a:endParaRPr kumimoji="0" lang="zh-CN" altLang="en-US" sz="4100" b="1" i="0" u="none" strike="noStrike" kern="1200" cap="none" spc="0" normalizeH="0" baseline="0" noProof="0">
              <a:ln w="6350">
                <a:noFill/>
              </a:ln>
              <a:solidFill>
                <a:schemeClr val="lt1"/>
              </a:solidFill>
              <a:effectLst>
                <a:outerShdw blurRad="114300" dist="101600" dir="2700000" algn="tl" rotWithShape="0">
                  <a:srgbClr val="000000">
                    <a:alpha val="40000"/>
                  </a:srgbClr>
                </a:outerShdw>
              </a:effectLst>
              <a:uLnTx/>
              <a:uFillTx/>
              <a:latin typeface="+mn-lt"/>
              <a:ea typeface="+mn-ea"/>
              <a:cs typeface="+mn-cs"/>
            </a:endParaRPr>
          </a:p>
        </p:txBody>
      </p:sp>
      <p:sp>
        <p:nvSpPr>
          <p:cNvPr id="23554" name="内容占位符 2"/>
          <p:cNvSpPr>
            <a:spLocks noGrp="1"/>
          </p:cNvSpPr>
          <p:nvPr>
            <p:ph idx="4294967295"/>
          </p:nvPr>
        </p:nvSpPr>
        <p:spPr>
          <a:xfrm>
            <a:off x="457200" y="1125538"/>
            <a:ext cx="8229600" cy="5327650"/>
          </a:xfrm>
        </p:spPr>
        <p:style>
          <a:lnRef idx="2">
            <a:schemeClr val="accent1">
              <a:shade val="50000"/>
            </a:schemeClr>
          </a:lnRef>
          <a:fillRef idx="1">
            <a:schemeClr val="accent1"/>
          </a:fillRef>
          <a:effectRef idx="0">
            <a:schemeClr val="accent1"/>
          </a:effectRef>
          <a:fontRef idx="minor">
            <a:schemeClr val="lt1"/>
          </a:fontRef>
        </p:style>
        <p:txBody>
          <a:bodyPr vert="horz" wrap="square" anchor="t" anchorCtr="0"/>
          <a:lstStyle>
            <a:lvl1pPr marL="547688" indent="-411162"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charset="2"/>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8640" marR="0" lvl="0" indent="-411480">
              <a:lnSpc>
                <a:spcPct val="90000"/>
              </a:lnSpc>
              <a:buNone/>
            </a:pPr>
            <a:r>
              <a:rPr lang="en-US" altLang="zh-CN" sz="2600">
                <a:solidFill>
                  <a:srgbClr val="FFFFFF"/>
                </a:solidFill>
              </a:rPr>
              <a:t>             (1) </a:t>
            </a:r>
            <a:r>
              <a:rPr lang="zh-CN" altLang="zh-CN" sz="2600">
                <a:solidFill>
                  <a:srgbClr val="FFFFFF"/>
                </a:solidFill>
              </a:rPr>
              <a:t>化学原因</a:t>
            </a:r>
            <a:r>
              <a:rPr lang="en-US" altLang="zh-CN" sz="2600">
                <a:solidFill>
                  <a:srgbClr val="FFFFFF"/>
                </a:solidFill>
              </a:rPr>
              <a:t>:</a:t>
            </a:r>
            <a:r>
              <a:rPr lang="zh-CN" altLang="zh-CN" sz="2600">
                <a:solidFill>
                  <a:srgbClr val="FFFFFF"/>
                </a:solidFill>
              </a:rPr>
              <a:t>①各种毒物引发职业中毒、职业性皮肤病、职业肿瘤</a:t>
            </a:r>
            <a:r>
              <a:rPr lang="en-US" altLang="zh-CN" sz="2600">
                <a:solidFill>
                  <a:srgbClr val="FFFFFF"/>
                </a:solidFill>
              </a:rPr>
              <a:t>;</a:t>
            </a:r>
            <a:r>
              <a:rPr lang="zh-CN" altLang="zh-CN" sz="2600">
                <a:solidFill>
                  <a:srgbClr val="FFFFFF"/>
                </a:solidFill>
              </a:rPr>
              <a:t>②一些不溶或难溶生产性粉尘引发尘肺。</a:t>
            </a:r>
            <a:endParaRPr lang="en-US" altLang="zh-CN" sz="2600">
              <a:solidFill>
                <a:srgbClr val="FFFFFF"/>
              </a:solidFill>
            </a:endParaRPr>
          </a:p>
          <a:p>
            <a:pPr marL="548640" marR="0" lvl="0" indent="-411480">
              <a:lnSpc>
                <a:spcPct val="90000"/>
              </a:lnSpc>
              <a:buNone/>
            </a:pPr>
            <a:r>
              <a:rPr lang="en-US" altLang="zh-CN" sz="2600">
                <a:solidFill>
                  <a:srgbClr val="FFFFFF"/>
                </a:solidFill>
              </a:rPr>
              <a:t>             (2)</a:t>
            </a:r>
            <a:r>
              <a:rPr lang="zh-CN" altLang="zh-CN" sz="2600">
                <a:solidFill>
                  <a:srgbClr val="FFFFFF"/>
                </a:solidFill>
              </a:rPr>
              <a:t>物理原因</a:t>
            </a:r>
            <a:r>
              <a:rPr lang="en-US" altLang="zh-CN" sz="2600">
                <a:solidFill>
                  <a:srgbClr val="FFFFFF"/>
                </a:solidFill>
              </a:rPr>
              <a:t>:</a:t>
            </a:r>
            <a:r>
              <a:rPr lang="zh-CN" altLang="zh-CN" sz="2600">
                <a:solidFill>
                  <a:srgbClr val="FFFFFF"/>
                </a:solidFill>
              </a:rPr>
              <a:t>①高温、低温引发中暑或冻伤</a:t>
            </a:r>
            <a:r>
              <a:rPr lang="en-US" altLang="zh-CN" sz="2600">
                <a:solidFill>
                  <a:srgbClr val="FFFFFF"/>
                </a:solidFill>
              </a:rPr>
              <a:t>;</a:t>
            </a:r>
            <a:r>
              <a:rPr lang="zh-CN" altLang="zh-CN" sz="2600">
                <a:solidFill>
                  <a:srgbClr val="FFFFFF"/>
                </a:solidFill>
              </a:rPr>
              <a:t>②高湿使两手等处发生皮肤糜烂，促使皮肤病发生</a:t>
            </a:r>
            <a:r>
              <a:rPr lang="en-US" altLang="zh-CN" sz="2600">
                <a:solidFill>
                  <a:srgbClr val="FFFFFF"/>
                </a:solidFill>
              </a:rPr>
              <a:t>;</a:t>
            </a:r>
            <a:r>
              <a:rPr lang="zh-CN" altLang="zh-CN" sz="2600">
                <a:solidFill>
                  <a:srgbClr val="FFFFFF"/>
                </a:solidFill>
              </a:rPr>
              <a:t>③高低气压，如潜水员及沉箱工减压病，高山高原地域高山病</a:t>
            </a:r>
            <a:r>
              <a:rPr lang="en-US" altLang="zh-CN" sz="2600">
                <a:solidFill>
                  <a:srgbClr val="FFFFFF"/>
                </a:solidFill>
              </a:rPr>
              <a:t>;</a:t>
            </a:r>
            <a:r>
              <a:rPr lang="zh-CN" altLang="zh-CN" sz="2600">
                <a:solidFill>
                  <a:srgbClr val="FFFFFF"/>
                </a:solidFill>
              </a:rPr>
              <a:t>④噪声引发难听或耳聋，并对心血管及中枢神经系统也有不良影响</a:t>
            </a:r>
            <a:r>
              <a:rPr lang="en-US" altLang="zh-CN" sz="2600">
                <a:solidFill>
                  <a:srgbClr val="FFFFFF"/>
                </a:solidFill>
              </a:rPr>
              <a:t>;</a:t>
            </a:r>
            <a:r>
              <a:rPr lang="zh-CN" altLang="zh-CN" sz="2600">
                <a:solidFill>
                  <a:srgbClr val="FFFFFF"/>
                </a:solidFill>
              </a:rPr>
              <a:t>⑤振动，两上肢局部振动引发血管痉挛、溶骨症及骨坏死。全身震动对神经系统、血管等也有不良影响</a:t>
            </a:r>
            <a:r>
              <a:rPr lang="en-US" altLang="zh-CN" sz="2600">
                <a:solidFill>
                  <a:srgbClr val="FFFFFF"/>
                </a:solidFill>
              </a:rPr>
              <a:t>;</a:t>
            </a:r>
            <a:r>
              <a:rPr lang="zh-CN" altLang="zh-CN" sz="2600">
                <a:solidFill>
                  <a:srgbClr val="FFFFFF"/>
                </a:solidFill>
              </a:rPr>
              <a:t>⑥电离辐射如</a:t>
            </a:r>
            <a:r>
              <a:rPr lang="en-US" altLang="zh-CN" sz="2600">
                <a:solidFill>
                  <a:srgbClr val="FFFFFF"/>
                </a:solidFill>
              </a:rPr>
              <a:t>X</a:t>
            </a:r>
            <a:r>
              <a:rPr lang="zh-CN" altLang="zh-CN" sz="2600">
                <a:solidFill>
                  <a:srgbClr val="FFFFFF"/>
                </a:solidFill>
              </a:rPr>
              <a:t>线、γ射线等引发放射病</a:t>
            </a:r>
            <a:r>
              <a:rPr lang="en-US" altLang="zh-CN" sz="2600">
                <a:solidFill>
                  <a:srgbClr val="FFFFFF"/>
                </a:solidFill>
              </a:rPr>
              <a:t>;</a:t>
            </a:r>
            <a:r>
              <a:rPr lang="zh-CN" altLang="zh-CN" sz="2600">
                <a:solidFill>
                  <a:srgbClr val="FFFFFF"/>
                </a:solidFill>
              </a:rPr>
              <a:t>⑦非电离辐射中微波与高频电磁场，场强过高可引发神经系统功效紊乱等</a:t>
            </a:r>
            <a:r>
              <a:rPr lang="en-US" altLang="zh-CN" sz="2600">
                <a:solidFill>
                  <a:srgbClr val="FFFFFF"/>
                </a:solidFill>
              </a:rPr>
              <a:t>;</a:t>
            </a:r>
            <a:r>
              <a:rPr lang="zh-CN" altLang="zh-CN" sz="2600">
                <a:solidFill>
                  <a:srgbClr val="FFFFFF"/>
                </a:solidFill>
              </a:rPr>
              <a:t>⑧光线、紫外线引发电光性眼炎，红外线引发白内障，照明过强过弱引发眼疲劳</a:t>
            </a:r>
            <a:r>
              <a:rPr lang="en-US" altLang="zh-CN" sz="2600">
                <a:solidFill>
                  <a:srgbClr val="FFFFFF"/>
                </a:solidFill>
              </a:rPr>
              <a:t>;</a:t>
            </a:r>
            <a:r>
              <a:rPr lang="zh-CN" altLang="zh-CN" sz="2600">
                <a:solidFill>
                  <a:srgbClr val="FFFFFF"/>
                </a:solidFill>
              </a:rPr>
              <a:t>⑨机械刺激或击伤。</a:t>
            </a:r>
            <a:endParaRPr lang="zh-CN" altLang="en-US" sz="2600">
              <a:solidFill>
                <a:srgbClr val="FFFFFF"/>
              </a:solidFill>
            </a:endParaRPr>
          </a:p>
        </p:txBody>
      </p:sp>
      <p:sp>
        <p:nvSpPr>
          <p:cNvPr id="23555" name="TextBox 23554"/>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23556" name="TextBox 23555"/>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第11页</a:t>
            </a:r>
          </a:p>
        </p:txBody>
      </p:sp>
    </p:spTree>
  </p:cSld>
  <p:clrMapOvr>
    <a:masterClrMapping/>
  </p:clrMapOvr>
  <p:transition spd="slow">
    <p:wheel spokes="3"/>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2000" fill="hold" nodeType="clickEffect">
                                  <p:stCondLst>
                                    <p:cond delay="0"/>
                                  </p:stCondLst>
                                  <p:childTnLst>
                                    <p:set>
                                      <p:cBhvr additive="base">
                                        <p:cTn id="6" dur="1" fill="hold">
                                          <p:stCondLst>
                                            <p:cond delay="0"/>
                                          </p:stCondLst>
                                        </p:cTn>
                                        <p:tgtEl>
                                          <p:spTgt spid="23553"/>
                                        </p:tgtEl>
                                        <p:attrNameLst>
                                          <p:attrName>style.visibility</p:attrName>
                                        </p:attrNameLst>
                                      </p:cBhvr>
                                      <p:to>
                                        <p:strVal val="visible"/>
                                      </p:to>
                                    </p:set>
                                    <p:animEffect transition="in" filter="fade">
                                      <p:cBhvr additive="base">
                                        <p:cTn id="7" dur="2000"/>
                                        <p:tgtEl>
                                          <p:spTgt spid="235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7" name="Rectangle 1"/>
          <p:cNvSpPr>
            <a:spLocks noChangeArrowheads="1"/>
          </p:cNvSpPr>
          <p:nvPr/>
        </p:nvSpPr>
        <p:spPr bwMode="auto">
          <a:xfrm>
            <a:off x="323528" y="743996"/>
            <a:ext cx="8568952" cy="56938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numCol="1" anchor="ctr" anchorCtr="0" compatLnSpc="1">
            <a:prstTxWarp prst="textNoShape">
              <a:avLst/>
            </a:prstTxWarp>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342900"/>
            <a:r>
              <a:rPr lang="en-US" altLang="zh-CN" sz="2800">
                <a:ea typeface="Times New Roman" pitchFamily="18" charset="0"/>
              </a:rPr>
              <a:t>    (3)</a:t>
            </a:r>
            <a:r>
              <a:rPr lang="zh-CN" altLang="en-US" sz="2800">
                <a:ea typeface="Times New Roman" pitchFamily="18" charset="0"/>
              </a:rPr>
              <a:t>生物原因</a:t>
            </a:r>
            <a:r>
              <a:rPr lang="en-US" altLang="zh-CN" sz="2800">
                <a:ea typeface="Times New Roman" pitchFamily="18" charset="0"/>
              </a:rPr>
              <a:t>:①</a:t>
            </a:r>
            <a:r>
              <a:rPr lang="zh-CN" altLang="en-US" sz="2800">
                <a:ea typeface="Times New Roman" pitchFamily="18" charset="0"/>
              </a:rPr>
              <a:t>微生物</a:t>
            </a:r>
            <a:r>
              <a:rPr lang="en-US" altLang="zh-CN" sz="2800">
                <a:ea typeface="Times New Roman" pitchFamily="18" charset="0"/>
              </a:rPr>
              <a:t>:</a:t>
            </a:r>
            <a:r>
              <a:rPr lang="zh-CN" altLang="en-US" sz="2800">
                <a:ea typeface="Times New Roman" pitchFamily="18" charset="0"/>
              </a:rPr>
              <a:t>布氏杆菌、炭疽杆菌、森林脑炎病毒引发职业性传染病</a:t>
            </a:r>
            <a:r>
              <a:rPr lang="en-US" altLang="zh-CN" sz="2800">
                <a:ea typeface="Times New Roman" pitchFamily="18" charset="0"/>
              </a:rPr>
              <a:t>;</a:t>
            </a:r>
            <a:r>
              <a:rPr lang="zh-CN" altLang="en-US" sz="2800">
                <a:ea typeface="Times New Roman" pitchFamily="18" charset="0"/>
              </a:rPr>
              <a:t>发霉谷尘、蔗尘中耐热性放线菌引发农民肺、蔗尘肺和蘑菇肺</a:t>
            </a:r>
            <a:r>
              <a:rPr lang="en-US" altLang="zh-CN" sz="2800">
                <a:ea typeface="Times New Roman" pitchFamily="18" charset="0"/>
              </a:rPr>
              <a:t>;</a:t>
            </a:r>
            <a:r>
              <a:rPr lang="zh-CN" altLang="en-US" sz="2800">
                <a:ea typeface="Times New Roman" pitchFamily="18" charset="0"/>
              </a:rPr>
              <a:t>后三种疾病都属于与免疫相关变态反应性肺泡炎</a:t>
            </a:r>
            <a:r>
              <a:rPr lang="en-US" altLang="zh-CN" sz="2800">
                <a:ea typeface="Times New Roman" pitchFamily="18" charset="0"/>
              </a:rPr>
              <a:t>;②</a:t>
            </a:r>
            <a:r>
              <a:rPr lang="zh-CN" altLang="en-US" sz="2800">
                <a:ea typeface="Times New Roman" pitchFamily="18" charset="0"/>
              </a:rPr>
              <a:t>昆虫和尾蚴引发谷痒症和稻田皮炎</a:t>
            </a:r>
            <a:r>
              <a:rPr lang="en-US" altLang="zh-CN" sz="2800">
                <a:ea typeface="Times New Roman" pitchFamily="18" charset="0"/>
              </a:rPr>
              <a:t>;③</a:t>
            </a:r>
            <a:r>
              <a:rPr lang="zh-CN" altLang="en-US" sz="2800">
                <a:ea typeface="Times New Roman" pitchFamily="18" charset="0"/>
              </a:rPr>
              <a:t>水生动物体液，如明虾及一些海鱼表层体液中含有能溶解皮肤角质层特殊组分</a:t>
            </a:r>
            <a:r>
              <a:rPr lang="en-US" altLang="zh-CN" sz="2800">
                <a:ea typeface="Times New Roman" pitchFamily="18" charset="0"/>
              </a:rPr>
              <a:t>;④</a:t>
            </a:r>
            <a:r>
              <a:rPr lang="zh-CN" altLang="en-US" sz="2800">
                <a:ea typeface="Times New Roman" pitchFamily="18" charset="0"/>
              </a:rPr>
              <a:t>植物，如黄山药可引发支气管哮喘</a:t>
            </a:r>
            <a:r>
              <a:rPr lang="en-US" altLang="zh-CN" sz="2800">
                <a:ea typeface="Times New Roman" pitchFamily="18" charset="0"/>
              </a:rPr>
              <a:t>;⑤</a:t>
            </a:r>
            <a:r>
              <a:rPr lang="zh-CN" altLang="en-US" sz="2800">
                <a:ea typeface="Times New Roman" pitchFamily="18" charset="0"/>
              </a:rPr>
              <a:t>各种生物蛋白质，如牲畜蛋白质及稻壳细尘大量吸人后引发发烧。</a:t>
            </a:r>
            <a:endParaRPr lang="zh-CN" altLang="en-US" sz="2800">
              <a:latin typeface="Arial"/>
            </a:endParaRPr>
          </a:p>
          <a:p>
            <a:pPr marL="0" marR="0" lvl="0" indent="342900" eaLnBrk="0" hangingPunct="0"/>
            <a:r>
              <a:rPr lang="zh-CN" altLang="en-US" sz="2800">
                <a:ea typeface="Times New Roman" pitchFamily="18" charset="0"/>
              </a:rPr>
              <a:t>    </a:t>
            </a:r>
            <a:r>
              <a:rPr lang="en-US" altLang="zh-CN" sz="2800">
                <a:ea typeface="Times New Roman" pitchFamily="18" charset="0"/>
              </a:rPr>
              <a:t>(4)</a:t>
            </a:r>
            <a:r>
              <a:rPr lang="zh-CN" altLang="en-US" sz="2800">
                <a:ea typeface="Times New Roman" pitchFamily="18" charset="0"/>
              </a:rPr>
              <a:t>劳动损伤性原因</a:t>
            </a:r>
            <a:r>
              <a:rPr lang="en-US" altLang="zh-CN" sz="2800">
                <a:ea typeface="Times New Roman" pitchFamily="18" charset="0"/>
              </a:rPr>
              <a:t>:</a:t>
            </a:r>
            <a:r>
              <a:rPr lang="zh-CN" altLang="en-US" sz="2800">
                <a:ea typeface="Times New Roman" pitchFamily="18" charset="0"/>
              </a:rPr>
              <a:t>主要因为相关器官及肌群等长久担心劳动过分疲劳或不适当强迫性体位或工具引发职业性肌肉骨胳损伤疾患，如局部肌肉疲劳和全身疲劳，重复担心性损伤和腰背痛等。</a:t>
            </a:r>
            <a:endParaRPr lang="zh-CN" altLang="en-US" sz="2800">
              <a:latin typeface="Arial"/>
            </a:endParaRPr>
          </a:p>
        </p:txBody>
      </p:sp>
      <p:sp>
        <p:nvSpPr>
          <p:cNvPr id="24578" name="TextBox 24577"/>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24579" name="TextBox 24578"/>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第12页</a:t>
            </a:r>
          </a:p>
        </p:txBody>
      </p:sp>
    </p:spTree>
  </p:cSld>
  <p:clrMapOvr>
    <a:masterClrMapping/>
  </p:clrMapOvr>
  <p:transition spd="slow">
    <p:strips dir="rd"/>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1" name="标题 1"/>
          <p:cNvSpPr>
            <a:spLocks noGrp="1"/>
          </p:cNvSpPr>
          <p:nvPr>
            <p:ph type="title" idx="4294967295"/>
          </p:nvPr>
        </p:nvSpPr>
        <p:spPr>
          <a:xfrm>
            <a:off x="457200" y="692696"/>
            <a:ext cx="8229600" cy="1224136"/>
          </a:xfrm>
          <a:prstGeom prst="rect">
            <a:avLst/>
          </a:prstGeom>
          <a:gradFill rotWithShape="1">
            <a:gsLst>
              <a:gs pos="0">
                <a:schemeClr val="accent1">
                  <a:tint val="48000"/>
                  <a:satMod val="138000"/>
                </a:schemeClr>
              </a:gs>
              <a:gs pos="25000">
                <a:schemeClr val="accent1">
                  <a:tint val="85000"/>
                </a:schemeClr>
              </a:gs>
              <a:gs pos="40000">
                <a:schemeClr val="accent1">
                  <a:tint val="92000"/>
                </a:schemeClr>
              </a:gs>
              <a:gs pos="50000">
                <a:schemeClr val="accent1">
                  <a:tint val="93000"/>
                </a:schemeClr>
              </a:gs>
              <a:gs pos="60000">
                <a:schemeClr val="accent1">
                  <a:tint val="92000"/>
                </a:schemeClr>
              </a:gs>
              <a:gs pos="75000">
                <a:schemeClr val="accent1">
                  <a:tint val="83000"/>
                  <a:satMod val="108000"/>
                </a:schemeClr>
              </a:gs>
              <a:gs pos="100000">
                <a:schemeClr val="accent1">
                  <a:tint val="48000"/>
                  <a:satMod val="150000"/>
                </a:schemeClr>
              </a:gs>
            </a:gsLst>
            <a:lin ang="5400000" scaled="0"/>
          </a:gradFill>
          <a:ln w="9525" cmpd="sng">
            <a:noFill/>
            <a:prstDash val="solid"/>
          </a:ln>
          <a:effectLst>
            <a:glow rad="101500">
              <a:schemeClr val="accent1">
                <a:alpha val="42000"/>
                <a:satMod val="120000"/>
              </a:schemeClr>
            </a:glow>
          </a:effectLst>
          <a:scene3d>
            <a:camera prst="orthographicFront" fov="0">
              <a:rot lat="0" lon="0" rev="0"/>
            </a:camera>
            <a:lightRig rig="glow" dir="t">
              <a:rot lat="0" lon="0" rev="4800000"/>
            </a:lightRig>
          </a:scene3d>
          <a:sp3d prstMaterial="powder">
            <a:bevelT w="50800" h="50800"/>
            <a:contourClr>
              <a:schemeClr val="accent1"/>
            </a:contourClr>
          </a:sp3d>
        </p:spPr>
        <p:style>
          <a:lnRef idx="0">
            <a:schemeClr val="accent1"/>
          </a:lnRef>
          <a:fillRef idx="3">
            <a:schemeClr val="accent1"/>
          </a:fillRef>
          <a:effectRef idx="3">
            <a:schemeClr val="accent1"/>
          </a:effectRef>
          <a:fontRef idx="minor">
            <a:schemeClr val="lt1"/>
          </a:fontRef>
        </p:style>
        <p:txBody>
          <a:bodyPr vert="horz" anchor="ctr">
            <a:normAutofit/>
            <a:scene3d>
              <a:camera prst="orthographicFront"/>
              <a:lightRig rig="soft" dir="t">
                <a:rot lat="0" lon="0" rev="16800000"/>
              </a:lightRig>
            </a:scene3d>
            <a:sp3d prstMaterial="softEdge">
              <a:bevelT w="38100" h="38100"/>
            </a:sp3d>
          </a:bodyPr>
          <a:lstStyle>
            <a:lvl1pPr>
              <a:defRPr lang="zh-CN">
                <a:solidFill>
                  <a:srgbClr val="FFFFFF"/>
                </a:solidFill>
                <a:latin typeface="+mj-lt"/>
              </a:defRPr>
            </a:lvl1pPr>
            <a:lvl2pPr>
              <a:defRPr>
                <a:solidFill>
                  <a:srgbClr val="FFFFFF"/>
                </a:solidFill>
                <a:latin typeface="Calibri"/>
              </a:defRPr>
            </a:lvl2pPr>
            <a:lvl3pPr>
              <a:defRPr>
                <a:solidFill>
                  <a:srgbClr val="FFFFFF"/>
                </a:solidFill>
                <a:latin typeface="Calibri"/>
              </a:defRPr>
            </a:lvl3pPr>
            <a:lvl4pPr>
              <a:defRPr>
                <a:solidFill>
                  <a:srgbClr val="FFFFFF"/>
                </a:solidFill>
                <a:latin typeface="Calibri"/>
              </a:defRPr>
            </a:lvl4pPr>
            <a:lvl5pPr>
              <a:defRPr>
                <a:solidFill>
                  <a:srgbClr val="FFFFFF"/>
                </a:solidFill>
                <a:latin typeface="Calibri"/>
              </a:defRPr>
            </a:lvl5pPr>
            <a:lvl6pPr>
              <a:defRPr>
                <a:solidFill>
                  <a:srgbClr val="FFFFFF"/>
                </a:solidFill>
                <a:latin typeface="Calibri"/>
              </a:defRPr>
            </a:lvl6pPr>
            <a:lvl7pPr>
              <a:defRPr>
                <a:solidFill>
                  <a:srgbClr val="FFFFFF"/>
                </a:solidFill>
                <a:latin typeface="Calibri"/>
              </a:defRPr>
            </a:lvl7pPr>
            <a:lvl8pPr>
              <a:defRPr>
                <a:solidFill>
                  <a:srgbClr val="FFFFFF"/>
                </a:solidFill>
                <a:latin typeface="Calibri"/>
              </a:defRPr>
            </a:lvl8pPr>
            <a:lvl9pPr>
              <a:defRPr>
                <a:solidFill>
                  <a:srgbClr val="FFFFFF"/>
                </a:solidFill>
                <a:latin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zh-CN" sz="4100" b="1" i="0" u="none" strike="noStrike" kern="1200" cap="none" spc="0" normalizeH="0" baseline="0" noProof="0" smtClean="0">
                <a:ln w="6350">
                  <a:noFill/>
                </a:ln>
                <a:solidFill>
                  <a:schemeClr val="lt1"/>
                </a:solidFill>
                <a:effectLst>
                  <a:outerShdw blurRad="114300" dist="101600" dir="2700000" algn="tl" rotWithShape="0">
                    <a:srgbClr val="000000">
                      <a:alpha val="40000"/>
                    </a:srgbClr>
                  </a:outerShdw>
                </a:effectLst>
                <a:uLnTx/>
                <a:uFillTx/>
                <a:latin typeface="+mn-lt"/>
                <a:ea typeface="+mn-ea"/>
                <a:cs typeface="+mn-cs"/>
              </a:rPr>
              <a:t>职业多发病特点</a:t>
            </a:r>
            <a:endParaRPr kumimoji="0" lang="zh-CN" altLang="en-US" sz="4100" b="1" i="0" u="none" strike="noStrike" kern="1200" cap="none" spc="0" normalizeH="0" baseline="0" noProof="0">
              <a:ln w="6350">
                <a:noFill/>
              </a:ln>
              <a:solidFill>
                <a:schemeClr val="lt1"/>
              </a:solidFill>
              <a:effectLst>
                <a:outerShdw blurRad="114300" dist="101600" dir="2700000" algn="tl" rotWithShape="0">
                  <a:srgbClr val="000000">
                    <a:alpha val="40000"/>
                  </a:srgbClr>
                </a:outerShdw>
              </a:effectLst>
              <a:uLnTx/>
              <a:uFillTx/>
              <a:latin typeface="+mn-lt"/>
              <a:ea typeface="+mn-ea"/>
              <a:cs typeface="+mn-cs"/>
            </a:endParaRPr>
          </a:p>
        </p:txBody>
      </p:sp>
      <p:sp>
        <p:nvSpPr>
          <p:cNvPr id="25602" name="内容占位符 2"/>
          <p:cNvSpPr>
            <a:spLocks noGrp="1"/>
          </p:cNvSpPr>
          <p:nvPr>
            <p:ph idx="4294967295"/>
          </p:nvPr>
        </p:nvSpPr>
        <p:spPr>
          <a:xfrm>
            <a:off x="457200" y="1916112"/>
            <a:ext cx="8229600" cy="4210050"/>
          </a:xfrm>
        </p:spPr>
        <p:style>
          <a:lnRef idx="2">
            <a:schemeClr val="accent1">
              <a:shade val="50000"/>
            </a:schemeClr>
          </a:lnRef>
          <a:fillRef idx="1">
            <a:schemeClr val="accent1"/>
          </a:fillRef>
          <a:effectRef idx="0">
            <a:schemeClr val="accent1"/>
          </a:effectRef>
          <a:fontRef idx="minor">
            <a:schemeClr val="lt1"/>
          </a:fontRef>
        </p:style>
        <p:txBody>
          <a:bodyPr vert="horz" wrap="square" anchor="t" anchorCtr="0"/>
          <a:lstStyle>
            <a:lvl1pPr marL="547688" indent="-411162"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charset="2"/>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8640" marR="0" lvl="0" indent="-411480">
              <a:buNone/>
            </a:pPr>
            <a:r>
              <a:rPr lang="en-US" altLang="zh-CN">
                <a:solidFill>
                  <a:srgbClr val="FFFFFF"/>
                </a:solidFill>
              </a:rPr>
              <a:t>            </a:t>
            </a:r>
            <a:r>
              <a:rPr lang="zh-CN" altLang="zh-CN">
                <a:solidFill>
                  <a:srgbClr val="FFFFFF"/>
                </a:solidFill>
              </a:rPr>
              <a:t>工作相关疾病特点为</a:t>
            </a:r>
            <a:r>
              <a:rPr lang="en-US" altLang="zh-CN">
                <a:solidFill>
                  <a:srgbClr val="FFFFFF"/>
                </a:solidFill>
              </a:rPr>
              <a:t>:</a:t>
            </a:r>
            <a:r>
              <a:rPr lang="zh-CN" altLang="zh-CN">
                <a:solidFill>
                  <a:srgbClr val="FFFFFF"/>
                </a:solidFill>
              </a:rPr>
              <a:t>其它职业人群也会发生这种疾病</a:t>
            </a:r>
            <a:r>
              <a:rPr lang="en-US" altLang="zh-CN">
                <a:solidFill>
                  <a:srgbClr val="FFFFFF"/>
                </a:solidFill>
              </a:rPr>
              <a:t>;</a:t>
            </a:r>
            <a:r>
              <a:rPr lang="zh-CN" altLang="zh-CN">
                <a:solidFill>
                  <a:srgbClr val="FFFFFF"/>
                </a:solidFill>
              </a:rPr>
              <a:t>职业原因能够促使疾病发生和加重是各种发病原因之一</a:t>
            </a:r>
            <a:r>
              <a:rPr lang="en-US" altLang="zh-CN">
                <a:solidFill>
                  <a:srgbClr val="FFFFFF"/>
                </a:solidFill>
              </a:rPr>
              <a:t>;</a:t>
            </a:r>
            <a:r>
              <a:rPr lang="zh-CN" altLang="zh-CN">
                <a:solidFill>
                  <a:srgbClr val="FFFFFF"/>
                </a:solidFill>
              </a:rPr>
              <a:t>不是唯一直接致病原因，或者职业原因只是诱因和加重原因</a:t>
            </a:r>
            <a:r>
              <a:rPr lang="en-US" altLang="zh-CN">
                <a:solidFill>
                  <a:srgbClr val="FFFFFF"/>
                </a:solidFill>
              </a:rPr>
              <a:t>;</a:t>
            </a:r>
            <a:r>
              <a:rPr lang="zh-CN" altLang="zh-CN">
                <a:solidFill>
                  <a:srgbClr val="FFFFFF"/>
                </a:solidFill>
              </a:rPr>
              <a:t>调离</a:t>
            </a:r>
            <a:r>
              <a:rPr lang="zh-CN" altLang="en-US">
                <a:solidFill>
                  <a:srgbClr val="FFFFFF"/>
                </a:solidFill>
              </a:rPr>
              <a:t>该</a:t>
            </a:r>
            <a:r>
              <a:rPr lang="zh-CN" altLang="zh-CN">
                <a:solidFill>
                  <a:srgbClr val="FFFFFF"/>
                </a:solidFill>
              </a:rPr>
              <a:t>职业或改进劳动条件后，该病能够缓解或停顿发展。</a:t>
            </a:r>
            <a:endParaRPr lang="zh-CN" altLang="en-US">
              <a:solidFill>
                <a:srgbClr val="FFFFFF"/>
              </a:solidFill>
            </a:endParaRPr>
          </a:p>
        </p:txBody>
      </p:sp>
      <p:sp>
        <p:nvSpPr>
          <p:cNvPr id="25603" name="TextBox 25602"/>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25604" name="TextBox 25603"/>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第13页</a:t>
            </a:r>
          </a:p>
        </p:txBody>
      </p:sp>
    </p:spTree>
  </p:cSld>
  <p:clrMapOvr>
    <a:masterClrMapping/>
  </p:clrMapOvr>
  <p:transition spd="slow">
    <p:pull dir="l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25602">
                                            <p:bg/>
                                          </p:spTgt>
                                        </p:tgtEl>
                                        <p:attrNameLst>
                                          <p:attrName>style.visibility</p:attrName>
                                        </p:attrNameLst>
                                      </p:cBhvr>
                                      <p:to>
                                        <p:strVal val="visible"/>
                                      </p:to>
                                    </p:set>
                                    <p:anim calcmode="lin" valueType="num">
                                      <p:cBhvr additive="base">
                                        <p:cTn id="7" dur="500" fill="hold"/>
                                        <p:tgtEl>
                                          <p:spTgt spid="25602">
                                            <p:bg/>
                                          </p:spTgt>
                                        </p:tgtEl>
                                        <p:attrNameLst>
                                          <p:attrName>ppt_x</p:attrName>
                                        </p:attrNameLst>
                                      </p:cBhvr>
                                      <p:tavLst>
                                        <p:tav tm="0">
                                          <p:val>
                                            <p:strVal val="#ppt_x"/>
                                          </p:val>
                                        </p:tav>
                                        <p:tav tm="100000">
                                          <p:val>
                                            <p:strVal val="#ppt_x"/>
                                          </p:val>
                                        </p:tav>
                                      </p:tavLst>
                                    </p:anim>
                                    <p:anim calcmode="lin" valueType="num">
                                      <p:cBhvr additive="base">
                                        <p:cTn id="8" dur="500" fill="hold"/>
                                        <p:tgtEl>
                                          <p:spTgt spid="25602">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additive="base">
                                        <p:cTn id="12" dur="1" fill="hold">
                                          <p:stCondLst>
                                            <p:cond delay="0"/>
                                          </p:stCondLst>
                                        </p:cTn>
                                        <p:tgtEl>
                                          <p:spTgt spid="25602">
                                            <p:txEl>
                                              <p:pRg st="0" end="0"/>
                                            </p:txEl>
                                          </p:spTgt>
                                        </p:tgtEl>
                                        <p:attrNameLst>
                                          <p:attrName>style.visibility</p:attrName>
                                        </p:attrNameLst>
                                      </p:cBhvr>
                                      <p:to>
                                        <p:strVal val="visible"/>
                                      </p:to>
                                    </p:set>
                                    <p:anim calcmode="lin" valueType="num">
                                      <p:cBhvr additive="base">
                                        <p:cTn id="13" dur="500" fill="hold"/>
                                        <p:tgtEl>
                                          <p:spTgt spid="25602">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560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uiExpand="1" build="p" animBg="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5" name="标题 1"/>
          <p:cNvSpPr>
            <a:spLocks noGrp="1"/>
          </p:cNvSpPr>
          <p:nvPr>
            <p:ph type="title" idx="4294967295"/>
          </p:nvPr>
        </p:nvSpPr>
        <p:spPr>
          <a:xfrm>
            <a:off x="457200" y="476672"/>
            <a:ext cx="3008313" cy="958428"/>
          </a:xfrm>
          <a:prstGeom prst="rect">
            <a:avLst/>
          </a:prstGeom>
          <a:gradFill rotWithShape="1">
            <a:gsLst>
              <a:gs pos="0">
                <a:schemeClr val="accent6">
                  <a:tint val="25000"/>
                  <a:satMod val="125000"/>
                </a:schemeClr>
              </a:gs>
              <a:gs pos="40000">
                <a:schemeClr val="accent6">
                  <a:tint val="55000"/>
                  <a:satMod val="130000"/>
                </a:schemeClr>
              </a:gs>
              <a:gs pos="50000">
                <a:schemeClr val="accent6">
                  <a:tint val="59000"/>
                  <a:satMod val="130000"/>
                </a:schemeClr>
              </a:gs>
              <a:gs pos="65000">
                <a:schemeClr val="accent6">
                  <a:tint val="55000"/>
                  <a:satMod val="130000"/>
                </a:schemeClr>
              </a:gs>
              <a:gs pos="100000">
                <a:schemeClr val="accent6">
                  <a:tint val="20000"/>
                  <a:satMod val="125000"/>
                </a:schemeClr>
              </a:gs>
            </a:gsLst>
            <a:lin ang="5400000" scaled="0"/>
          </a:gradFill>
          <a:ln w="12000" cap="flat" cmpd="sng" algn="ctr">
            <a:solidFill>
              <a:schemeClr val="accent6"/>
            </a:solidFill>
            <a:prstDash val="solid"/>
          </a:ln>
          <a:effectLst>
            <a:glow rad="63500">
              <a:schemeClr val="accent6">
                <a:alpha val="45000"/>
                <a:satMod val="120000"/>
              </a:schemeClr>
            </a:glow>
          </a:effectLst>
          <a:scene3d>
            <a:camera prst="orthographicFront"/>
            <a:lightRig rig="balanced" dir="t"/>
          </a:scene3d>
          <a:sp3d prstMaterial="plastic"/>
        </p:spPr>
        <p:style>
          <a:lnRef idx="1">
            <a:schemeClr val="accent6"/>
          </a:lnRef>
          <a:fillRef idx="2">
            <a:schemeClr val="accent6"/>
          </a:fillRef>
          <a:effectRef idx="1">
            <a:schemeClr val="accent6"/>
          </a:effectRef>
          <a:fontRef idx="minor">
            <a:schemeClr val="dk1"/>
          </a:fontRef>
        </p:style>
        <p:txBody>
          <a:bodyPr vert="horz" anchor="b">
            <a:normAutofit/>
            <a:scene3d>
              <a:camera prst="orthographicFront"/>
              <a:lightRig rig="soft" dir="t">
                <a:rot lat="0" lon="0" rev="16800000"/>
              </a:lightRig>
            </a:scene3d>
            <a:sp3d prstMaterial="softEdge"/>
          </a:bodyPr>
          <a:lstStyle>
            <a:lvl1pPr>
              <a:defRPr lang="zh-CN">
                <a:solidFill>
                  <a:srgbClr val="000000"/>
                </a:solidFill>
                <a:latin typeface="+mj-lt"/>
              </a:defRPr>
            </a:lvl1pPr>
            <a:lvl2pPr>
              <a:defRPr>
                <a:solidFill>
                  <a:srgbClr val="000000"/>
                </a:solidFill>
                <a:latin typeface="Calibri"/>
              </a:defRPr>
            </a:lvl2pPr>
            <a:lvl3pPr>
              <a:defRPr>
                <a:solidFill>
                  <a:srgbClr val="000000"/>
                </a:solidFill>
                <a:latin typeface="Calibri"/>
              </a:defRPr>
            </a:lvl3pPr>
            <a:lvl4pPr>
              <a:defRPr>
                <a:solidFill>
                  <a:srgbClr val="000000"/>
                </a:solidFill>
                <a:latin typeface="Calibri"/>
              </a:defRPr>
            </a:lvl4pPr>
            <a:lvl5pPr>
              <a:defRPr>
                <a:solidFill>
                  <a:srgbClr val="000000"/>
                </a:solidFill>
                <a:latin typeface="Calibri"/>
              </a:defRPr>
            </a:lvl5pPr>
            <a:lvl6pPr>
              <a:defRPr>
                <a:solidFill>
                  <a:srgbClr val="000000"/>
                </a:solidFill>
                <a:latin typeface="Calibri"/>
              </a:defRPr>
            </a:lvl6pPr>
            <a:lvl7pPr>
              <a:defRPr>
                <a:solidFill>
                  <a:srgbClr val="000000"/>
                </a:solidFill>
                <a:latin typeface="Calibri"/>
              </a:defRPr>
            </a:lvl7pPr>
            <a:lvl8pPr>
              <a:defRPr>
                <a:solidFill>
                  <a:srgbClr val="000000"/>
                </a:solidFill>
                <a:latin typeface="Calibri"/>
              </a:defRPr>
            </a:lvl8pPr>
            <a:lvl9pPr>
              <a:defRPr>
                <a:solidFill>
                  <a:srgbClr val="000000"/>
                </a:solidFill>
                <a:latin typeface="Calibri"/>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zh-CN" sz="4000" b="1" i="0" u="none" strike="noStrike" kern="1200" cap="none" spc="0" normalizeH="0" baseline="0" noProof="0" smtClean="0">
                <a:ln w="6350">
                  <a:noFill/>
                </a:ln>
                <a:solidFill>
                  <a:schemeClr val="bg2">
                    <a:lumMod val="60000"/>
                    <a:lumOff val="40000"/>
                  </a:schemeClr>
                </a:solidFill>
                <a:effectLst>
                  <a:outerShdw blurRad="114300" dist="101600" dir="2700000" algn="tl" rotWithShape="0">
                    <a:srgbClr val="000000">
                      <a:alpha val="40000"/>
                    </a:srgbClr>
                  </a:outerShdw>
                </a:effectLst>
                <a:uLnTx/>
                <a:uFillTx/>
                <a:latin typeface="+mn-lt"/>
                <a:ea typeface="+mn-ea"/>
                <a:cs typeface="+mn-cs"/>
              </a:rPr>
              <a:t>职业病防治</a:t>
            </a:r>
            <a:r>
              <a:rPr kumimoji="0" lang="zh-CN" altLang="zh-CN" sz="4000" b="1" i="0" u="none" strike="noStrike" kern="1200" cap="none" spc="0" normalizeH="0" baseline="0" noProof="0" smtClean="0">
                <a:ln w="6350">
                  <a:noFill/>
                </a:ln>
                <a:solidFill>
                  <a:schemeClr val="accent1">
                    <a:tint val="73000"/>
                    <a:satMod val="180000"/>
                  </a:schemeClr>
                </a:solidFill>
                <a:effectLst>
                  <a:outerShdw blurRad="114300" dist="101600" dir="2700000" algn="tl" rotWithShape="0">
                    <a:srgbClr val="000000">
                      <a:alpha val="40000"/>
                    </a:srgbClr>
                  </a:outerShdw>
                </a:effectLst>
                <a:uLnTx/>
                <a:uFillTx/>
                <a:latin typeface="+mn-lt"/>
                <a:ea typeface="+mn-ea"/>
                <a:cs typeface="+mn-cs"/>
              </a:rPr>
              <a:t>：</a:t>
            </a:r>
            <a:endParaRPr kumimoji="0" lang="zh-CN" altLang="en-US" sz="4000" b="1" i="0" u="none" strike="noStrike" kern="1200" cap="none" spc="0" normalizeH="0" baseline="0" noProof="0">
              <a:ln w="6350">
                <a:noFill/>
              </a:ln>
              <a:solidFill>
                <a:schemeClr val="accent1">
                  <a:tint val="73000"/>
                  <a:satMod val="180000"/>
                </a:schemeClr>
              </a:solidFill>
              <a:effectLst>
                <a:outerShdw blurRad="114300" dist="101600" dir="2700000" algn="tl" rotWithShape="0">
                  <a:srgbClr val="000000">
                    <a:alpha val="40000"/>
                  </a:srgbClr>
                </a:outerShdw>
              </a:effectLst>
              <a:uLnTx/>
              <a:uFillTx/>
              <a:latin typeface="+mn-lt"/>
              <a:ea typeface="+mn-ea"/>
              <a:cs typeface="+mn-cs"/>
            </a:endParaRPr>
          </a:p>
        </p:txBody>
      </p:sp>
      <p:grpSp>
        <p:nvGrpSpPr>
          <p:cNvPr id="26628" name="文本占位符 3"/>
          <p:cNvGrpSpPr/>
          <p:nvPr/>
        </p:nvGrpSpPr>
        <p:grpSpPr>
          <a:xfrm>
            <a:off x="371475" y="1347788"/>
            <a:ext cx="3133725" cy="5192712"/>
            <a:chOff x="234" y="849"/>
            <a:chExt cx="1974" cy="3271"/>
          </a:xfrm>
        </p:grpSpPr>
        <p:pic>
          <p:nvPicPr>
            <p:cNvPr id="26626" name="文本占位符 3"/>
            <p:cNvPicPr/>
            <p:nvPr/>
          </p:nvPicPr>
          <p:blipFill>
            <a:blip r:embed="rId3"/>
            <a:stretch>
              <a:fillRect/>
            </a:stretch>
          </p:blipFill>
          <p:spPr>
            <a:xfrm>
              <a:off x="234" y="849"/>
              <a:ext cx="1974" cy="3271"/>
            </a:xfrm>
            <a:prstGeom prst="rect">
              <a:avLst/>
            </a:prstGeom>
            <a:noFill/>
            <a:ln>
              <a:miter lim="800000"/>
            </a:ln>
          </p:spPr>
        </p:pic>
        <p:sp>
          <p:nvSpPr>
            <p:cNvPr id="26627" name=""/>
            <p:cNvSpPr/>
            <p:nvPr/>
          </p:nvSpPr>
          <p:spPr>
            <a:xfrm>
              <a:off x="288" y="904"/>
              <a:ext cx="1866" cy="3161"/>
            </a:xfrm>
            <a:prstGeom prst="rect">
              <a:avLst/>
            </a:prstGeom>
            <a:noFill/>
            <a:ln>
              <a:noFill/>
              <a:miter lim="800000"/>
            </a:ln>
          </p:spPr>
          <p:txBody>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5pPr>
            </a:lstStyle>
            <a:p>
              <a:pPr marL="0" lvl="0" indent="0">
                <a:spcBef>
                  <a:spcPct val="20000"/>
                </a:spcBef>
                <a:buClr>
                  <a:srgbClr val="F9F9F9"/>
                </a:buClr>
                <a:buSzPct val="65000"/>
                <a:buFont typeface="Wingdings 2" pitchFamily="18" charset="2"/>
              </a:pPr>
              <a:r>
                <a:rPr lang="en-US" altLang="zh-CN" sz="2400">
                  <a:solidFill>
                    <a:srgbClr val="000000"/>
                  </a:solidFill>
                </a:rPr>
                <a:t>         </a:t>
              </a:r>
              <a:r>
                <a:rPr lang="zh-CN" altLang="zh-CN" sz="2400">
                  <a:solidFill>
                    <a:srgbClr val="000000"/>
                  </a:solidFill>
                </a:rPr>
                <a:t>鉴于职业病易防难治特点，职业病防治法坚持</a:t>
              </a:r>
              <a:r>
                <a:rPr lang="zh-CN" altLang="en-US" sz="2400">
                  <a:solidFill>
                    <a:srgbClr val="000000"/>
                  </a:solidFill>
                </a:rPr>
                <a:t>“</a:t>
              </a:r>
              <a:r>
                <a:rPr lang="zh-CN" altLang="zh-CN" sz="2400">
                  <a:solidFill>
                    <a:srgbClr val="000000"/>
                  </a:solidFill>
                </a:rPr>
                <a:t>预防为主、防治结合</a:t>
              </a:r>
              <a:r>
                <a:rPr lang="zh-CN" altLang="en-US" sz="2400">
                  <a:solidFill>
                    <a:srgbClr val="000000"/>
                  </a:solidFill>
                </a:rPr>
                <a:t>”</a:t>
              </a:r>
              <a:r>
                <a:rPr lang="zh-CN" altLang="zh-CN" sz="2400">
                  <a:solidFill>
                    <a:srgbClr val="000000"/>
                  </a:solidFill>
                </a:rPr>
                <a:t>方针。为了预防、控制和消除职业病危害，防治职业病，维护劳动者身体健康及其相关权益，促进生产发展，本企业员工须注意以下几点：</a:t>
              </a:r>
              <a:endParaRPr lang="zh-CN" altLang="en-US" sz="2400">
                <a:solidFill>
                  <a:srgbClr val="000000"/>
                </a:solidFill>
              </a:endParaRPr>
            </a:p>
          </p:txBody>
        </p:sp>
      </p:grpSp>
      <p:sp>
        <p:nvSpPr>
          <p:cNvPr id="26629" name="内容占位符 2"/>
          <p:cNvSpPr>
            <a:spLocks noGrp="1"/>
          </p:cNvSpPr>
          <p:nvPr>
            <p:ph sz="half" idx="4294967295"/>
          </p:nvPr>
        </p:nvSpPr>
        <p:spPr>
          <a:xfrm>
            <a:off x="3419475" y="476250"/>
            <a:ext cx="5267325" cy="5976938"/>
          </a:xfrm>
        </p:spPr>
        <p:style>
          <a:lnRef idx="2">
            <a:schemeClr val="accent1">
              <a:shade val="50000"/>
            </a:schemeClr>
          </a:lnRef>
          <a:fillRef idx="1">
            <a:schemeClr val="accent1"/>
          </a:fillRef>
          <a:effectRef idx="0">
            <a:schemeClr val="accent1"/>
          </a:effectRef>
          <a:fontRef idx="minor">
            <a:schemeClr val="lt1"/>
          </a:fontRef>
        </p:style>
        <p:txBody>
          <a:bodyPr vert="horz" wrap="square" anchor="t" anchorCtr="0"/>
          <a:lstStyle>
            <a:lvl1pPr marL="547688" indent="-411162" algn="l" defTabSz="914400" rtl="0" eaLnBrk="1" fontAlgn="base" hangingPunct="1">
              <a:lnSpc>
                <a:spcPct val="100000"/>
              </a:lnSpc>
              <a:spcBef>
                <a:spcPct val="20000"/>
              </a:spcBef>
              <a:spcAft>
                <a:spcPct val="0"/>
              </a:spcAft>
              <a:buClr>
                <a:srgbClr val="F9F9F9"/>
              </a:buClr>
              <a:buSzPct val="65000"/>
              <a:buFont typeface="Wingdings 2" pitchFamily="18" charset="2"/>
              <a:buChar char=""/>
              <a:defRPr kumimoji="0" lang="zh-CN" altLang="en-US" sz="2400" b="0" i="0" u="none" baseline="0">
                <a:solidFill>
                  <a:schemeClr val="tx1"/>
                </a:solidFill>
                <a:latin typeface="Calibri" pitchFamily="34" charset="0"/>
                <a:ea typeface="宋体" charset="-122"/>
              </a:defRPr>
            </a:lvl1pPr>
            <a:lvl2pPr marL="742950" indent="-285750" algn="l" rtl="0" eaLnBrk="1" fontAlgn="base" hangingPunct="1">
              <a:lnSpc>
                <a:spcPct val="100000"/>
              </a:lnSpc>
              <a:spcBef>
                <a:spcPct val="20000"/>
              </a:spcBef>
              <a:spcAft>
                <a:spcPct val="0"/>
              </a:spcAft>
              <a:buClr>
                <a:schemeClr val="tx1"/>
              </a:buClr>
              <a:buSzPct val="80000"/>
              <a:buFont typeface="Wingdings 2" pitchFamily="18" charset="2"/>
              <a:buChar char=""/>
              <a:defRPr kumimoji="0" lang="zh-CN" altLang="en-US" sz="2000" b="0" i="0" u="none" baseline="0">
                <a:solidFill>
                  <a:schemeClr val="tx1"/>
                </a:solidFill>
                <a:latin typeface="Calibri" pitchFamily="34" charset="0"/>
                <a:ea typeface="宋体" charset="-122"/>
              </a:defRPr>
            </a:lvl2pPr>
            <a:lvl3pPr marL="1143000" indent="-228600" algn="l" rtl="0" eaLnBrk="1" fontAlgn="base" hangingPunct="1">
              <a:lnSpc>
                <a:spcPct val="100000"/>
              </a:lnSpc>
              <a:spcBef>
                <a:spcPct val="20000"/>
              </a:spcBef>
              <a:spcAft>
                <a:spcPct val="0"/>
              </a:spcAft>
              <a:buClr>
                <a:schemeClr val="tx1"/>
              </a:buClr>
              <a:buSzPct val="95000"/>
              <a:buFont typeface="Wingdings" pitchFamily="2" charset="2"/>
              <a:buChar char=""/>
              <a:defRPr kumimoji="0" lang="zh-CN" altLang="en-US" sz="2000" b="0" i="0" u="none" baseline="0">
                <a:solidFill>
                  <a:schemeClr val="tx1"/>
                </a:solidFill>
                <a:latin typeface="Calibri" pitchFamily="34" charset="0"/>
                <a:ea typeface="宋体" charset="-122"/>
              </a:defRPr>
            </a:lvl3pPr>
            <a:lvl4pPr marL="1600200" indent="-228600" algn="l" rtl="0" eaLnBrk="1" fontAlgn="base" hangingPunct="1">
              <a:lnSpc>
                <a:spcPct val="100000"/>
              </a:lnSpc>
              <a:spcBef>
                <a:spcPct val="20000"/>
              </a:spcBef>
              <a:spcAft>
                <a:spcPct val="0"/>
              </a:spcAft>
              <a:buClr>
                <a:schemeClr val="tx1"/>
              </a:buClr>
              <a:buSzTx/>
              <a:buFont typeface="Wingdings 3" pitchFamily="18" charset="2"/>
              <a:buChar char=""/>
              <a:defRPr kumimoji="0" lang="zh-CN" altLang="en-US" sz="1800" b="0" i="0" u="none" baseline="0">
                <a:solidFill>
                  <a:schemeClr val="tx1"/>
                </a:solidFill>
                <a:latin typeface="Calibri" pitchFamily="34" charset="0"/>
                <a:ea typeface="宋体" charset="-122"/>
              </a:defRPr>
            </a:lvl4pPr>
            <a:lvl5pPr marL="2057400" indent="-228600" algn="l" rtl="0" eaLnBrk="1" fontAlgn="base" hangingPunct="1">
              <a:lnSpc>
                <a:spcPct val="100000"/>
              </a:lnSpc>
              <a:spcBef>
                <a:spcPct val="20000"/>
              </a:spcBef>
              <a:spcAft>
                <a:spcPct val="0"/>
              </a:spcAft>
              <a:buClr>
                <a:schemeClr val="tx1"/>
              </a:buClr>
              <a:buSzTx/>
              <a:buFont typeface="Wingdings 2" pitchFamily="18" charset="2"/>
              <a:buChar char=""/>
              <a:defRPr kumimoji="0" lang="zh-CN" altLang="en-US" sz="1800" b="0" i="0" u="none" baseline="0">
                <a:solidFill>
                  <a:schemeClr val="tx1"/>
                </a:solidFill>
                <a:latin typeface="Calibri" pitchFamily="34" charset="0"/>
                <a:ea typeface="宋体" charset="-122"/>
              </a:defRPr>
            </a:lvl5pPr>
            <a:lvl6pPr>
              <a:defRPr lang="zh-CN">
                <a:solidFill>
                  <a:srgbClr val="FFFFFF"/>
                </a:solidFill>
                <a:latin typeface="+mn-lt"/>
              </a:defRPr>
            </a:lvl6pPr>
            <a:lvl7pPr>
              <a:defRPr lang="zh-CN">
                <a:solidFill>
                  <a:srgbClr val="FFFFFF"/>
                </a:solidFill>
                <a:latin typeface="+mn-lt"/>
              </a:defRPr>
            </a:lvl7pPr>
            <a:lvl8pPr>
              <a:defRPr lang="zh-CN">
                <a:solidFill>
                  <a:srgbClr val="FFFFFF"/>
                </a:solidFill>
                <a:latin typeface="+mn-lt"/>
              </a:defRPr>
            </a:lvl8pPr>
            <a:lvl9pPr>
              <a:defRPr lang="zh-CN">
                <a:solidFill>
                  <a:srgbClr val="FFFFFF"/>
                </a:solidFill>
                <a:latin typeface="+mn-lt"/>
              </a:defRPr>
            </a:lvl9pPr>
          </a:lstStyle>
          <a:p>
            <a:pPr marL="548640" marR="0" lvl="0" indent="-411480">
              <a:lnSpc>
                <a:spcPct val="80000"/>
              </a:lnSpc>
              <a:buNone/>
            </a:pPr>
            <a:r>
              <a:rPr lang="en-US" altLang="zh-CN" sz="2600">
                <a:solidFill>
                  <a:srgbClr val="FFFFFF"/>
                </a:solidFill>
              </a:rPr>
              <a:t>              1</a:t>
            </a:r>
            <a:r>
              <a:rPr lang="zh-CN" altLang="zh-CN" sz="2600">
                <a:solidFill>
                  <a:srgbClr val="FFFFFF"/>
                </a:solidFill>
              </a:rPr>
              <a:t>．员工应自觉恪守企业各项规章制度，严格执行操作规程，增强自我防护意识，</a:t>
            </a:r>
            <a:endParaRPr lang="zh-CN" altLang="zh-CN" sz="2600">
              <a:solidFill>
                <a:srgbClr val="FFFFFF"/>
              </a:solidFill>
            </a:endParaRPr>
          </a:p>
          <a:p>
            <a:pPr marL="548640" marR="0" lvl="0" indent="-411480">
              <a:lnSpc>
                <a:spcPct val="80000"/>
              </a:lnSpc>
              <a:buNone/>
            </a:pPr>
            <a:r>
              <a:rPr lang="en-US" altLang="zh-CN" sz="2600">
                <a:solidFill>
                  <a:srgbClr val="FFFFFF"/>
                </a:solidFill>
              </a:rPr>
              <a:t>              2</a:t>
            </a:r>
            <a:r>
              <a:rPr lang="zh-CN" altLang="zh-CN" sz="2600">
                <a:solidFill>
                  <a:srgbClr val="FFFFFF"/>
                </a:solidFill>
              </a:rPr>
              <a:t>．车间，班组员工在作业前应按不一样工种要求，穿戴好劳动防护用具（如口罩、防毒面具、</a:t>
            </a:r>
            <a:r>
              <a:rPr lang="zh-CN" altLang="en-US" sz="2600">
                <a:solidFill>
                  <a:srgbClr val="FFFFFF"/>
                </a:solidFill>
              </a:rPr>
              <a:t>工作服</a:t>
            </a:r>
            <a:r>
              <a:rPr lang="zh-CN" altLang="zh-CN" sz="2600">
                <a:solidFill>
                  <a:srgbClr val="FFFFFF"/>
                </a:solidFill>
              </a:rPr>
              <a:t>、</a:t>
            </a:r>
            <a:r>
              <a:rPr lang="zh-CN" altLang="en-US" sz="2600">
                <a:solidFill>
                  <a:srgbClr val="FFFFFF"/>
                </a:solidFill>
              </a:rPr>
              <a:t>工作</a:t>
            </a:r>
            <a:r>
              <a:rPr lang="zh-CN" altLang="zh-CN" sz="2600">
                <a:solidFill>
                  <a:srgbClr val="FFFFFF"/>
                </a:solidFill>
              </a:rPr>
              <a:t>鞋等）</a:t>
            </a:r>
            <a:endParaRPr lang="zh-CN" altLang="zh-CN" sz="2600">
              <a:solidFill>
                <a:srgbClr val="FFFFFF"/>
              </a:solidFill>
            </a:endParaRPr>
          </a:p>
          <a:p>
            <a:pPr marL="548640" marR="0" lvl="0" indent="-411480">
              <a:lnSpc>
                <a:spcPct val="80000"/>
              </a:lnSpc>
              <a:buNone/>
            </a:pPr>
            <a:r>
              <a:rPr lang="zh-CN" altLang="en-US" sz="2600">
                <a:solidFill>
                  <a:srgbClr val="FFFFFF"/>
                </a:solidFill>
              </a:rPr>
              <a:t>          </a:t>
            </a:r>
            <a:r>
              <a:rPr lang="en-US" altLang="zh-CN" sz="2600">
                <a:solidFill>
                  <a:srgbClr val="FFFFFF"/>
                </a:solidFill>
              </a:rPr>
              <a:t>    3</a:t>
            </a:r>
            <a:r>
              <a:rPr lang="zh-CN" altLang="zh-CN" sz="2600">
                <a:solidFill>
                  <a:srgbClr val="FFFFFF"/>
                </a:solidFill>
              </a:rPr>
              <a:t>．不得在作业场所吸烟，解渴品茗水或用膳前，应先洗手消毒，搞好个人清洁卫生，</a:t>
            </a:r>
            <a:endParaRPr lang="zh-CN" altLang="zh-CN" sz="2600">
              <a:solidFill>
                <a:srgbClr val="FFFFFF"/>
              </a:solidFill>
            </a:endParaRPr>
          </a:p>
          <a:p>
            <a:pPr marL="548640" marR="0" lvl="0" indent="-411480">
              <a:lnSpc>
                <a:spcPct val="80000"/>
              </a:lnSpc>
              <a:buNone/>
            </a:pPr>
            <a:r>
              <a:rPr lang="en-US" altLang="zh-CN" sz="2600">
                <a:solidFill>
                  <a:srgbClr val="FFFFFF"/>
                </a:solidFill>
              </a:rPr>
              <a:t>              4</a:t>
            </a:r>
            <a:r>
              <a:rPr lang="zh-CN" altLang="zh-CN" sz="2600">
                <a:solidFill>
                  <a:srgbClr val="FFFFFF"/>
                </a:solidFill>
              </a:rPr>
              <a:t>．接触有毒有物质岗位人员，下班时应脱下更换并经常清洗</a:t>
            </a:r>
            <a:r>
              <a:rPr lang="zh-CN" altLang="en-US" sz="2600">
                <a:solidFill>
                  <a:srgbClr val="FFFFFF"/>
                </a:solidFill>
              </a:rPr>
              <a:t>工作服</a:t>
            </a:r>
            <a:r>
              <a:rPr lang="zh-CN" altLang="zh-CN" sz="2600">
                <a:solidFill>
                  <a:srgbClr val="FFFFFF"/>
                </a:solidFill>
              </a:rPr>
              <a:t>，预防第三者感染。</a:t>
            </a:r>
            <a:endParaRPr lang="zh-CN" altLang="zh-CN" sz="2600">
              <a:solidFill>
                <a:srgbClr val="FFFFFF"/>
              </a:solidFill>
            </a:endParaRPr>
          </a:p>
          <a:p>
            <a:pPr marL="548640" marR="0" lvl="0" indent="-411480">
              <a:lnSpc>
                <a:spcPct val="80000"/>
              </a:lnSpc>
              <a:buNone/>
            </a:pPr>
            <a:r>
              <a:rPr lang="en-US" altLang="zh-CN" sz="2600">
                <a:solidFill>
                  <a:srgbClr val="FFFFFF"/>
                </a:solidFill>
              </a:rPr>
              <a:t>              5</a:t>
            </a:r>
            <a:r>
              <a:rPr lang="zh-CN" altLang="zh-CN" sz="2600">
                <a:solidFill>
                  <a:srgbClr val="FFFFFF"/>
                </a:solidFill>
              </a:rPr>
              <a:t>．上下班时必须清理清扫生产现场，确保生产区域整齐卫生。</a:t>
            </a:r>
            <a:endParaRPr lang="zh-CN" altLang="zh-CN" sz="2600">
              <a:solidFill>
                <a:srgbClr val="FFFFFF"/>
              </a:solidFill>
            </a:endParaRPr>
          </a:p>
        </p:txBody>
      </p:sp>
      <p:sp>
        <p:nvSpPr>
          <p:cNvPr id="26630" name="TextBox 26629"/>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26631" name="TextBox 26630"/>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第14页</a:t>
            </a:r>
          </a:p>
        </p:txBody>
      </p:sp>
    </p:spTree>
  </p:cSld>
  <p:clrMapOvr>
    <a:masterClrMapping/>
  </p:clrMapOvr>
  <mc:AlternateContent>
    <mc:Choice xmlns:p14="http://schemas.microsoft.com/office/powerpoint/2010/main" Requires="p14">
      <p:transition spd="slow" p14:dur="1200">
        <p:zoom/>
      </p:transition>
    </mc:Choice>
    <mc:Fallback>
      <p:transition spd="slow">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2000" fill="hold" grpId="0" nodeType="clickEffect">
                                  <p:stCondLst>
                                    <p:cond delay="0"/>
                                  </p:stCondLst>
                                  <p:childTnLst>
                                    <p:set>
                                      <p:cBhvr additive="base">
                                        <p:cTn id="6" dur="1" fill="hold">
                                          <p:stCondLst>
                                            <p:cond delay="0"/>
                                          </p:stCondLst>
                                        </p:cTn>
                                        <p:tgtEl>
                                          <p:spTgt spid="26629">
                                            <p:bg/>
                                          </p:spTgt>
                                        </p:tgtEl>
                                        <p:attrNameLst>
                                          <p:attrName>style.visibility</p:attrName>
                                        </p:attrNameLst>
                                      </p:cBhvr>
                                      <p:to>
                                        <p:strVal val="visible"/>
                                      </p:to>
                                    </p:set>
                                    <p:animEffect transition="in" filter="fade">
                                      <p:cBhvr additive="base">
                                        <p:cTn id="7" dur="2000"/>
                                        <p:tgtEl>
                                          <p:spTgt spid="26629">
                                            <p:bg/>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ntr" presetSubtype="0" dur="2000" fill="hold" grpId="0" nodeType="clickEffect">
                                  <p:stCondLst>
                                    <p:cond delay="0"/>
                                  </p:stCondLst>
                                  <p:childTnLst>
                                    <p:set>
                                      <p:cBhvr additive="base">
                                        <p:cTn id="11" dur="1" fill="hold">
                                          <p:stCondLst>
                                            <p:cond delay="0"/>
                                          </p:stCondLst>
                                        </p:cTn>
                                        <p:tgtEl>
                                          <p:spTgt spid="26629">
                                            <p:txEl>
                                              <p:pRg st="0" end="0"/>
                                            </p:txEl>
                                          </p:spTgt>
                                        </p:tgtEl>
                                        <p:attrNameLst>
                                          <p:attrName>style.visibility</p:attrName>
                                        </p:attrNameLst>
                                      </p:cBhvr>
                                      <p:to>
                                        <p:strVal val="visible"/>
                                      </p:to>
                                    </p:set>
                                    <p:animEffect transition="in" filter="fade">
                                      <p:cBhvr additive="base">
                                        <p:cTn id="12" dur="2000"/>
                                        <p:tgtEl>
                                          <p:spTgt spid="26629">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0" presetClass="entr" presetSubtype="0" dur="2000" fill="hold" grpId="0" nodeType="clickEffect">
                                  <p:stCondLst>
                                    <p:cond delay="0"/>
                                  </p:stCondLst>
                                  <p:childTnLst>
                                    <p:set>
                                      <p:cBhvr additive="base">
                                        <p:cTn id="16" dur="1" fill="hold">
                                          <p:stCondLst>
                                            <p:cond delay="0"/>
                                          </p:stCondLst>
                                        </p:cTn>
                                        <p:tgtEl>
                                          <p:spTgt spid="26629">
                                            <p:txEl>
                                              <p:pRg st="1" end="1"/>
                                            </p:txEl>
                                          </p:spTgt>
                                        </p:tgtEl>
                                        <p:attrNameLst>
                                          <p:attrName>style.visibility</p:attrName>
                                        </p:attrNameLst>
                                      </p:cBhvr>
                                      <p:to>
                                        <p:strVal val="visible"/>
                                      </p:to>
                                    </p:set>
                                    <p:animEffect transition="in" filter="fade">
                                      <p:cBhvr additive="base">
                                        <p:cTn id="17" dur="2000"/>
                                        <p:tgtEl>
                                          <p:spTgt spid="26629">
                                            <p:txEl>
                                              <p:pRg st="1" end="1"/>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0" presetClass="entr" presetSubtype="0" dur="2000" fill="hold" grpId="0" nodeType="clickEffect">
                                  <p:stCondLst>
                                    <p:cond delay="0"/>
                                  </p:stCondLst>
                                  <p:childTnLst>
                                    <p:set>
                                      <p:cBhvr additive="base">
                                        <p:cTn id="21" dur="1" fill="hold">
                                          <p:stCondLst>
                                            <p:cond delay="0"/>
                                          </p:stCondLst>
                                        </p:cTn>
                                        <p:tgtEl>
                                          <p:spTgt spid="26629">
                                            <p:txEl>
                                              <p:pRg st="2" end="2"/>
                                            </p:txEl>
                                          </p:spTgt>
                                        </p:tgtEl>
                                        <p:attrNameLst>
                                          <p:attrName>style.visibility</p:attrName>
                                        </p:attrNameLst>
                                      </p:cBhvr>
                                      <p:to>
                                        <p:strVal val="visible"/>
                                      </p:to>
                                    </p:set>
                                    <p:animEffect transition="in" filter="fade">
                                      <p:cBhvr additive="base">
                                        <p:cTn id="22" dur="2000"/>
                                        <p:tgtEl>
                                          <p:spTgt spid="26629">
                                            <p:txEl>
                                              <p:pRg st="2" end="2"/>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0" presetClass="entr" presetSubtype="0" dur="2000" fill="hold" grpId="0" nodeType="clickEffect">
                                  <p:stCondLst>
                                    <p:cond delay="0"/>
                                  </p:stCondLst>
                                  <p:childTnLst>
                                    <p:set>
                                      <p:cBhvr additive="base">
                                        <p:cTn id="26" dur="1" fill="hold">
                                          <p:stCondLst>
                                            <p:cond delay="0"/>
                                          </p:stCondLst>
                                        </p:cTn>
                                        <p:tgtEl>
                                          <p:spTgt spid="26629">
                                            <p:txEl>
                                              <p:pRg st="3" end="3"/>
                                            </p:txEl>
                                          </p:spTgt>
                                        </p:tgtEl>
                                        <p:attrNameLst>
                                          <p:attrName>style.visibility</p:attrName>
                                        </p:attrNameLst>
                                      </p:cBhvr>
                                      <p:to>
                                        <p:strVal val="visible"/>
                                      </p:to>
                                    </p:set>
                                    <p:animEffect transition="in" filter="fade">
                                      <p:cBhvr additive="base">
                                        <p:cTn id="27" dur="2000"/>
                                        <p:tgtEl>
                                          <p:spTgt spid="26629">
                                            <p:txEl>
                                              <p:pRg st="3" end="3"/>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0" presetClass="entr" presetSubtype="0" dur="2000" fill="hold" grpId="0" nodeType="clickEffect">
                                  <p:stCondLst>
                                    <p:cond delay="0"/>
                                  </p:stCondLst>
                                  <p:childTnLst>
                                    <p:set>
                                      <p:cBhvr additive="base">
                                        <p:cTn id="31" dur="1" fill="hold">
                                          <p:stCondLst>
                                            <p:cond delay="0"/>
                                          </p:stCondLst>
                                        </p:cTn>
                                        <p:tgtEl>
                                          <p:spTgt spid="26629">
                                            <p:txEl>
                                              <p:pRg st="4" end="4"/>
                                            </p:txEl>
                                          </p:spTgt>
                                        </p:tgtEl>
                                        <p:attrNameLst>
                                          <p:attrName>style.visibility</p:attrName>
                                        </p:attrNameLst>
                                      </p:cBhvr>
                                      <p:to>
                                        <p:strVal val="visible"/>
                                      </p:to>
                                    </p:set>
                                    <p:animEffect transition="in" filter="fade">
                                      <p:cBhvr additive="base">
                                        <p:cTn id="32" dur="2000"/>
                                        <p:tgtEl>
                                          <p:spTgt spid="2662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9" grpId="0" uiExpand="1" build="p" animBg="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49" name="标题 1"/>
          <p:cNvSpPr>
            <a:spLocks noGrp="1"/>
          </p:cNvSpPr>
          <p:nvPr>
            <p:ph type="title" idx="4294967295"/>
          </p:nvPr>
        </p:nvSpPr>
        <p:spPr>
          <a:xfrm>
            <a:off x="457200" y="274638"/>
            <a:ext cx="8229600" cy="1714202"/>
          </a:xfrm>
          <a:prstGeom prst="rect">
            <a:avLst/>
          </a:prstGeom>
          <a:gradFill rotWithShape="1">
            <a:gsLst>
              <a:gs pos="0">
                <a:schemeClr val="accent1">
                  <a:tint val="25000"/>
                  <a:satMod val="125000"/>
                </a:schemeClr>
              </a:gs>
              <a:gs pos="40000">
                <a:schemeClr val="accent1">
                  <a:tint val="55000"/>
                  <a:satMod val="130000"/>
                </a:schemeClr>
              </a:gs>
              <a:gs pos="50000">
                <a:schemeClr val="accent1">
                  <a:tint val="59000"/>
                  <a:satMod val="130000"/>
                </a:schemeClr>
              </a:gs>
              <a:gs pos="65000">
                <a:schemeClr val="accent1">
                  <a:tint val="55000"/>
                  <a:satMod val="130000"/>
                </a:schemeClr>
              </a:gs>
              <a:gs pos="100000">
                <a:schemeClr val="accent1">
                  <a:tint val="20000"/>
                  <a:satMod val="125000"/>
                </a:schemeClr>
              </a:gs>
            </a:gsLst>
            <a:lin ang="5400000" scaled="0"/>
          </a:gradFill>
          <a:ln w="12000" cap="flat" cmpd="sng" algn="ctr">
            <a:solidFill>
              <a:schemeClr val="accent1"/>
            </a:solidFill>
            <a:prstDash val="solid"/>
          </a:ln>
          <a:effectLst>
            <a:glow rad="63500">
              <a:schemeClr val="accent1">
                <a:alpha val="45000"/>
                <a:satMod val="120000"/>
              </a:schemeClr>
            </a:glow>
          </a:effectLst>
          <a:scene3d>
            <a:camera prst="orthographicFront"/>
            <a:lightRig rig="balanced" dir="t"/>
          </a:scene3d>
          <a:sp3d prstMaterial="plastic"/>
        </p:spPr>
        <p:style>
          <a:lnRef idx="1">
            <a:schemeClr val="accent1"/>
          </a:lnRef>
          <a:fillRef idx="2">
            <a:schemeClr val="accent1"/>
          </a:fillRef>
          <a:effectRef idx="1">
            <a:schemeClr val="accent1"/>
          </a:effectRef>
          <a:fontRef idx="minor">
            <a:schemeClr val="dk1"/>
          </a:fontRef>
        </p:style>
        <p:txBody>
          <a:bodyPr vert="horz" anchor="ctr">
            <a:normAutofit fontScale="90000"/>
            <a:scene3d>
              <a:camera prst="orthographicFront"/>
              <a:lightRig rig="soft" dir="t">
                <a:rot lat="0" lon="0" rev="16800000"/>
              </a:lightRig>
            </a:scene3d>
            <a:sp3d prstMaterial="softEdge">
              <a:bevelT w="38100" h="38100"/>
            </a:sp3d>
          </a:bodyPr>
          <a:lstStyle>
            <a:lvl1pPr>
              <a:defRPr lang="zh-CN">
                <a:solidFill>
                  <a:srgbClr val="000000"/>
                </a:solidFill>
                <a:latin typeface="+mj-lt"/>
              </a:defRPr>
            </a:lvl1pPr>
            <a:lvl2pPr>
              <a:defRPr>
                <a:solidFill>
                  <a:srgbClr val="000000"/>
                </a:solidFill>
                <a:latin typeface="Calibri"/>
              </a:defRPr>
            </a:lvl2pPr>
            <a:lvl3pPr>
              <a:defRPr>
                <a:solidFill>
                  <a:srgbClr val="000000"/>
                </a:solidFill>
                <a:latin typeface="Calibri"/>
              </a:defRPr>
            </a:lvl3pPr>
            <a:lvl4pPr>
              <a:defRPr>
                <a:solidFill>
                  <a:srgbClr val="000000"/>
                </a:solidFill>
                <a:latin typeface="Calibri"/>
              </a:defRPr>
            </a:lvl4pPr>
            <a:lvl5pPr>
              <a:defRPr>
                <a:solidFill>
                  <a:srgbClr val="000000"/>
                </a:solidFill>
                <a:latin typeface="Calibri"/>
              </a:defRPr>
            </a:lvl5pPr>
            <a:lvl6pPr>
              <a:defRPr>
                <a:solidFill>
                  <a:srgbClr val="000000"/>
                </a:solidFill>
                <a:latin typeface="Calibri"/>
              </a:defRPr>
            </a:lvl6pPr>
            <a:lvl7pPr>
              <a:defRPr>
                <a:solidFill>
                  <a:srgbClr val="000000"/>
                </a:solidFill>
                <a:latin typeface="Calibri"/>
              </a:defRPr>
            </a:lvl7pPr>
            <a:lvl8pPr>
              <a:defRPr>
                <a:solidFill>
                  <a:srgbClr val="000000"/>
                </a:solidFill>
                <a:latin typeface="Calibri"/>
              </a:defRPr>
            </a:lvl8pPr>
            <a:lvl9pPr>
              <a:defRPr>
                <a:solidFill>
                  <a:srgbClr val="000000"/>
                </a:solidFill>
                <a:latin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zh-CN" sz="4100" b="1" i="0" u="none" strike="noStrike" kern="1200" cap="none" spc="0" normalizeH="0" baseline="0" noProof="0" smtClean="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rPr>
              <a:t>个人防护用具有哪几个类型，</a:t>
            </a:r>
            <a:r>
              <a:rPr kumimoji="0" lang="en-US" altLang="zh-CN" sz="4100" b="1" i="0" u="none" strike="noStrike" kern="1200" cap="none" spc="0" normalizeH="0" baseline="0" noProof="0" smtClean="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rPr>
              <a:t>               </a:t>
            </a:r>
            <a:r>
              <a:rPr kumimoji="0" lang="zh-CN" altLang="zh-CN" sz="4100" b="1" i="0" u="none" strike="noStrike" kern="1200" cap="none" spc="0" normalizeH="0" baseline="0" noProof="0" smtClean="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rPr>
              <a:t>各起什么作用？</a:t>
            </a:r>
            <a:br>
              <a:rPr kumimoji="0" lang="zh-CN" altLang="zh-CN" sz="4100" b="1" i="0" u="none" strike="noStrike" kern="1200" cap="none" spc="0" normalizeH="0" baseline="0" noProof="0" smtClean="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rPr>
            </a:br>
            <a:endParaRPr kumimoji="0" lang="zh-CN" altLang="en-US" sz="4100" b="1" i="0" u="none" strike="noStrike" kern="1200" cap="none" spc="0" normalizeH="0" baseline="0" noProof="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endParaRPr>
          </a:p>
        </p:txBody>
      </p:sp>
      <p:sp>
        <p:nvSpPr>
          <p:cNvPr id="27650" name="内容占位符 2"/>
          <p:cNvSpPr>
            <a:spLocks noGrp="1"/>
          </p:cNvSpPr>
          <p:nvPr>
            <p:ph idx="4294967295"/>
          </p:nvPr>
        </p:nvSpPr>
        <p:spPr>
          <a:xfrm>
            <a:off x="457200" y="1600200"/>
            <a:ext cx="8229600" cy="4708525"/>
          </a:xfrm>
        </p:spPr>
        <p:style>
          <a:lnRef idx="2">
            <a:schemeClr val="accent1">
              <a:shade val="50000"/>
            </a:schemeClr>
          </a:lnRef>
          <a:fillRef idx="1">
            <a:schemeClr val="accent1"/>
          </a:fillRef>
          <a:effectRef idx="0">
            <a:schemeClr val="accent1"/>
          </a:effectRef>
          <a:fontRef idx="minor">
            <a:schemeClr val="lt1"/>
          </a:fontRef>
        </p:style>
        <p:txBody>
          <a:bodyPr vert="horz" wrap="square" anchor="t" anchorCtr="0"/>
          <a:lstStyle>
            <a:lvl1pPr marL="547688" indent="-411162"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charset="2"/>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8640" marR="0" lvl="0" indent="-411480"/>
            <a:r>
              <a:rPr lang="zh-CN" altLang="zh-CN">
                <a:solidFill>
                  <a:srgbClr val="FFFFFF"/>
                </a:solidFill>
              </a:rPr>
              <a:t>个人防护用具在预防职业危害综合办法中，属于第一级预防部分，当劳动条件尚不能从设备上改进时，还是主要防护伎俩。在一些情况下，如发生中毒事故或设备检修时，合理使用个人防护用具，可起到主要防护作用。</a:t>
            </a:r>
            <a:endParaRPr lang="zh-CN" altLang="zh-CN">
              <a:solidFill>
                <a:srgbClr val="FFFFFF"/>
              </a:solidFill>
            </a:endParaRPr>
          </a:p>
          <a:p>
            <a:pPr marL="548640" marR="0" lvl="0" indent="-411480"/>
            <a:r>
              <a:rPr lang="zh-CN" altLang="zh-CN" b="1">
                <a:solidFill>
                  <a:srgbClr val="FF0000"/>
                </a:solidFill>
              </a:rPr>
              <a:t>个人防护用具有防护服装、防护鞋帽、防护手套、防护面罩及眼镜，隔音器，呼吸防护器等。</a:t>
            </a:r>
            <a:endParaRPr lang="zh-CN" altLang="zh-CN" b="1">
              <a:solidFill>
                <a:srgbClr val="FF0000"/>
              </a:solidFill>
            </a:endParaRPr>
          </a:p>
          <a:p>
            <a:pPr marL="548640" marR="0" lvl="0" indent="-411480"/>
            <a:endParaRPr lang="zh-CN" altLang="en-US">
              <a:solidFill>
                <a:srgbClr val="FFFFFF"/>
              </a:solidFill>
            </a:endParaRPr>
          </a:p>
        </p:txBody>
      </p:sp>
      <p:sp>
        <p:nvSpPr>
          <p:cNvPr id="27651" name="TextBox 27650"/>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27652" name="TextBox 27651"/>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第15页</a:t>
            </a:r>
          </a:p>
        </p:txBody>
      </p:sp>
    </p:spTree>
  </p:cSld>
  <p:clrMapOvr>
    <a:masterClrMapping/>
  </p:clrMapOvr>
  <p:transition spd="slow">
    <p:plu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2000" fill="hold" grpId="0" nodeType="clickEffect">
                                  <p:stCondLst>
                                    <p:cond delay="0"/>
                                  </p:stCondLst>
                                  <p:childTnLst>
                                    <p:set>
                                      <p:cBhvr additive="base">
                                        <p:cTn id="6" dur="1" fill="hold">
                                          <p:stCondLst>
                                            <p:cond delay="0"/>
                                          </p:stCondLst>
                                        </p:cTn>
                                        <p:tgtEl>
                                          <p:spTgt spid="27650">
                                            <p:bg/>
                                          </p:spTgt>
                                        </p:tgtEl>
                                        <p:attrNameLst>
                                          <p:attrName>style.visibility</p:attrName>
                                        </p:attrNameLst>
                                      </p:cBhvr>
                                      <p:to>
                                        <p:strVal val="visible"/>
                                      </p:to>
                                    </p:set>
                                    <p:animEffect transition="in" filter="fade">
                                      <p:cBhvr additive="base">
                                        <p:cTn id="7" dur="2000"/>
                                        <p:tgtEl>
                                          <p:spTgt spid="27650">
                                            <p:bg/>
                                          </p:spTgt>
                                        </p:tgtEl>
                                      </p:cBhvr>
                                    </p:animEffect>
                                  </p:childTnLst>
                                </p:cTn>
                              </p:par>
                              <p:par>
                                <p:cTn id="8" presetID="10" presetClass="entr" presetSubtype="0" dur="2000" fill="hold" grpId="0" nodeType="withEffect">
                                  <p:stCondLst>
                                    <p:cond delay="0"/>
                                  </p:stCondLst>
                                  <p:childTnLst>
                                    <p:set>
                                      <p:cBhvr additive="base">
                                        <p:cTn id="9" dur="1" fill="hold">
                                          <p:stCondLst>
                                            <p:cond delay="0"/>
                                          </p:stCondLst>
                                        </p:cTn>
                                        <p:tgtEl>
                                          <p:spTgt spid="27650">
                                            <p:txEl>
                                              <p:pRg st="0" end="0"/>
                                            </p:txEl>
                                          </p:spTgt>
                                        </p:tgtEl>
                                        <p:attrNameLst>
                                          <p:attrName>style.visibility</p:attrName>
                                        </p:attrNameLst>
                                      </p:cBhvr>
                                      <p:to>
                                        <p:strVal val="visible"/>
                                      </p:to>
                                    </p:set>
                                    <p:animEffect transition="in" filter="fade">
                                      <p:cBhvr additive="base">
                                        <p:cTn id="10" dur="2000"/>
                                        <p:tgtEl>
                                          <p:spTgt spid="27650">
                                            <p:txEl>
                                              <p:pRg st="0" end="0"/>
                                            </p:txEl>
                                          </p:spTgt>
                                        </p:tgtEl>
                                      </p:cBhvr>
                                    </p:animEffect>
                                  </p:childTnLst>
                                </p:cTn>
                              </p:par>
                              <p:par>
                                <p:cTn id="11" presetID="10" presetClass="entr" presetSubtype="0" dur="2000" fill="hold" grpId="0" nodeType="withEffect">
                                  <p:stCondLst>
                                    <p:cond delay="0"/>
                                  </p:stCondLst>
                                  <p:childTnLst>
                                    <p:set>
                                      <p:cBhvr additive="base">
                                        <p:cTn id="12" dur="1" fill="hold">
                                          <p:stCondLst>
                                            <p:cond delay="0"/>
                                          </p:stCondLst>
                                        </p:cTn>
                                        <p:tgtEl>
                                          <p:spTgt spid="27650">
                                            <p:txEl>
                                              <p:pRg st="1" end="1"/>
                                            </p:txEl>
                                          </p:spTgt>
                                        </p:tgtEl>
                                        <p:attrNameLst>
                                          <p:attrName>style.visibility</p:attrName>
                                        </p:attrNameLst>
                                      </p:cBhvr>
                                      <p:to>
                                        <p:strVal val="visible"/>
                                      </p:to>
                                    </p:set>
                                    <p:animEffect transition="in" filter="fade">
                                      <p:cBhvr additive="base">
                                        <p:cTn id="13" dur="2000"/>
                                        <p:tgtEl>
                                          <p:spTgt spid="2765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uiExpand="1" build="allAtOnce" animBg="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3" name="标题 1"/>
          <p:cNvSpPr>
            <a:spLocks noGrp="1"/>
          </p:cNvSpPr>
          <p:nvPr>
            <p:ph type="title" idx="4294967295"/>
          </p:nvPr>
        </p:nvSpPr>
        <p:spPr>
          <a:xfrm>
            <a:off x="457200" y="274638"/>
            <a:ext cx="8229600" cy="1143000"/>
          </a:xfrm>
          <a:prstGeom prst="rect">
            <a:avLst/>
          </a:prstGeom>
          <a:gradFill rotWithShape="1">
            <a:gsLst>
              <a:gs pos="0">
                <a:schemeClr val="dk1">
                  <a:tint val="25000"/>
                  <a:satMod val="125000"/>
                </a:schemeClr>
              </a:gs>
              <a:gs pos="40000">
                <a:schemeClr val="dk1">
                  <a:tint val="55000"/>
                  <a:satMod val="130000"/>
                </a:schemeClr>
              </a:gs>
              <a:gs pos="50000">
                <a:schemeClr val="dk1">
                  <a:tint val="59000"/>
                  <a:satMod val="130000"/>
                </a:schemeClr>
              </a:gs>
              <a:gs pos="65000">
                <a:schemeClr val="dk1">
                  <a:tint val="55000"/>
                  <a:satMod val="130000"/>
                </a:schemeClr>
              </a:gs>
              <a:gs pos="100000">
                <a:schemeClr val="dk1">
                  <a:tint val="20000"/>
                  <a:satMod val="125000"/>
                </a:schemeClr>
              </a:gs>
            </a:gsLst>
            <a:lin ang="5400000" scaled="0"/>
          </a:gradFill>
          <a:ln w="12000" cap="flat" cmpd="sng" algn="ctr">
            <a:solidFill>
              <a:schemeClr val="dk1"/>
            </a:solidFill>
            <a:prstDash val="solid"/>
          </a:ln>
          <a:effectLst>
            <a:glow rad="63500">
              <a:schemeClr val="dk1">
                <a:alpha val="45000"/>
                <a:satMod val="120000"/>
              </a:schemeClr>
            </a:glow>
          </a:effectLst>
          <a:scene3d>
            <a:camera prst="orthographicFront"/>
            <a:lightRig rig="balanced" dir="t"/>
          </a:scene3d>
          <a:sp3d prstMaterial="plastic"/>
        </p:spPr>
        <p:style>
          <a:lnRef idx="1">
            <a:schemeClr val="dk1"/>
          </a:lnRef>
          <a:fillRef idx="2">
            <a:schemeClr val="dk1"/>
          </a:fillRef>
          <a:effectRef idx="1">
            <a:schemeClr val="dk1"/>
          </a:effectRef>
          <a:fontRef idx="minor">
            <a:schemeClr val="dk1"/>
          </a:fontRef>
        </p:style>
        <p:txBody>
          <a:bodyPr vert="horz" anchor="ctr">
            <a:normAutofit fontScale="90000"/>
            <a:scene3d>
              <a:camera prst="orthographicFront"/>
              <a:lightRig rig="soft" dir="t">
                <a:rot lat="0" lon="0" rev="16800000"/>
              </a:lightRig>
            </a:scene3d>
            <a:sp3d prstMaterial="softEdge">
              <a:bevelT w="38100" h="38100"/>
            </a:sp3d>
          </a:bodyPr>
          <a:lstStyle>
            <a:lvl1pPr>
              <a:defRPr lang="zh-CN">
                <a:solidFill>
                  <a:srgbClr val="000000"/>
                </a:solidFill>
                <a:latin typeface="+mj-lt"/>
              </a:defRPr>
            </a:lvl1pPr>
            <a:lvl2pPr>
              <a:defRPr>
                <a:solidFill>
                  <a:srgbClr val="000000"/>
                </a:solidFill>
                <a:latin typeface="Calibri"/>
              </a:defRPr>
            </a:lvl2pPr>
            <a:lvl3pPr>
              <a:defRPr>
                <a:solidFill>
                  <a:srgbClr val="000000"/>
                </a:solidFill>
                <a:latin typeface="Calibri"/>
              </a:defRPr>
            </a:lvl3pPr>
            <a:lvl4pPr>
              <a:defRPr>
                <a:solidFill>
                  <a:srgbClr val="000000"/>
                </a:solidFill>
                <a:latin typeface="Calibri"/>
              </a:defRPr>
            </a:lvl4pPr>
            <a:lvl5pPr>
              <a:defRPr>
                <a:solidFill>
                  <a:srgbClr val="000000"/>
                </a:solidFill>
                <a:latin typeface="Calibri"/>
              </a:defRPr>
            </a:lvl5pPr>
            <a:lvl6pPr>
              <a:defRPr>
                <a:solidFill>
                  <a:srgbClr val="000000"/>
                </a:solidFill>
                <a:latin typeface="Calibri"/>
              </a:defRPr>
            </a:lvl6pPr>
            <a:lvl7pPr>
              <a:defRPr>
                <a:solidFill>
                  <a:srgbClr val="000000"/>
                </a:solidFill>
                <a:latin typeface="Calibri"/>
              </a:defRPr>
            </a:lvl7pPr>
            <a:lvl8pPr>
              <a:defRPr>
                <a:solidFill>
                  <a:srgbClr val="000000"/>
                </a:solidFill>
                <a:latin typeface="Calibri"/>
              </a:defRPr>
            </a:lvl8pPr>
            <a:lvl9pPr>
              <a:defRPr>
                <a:solidFill>
                  <a:srgbClr val="000000"/>
                </a:solidFill>
                <a:latin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zh-CN" sz="4100" b="1" i="0" u="none" strike="noStrike" kern="1200" cap="none" spc="0" normalizeH="0" baseline="0" noProof="0" smtClean="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rPr>
              <a:t>个人防护用具主要有隔热屏蔽和吸收过滤作用。</a:t>
            </a:r>
            <a:endParaRPr kumimoji="0" lang="zh-CN" altLang="en-US" sz="4100" b="1" i="0" u="none" strike="noStrike" kern="1200" cap="none" spc="0" normalizeH="0" baseline="0" noProof="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endParaRPr>
          </a:p>
        </p:txBody>
      </p:sp>
      <p:sp>
        <p:nvSpPr>
          <p:cNvPr id="28674" name="内容占位符 2"/>
          <p:cNvSpPr>
            <a:spLocks noGrp="1"/>
          </p:cNvSpPr>
          <p:nvPr>
            <p:ph idx="4294967295"/>
          </p:nvPr>
        </p:nvSpPr>
        <p:spPr>
          <a:xfrm>
            <a:off x="457200" y="1600200"/>
            <a:ext cx="8229600" cy="4708525"/>
          </a:xfrm>
        </p:spPr>
        <p:style>
          <a:lnRef idx="2">
            <a:schemeClr val="accent1">
              <a:shade val="50000"/>
            </a:schemeClr>
          </a:lnRef>
          <a:fillRef idx="1">
            <a:schemeClr val="accent1"/>
          </a:fillRef>
          <a:effectRef idx="0">
            <a:schemeClr val="accent1"/>
          </a:effectRef>
          <a:fontRef idx="minor">
            <a:schemeClr val="lt1"/>
          </a:fontRef>
        </p:style>
        <p:txBody>
          <a:bodyPr vert="horz" wrap="square" anchor="t" anchorCtr="0"/>
          <a:lstStyle>
            <a:lvl1pPr marL="547688" indent="-411162"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charset="2"/>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8640" marR="0" lvl="0" indent="-411480"/>
            <a:r>
              <a:rPr lang="zh-CN" altLang="zh-CN">
                <a:solidFill>
                  <a:srgbClr val="FFFFFF"/>
                </a:solidFill>
              </a:rPr>
              <a:t>起到隔热和屏蔽作用有防护服装、口罩、帽、手套、防护面具、隔音器等。比如，依据接触职业主要生产性有害原因，能够分别装备防尘、防酸碱腐蚀、防高温辐射和防放射性物质粘污防护服装等；依据噪声频谱和强度可装备内耳或外耳隔音器等，用以减小劳动者直接接触或受污染程度，起到一定保护作用。</a:t>
            </a:r>
            <a:endParaRPr lang="zh-CN" altLang="zh-CN">
              <a:solidFill>
                <a:srgbClr val="FFFFFF"/>
              </a:solidFill>
            </a:endParaRPr>
          </a:p>
          <a:p>
            <a:pPr marL="548640" marR="0" lvl="0" indent="-411480">
              <a:buNone/>
            </a:pPr>
            <a:endParaRPr lang="zh-CN" altLang="en-US">
              <a:solidFill>
                <a:srgbClr val="FFFFFF"/>
              </a:solidFill>
            </a:endParaRPr>
          </a:p>
        </p:txBody>
      </p:sp>
      <p:sp>
        <p:nvSpPr>
          <p:cNvPr id="28675" name="TextBox 28674"/>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28676" name="TextBox 28675"/>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第16页</a:t>
            </a:r>
          </a:p>
        </p:txBody>
      </p:sp>
    </p:spTree>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7" name="标题 1"/>
          <p:cNvSpPr>
            <a:spLocks noGrp="1"/>
          </p:cNvSpPr>
          <p:nvPr>
            <p:ph type="title" idx="4294967295"/>
          </p:nvPr>
        </p:nvSpPr>
        <p:spPr>
          <a:xfrm>
            <a:off x="457200" y="274638"/>
            <a:ext cx="8229600" cy="1143000"/>
          </a:xfrm>
          <a:prstGeom prst="rect">
            <a:avLst/>
          </a:prstGeom>
          <a:gradFill rotWithShape="1">
            <a:gsLst>
              <a:gs pos="0">
                <a:schemeClr val="accent3">
                  <a:tint val="25000"/>
                  <a:satMod val="125000"/>
                </a:schemeClr>
              </a:gs>
              <a:gs pos="40000">
                <a:schemeClr val="accent3">
                  <a:tint val="55000"/>
                  <a:satMod val="130000"/>
                </a:schemeClr>
              </a:gs>
              <a:gs pos="50000">
                <a:schemeClr val="accent3">
                  <a:tint val="59000"/>
                  <a:satMod val="130000"/>
                </a:schemeClr>
              </a:gs>
              <a:gs pos="65000">
                <a:schemeClr val="accent3">
                  <a:tint val="55000"/>
                  <a:satMod val="130000"/>
                </a:schemeClr>
              </a:gs>
              <a:gs pos="100000">
                <a:schemeClr val="accent3">
                  <a:tint val="20000"/>
                  <a:satMod val="125000"/>
                </a:schemeClr>
              </a:gs>
            </a:gsLst>
            <a:lin ang="5400000" scaled="0"/>
          </a:gradFill>
          <a:ln w="12000" cap="flat" cmpd="sng" algn="ctr">
            <a:solidFill>
              <a:schemeClr val="accent3"/>
            </a:solidFill>
            <a:prstDash val="solid"/>
          </a:ln>
          <a:effectLst>
            <a:glow rad="63500">
              <a:schemeClr val="accent3">
                <a:alpha val="45000"/>
                <a:satMod val="120000"/>
              </a:schemeClr>
            </a:glow>
          </a:effectLst>
          <a:scene3d>
            <a:camera prst="orthographicFront"/>
            <a:lightRig rig="balanced" dir="t"/>
          </a:scene3d>
          <a:sp3d prstMaterial="plastic"/>
        </p:spPr>
        <p:style>
          <a:lnRef idx="1">
            <a:schemeClr val="accent3"/>
          </a:lnRef>
          <a:fillRef idx="2">
            <a:schemeClr val="accent3"/>
          </a:fillRef>
          <a:effectRef idx="1">
            <a:schemeClr val="accent3"/>
          </a:effectRef>
          <a:fontRef idx="minor">
            <a:schemeClr val="dk1"/>
          </a:fontRef>
        </p:style>
        <p:txBody>
          <a:bodyPr vert="horz" anchor="ctr">
            <a:normAutofit fontScale="90000"/>
            <a:scene3d>
              <a:camera prst="orthographicFront"/>
              <a:lightRig rig="soft" dir="t">
                <a:rot lat="0" lon="0" rev="16800000"/>
              </a:lightRig>
            </a:scene3d>
            <a:sp3d prstMaterial="softEdge">
              <a:bevelT w="38100" h="38100"/>
            </a:sp3d>
          </a:bodyPr>
          <a:lstStyle>
            <a:lvl1pPr>
              <a:defRPr lang="zh-CN">
                <a:solidFill>
                  <a:srgbClr val="000000"/>
                </a:solidFill>
                <a:latin typeface="+mj-lt"/>
              </a:defRPr>
            </a:lvl1pPr>
            <a:lvl2pPr>
              <a:defRPr>
                <a:solidFill>
                  <a:srgbClr val="000000"/>
                </a:solidFill>
                <a:latin typeface="Calibri"/>
              </a:defRPr>
            </a:lvl2pPr>
            <a:lvl3pPr>
              <a:defRPr>
                <a:solidFill>
                  <a:srgbClr val="000000"/>
                </a:solidFill>
                <a:latin typeface="Calibri"/>
              </a:defRPr>
            </a:lvl3pPr>
            <a:lvl4pPr>
              <a:defRPr>
                <a:solidFill>
                  <a:srgbClr val="000000"/>
                </a:solidFill>
                <a:latin typeface="Calibri"/>
              </a:defRPr>
            </a:lvl4pPr>
            <a:lvl5pPr>
              <a:defRPr>
                <a:solidFill>
                  <a:srgbClr val="000000"/>
                </a:solidFill>
                <a:latin typeface="Calibri"/>
              </a:defRPr>
            </a:lvl5pPr>
            <a:lvl6pPr>
              <a:defRPr>
                <a:solidFill>
                  <a:srgbClr val="000000"/>
                </a:solidFill>
                <a:latin typeface="Calibri"/>
              </a:defRPr>
            </a:lvl6pPr>
            <a:lvl7pPr>
              <a:defRPr>
                <a:solidFill>
                  <a:srgbClr val="000000"/>
                </a:solidFill>
                <a:latin typeface="Calibri"/>
              </a:defRPr>
            </a:lvl7pPr>
            <a:lvl8pPr>
              <a:defRPr>
                <a:solidFill>
                  <a:srgbClr val="000000"/>
                </a:solidFill>
                <a:latin typeface="Calibri"/>
              </a:defRPr>
            </a:lvl8pPr>
            <a:lvl9pPr>
              <a:defRPr>
                <a:solidFill>
                  <a:srgbClr val="000000"/>
                </a:solidFill>
                <a:latin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zh-CN" sz="4100" b="1" i="0" u="none" strike="noStrike" kern="1200" cap="none" spc="0" normalizeH="0" baseline="0" noProof="0" smtClean="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rPr>
              <a:t>起吸收和过滤作用有防护眼镜和呼吸防护用具。</a:t>
            </a:r>
            <a:endParaRPr kumimoji="0" lang="zh-CN" altLang="en-US" sz="4100" b="1" i="0" u="none" strike="noStrike" kern="1200" cap="none" spc="0" normalizeH="0" baseline="0" noProof="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endParaRPr>
          </a:p>
        </p:txBody>
      </p:sp>
      <p:sp>
        <p:nvSpPr>
          <p:cNvPr id="29698" name="内容占位符 2"/>
          <p:cNvSpPr>
            <a:spLocks noGrp="1"/>
          </p:cNvSpPr>
          <p:nvPr>
            <p:ph idx="4294967295"/>
          </p:nvPr>
        </p:nvSpPr>
        <p:spPr>
          <a:xfrm>
            <a:off x="457200" y="1600200"/>
            <a:ext cx="8229600" cy="4708525"/>
          </a:xfrm>
        </p:spPr>
        <p:style>
          <a:lnRef idx="2">
            <a:schemeClr val="accent1">
              <a:shade val="50000"/>
            </a:schemeClr>
          </a:lnRef>
          <a:fillRef idx="1">
            <a:schemeClr val="accent1"/>
          </a:fillRef>
          <a:effectRef idx="0">
            <a:schemeClr val="accent1"/>
          </a:effectRef>
          <a:fontRef idx="minor">
            <a:schemeClr val="lt1"/>
          </a:fontRef>
        </p:style>
        <p:txBody>
          <a:bodyPr vert="horz" wrap="square" anchor="t" anchorCtr="0"/>
          <a:lstStyle>
            <a:lvl1pPr marL="547688" indent="-411162"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charset="2"/>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8640" marR="0" lvl="0" indent="-411480"/>
            <a:r>
              <a:rPr lang="zh-CN" altLang="zh-CN">
                <a:solidFill>
                  <a:srgbClr val="FFFFFF"/>
                </a:solidFill>
              </a:rPr>
              <a:t>比如，防护眼镜片可选择地吸收过滤紫外线等；过滤式防毒面具能吸收过滤有毒气体和粉尘等。</a:t>
            </a:r>
            <a:endParaRPr lang="en-US" altLang="zh-CN">
              <a:solidFill>
                <a:srgbClr val="FFFFFF"/>
              </a:solidFill>
            </a:endParaRPr>
          </a:p>
          <a:p>
            <a:pPr marL="548640" marR="0" lvl="0" indent="-411480"/>
            <a:r>
              <a:rPr lang="zh-CN" altLang="zh-CN">
                <a:solidFill>
                  <a:srgbClr val="FFFFFF"/>
                </a:solidFill>
              </a:rPr>
              <a:t>在选择个人防护用具时，不但要注意防护效果，还应考虑是否符合生理要求，便于利用。在使用时还需加强管理和检验维护，才能到达应有防护效果。</a:t>
            </a:r>
            <a:endParaRPr lang="zh-CN" altLang="zh-CN">
              <a:solidFill>
                <a:srgbClr val="FFFFFF"/>
              </a:solidFill>
            </a:endParaRPr>
          </a:p>
          <a:p>
            <a:pPr marL="548640" marR="0" lvl="0" indent="-411480">
              <a:buNone/>
            </a:pPr>
            <a:endParaRPr lang="zh-CN" altLang="en-US">
              <a:solidFill>
                <a:srgbClr val="FFFFFF"/>
              </a:solidFill>
            </a:endParaRPr>
          </a:p>
        </p:txBody>
      </p:sp>
      <p:sp>
        <p:nvSpPr>
          <p:cNvPr id="29699" name="TextBox 29698"/>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29700" name="TextBox 29699"/>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第17页</a:t>
            </a:r>
          </a:p>
        </p:txBody>
      </p:sp>
    </p:spTree>
  </p:cSld>
  <p:clrMapOvr>
    <a:masterClrMapping/>
  </p:clrMapOvr>
  <mc:AlternateContent>
    <mc:Choice xmlns:p14="http://schemas.microsoft.com/office/powerpoint/2010/main" Requires="p14">
      <p:transition spd="slow" p14:dur="1500">
        <p:split/>
      </p:transition>
    </mc:Choice>
    <mc:Fallback>
      <p:transition spd="slow">
        <p:spli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additive="base">
                                        <p:cTn id="6" dur="1" fill="hold">
                                          <p:stCondLst>
                                            <p:cond delay="0"/>
                                          </p:stCondLst>
                                        </p:cTn>
                                        <p:tgtEl>
                                          <p:spTgt spid="29697"/>
                                        </p:tgtEl>
                                        <p:attrNameLst>
                                          <p:attrName>style.visibility</p:attrName>
                                        </p:attrNameLst>
                                      </p:cBhvr>
                                      <p:to>
                                        <p:strVal val="visible"/>
                                      </p:to>
                                    </p:set>
                                    <p:animEffect transition="in" filter="wipe(down)">
                                      <p:cBhvr additive="base">
                                        <p:cTn id="7" dur="500"/>
                                        <p:tgtEl>
                                          <p:spTgt spid="2969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0" nodeType="clickEffect">
                                  <p:stCondLst>
                                    <p:cond delay="0"/>
                                  </p:stCondLst>
                                  <p:childTnLst>
                                    <p:set>
                                      <p:cBhvr additive="base">
                                        <p:cTn id="11" dur="1" fill="hold">
                                          <p:stCondLst>
                                            <p:cond delay="0"/>
                                          </p:stCondLst>
                                        </p:cTn>
                                        <p:tgtEl>
                                          <p:spTgt spid="29698">
                                            <p:bg/>
                                          </p:spTgt>
                                        </p:tgtEl>
                                        <p:attrNameLst>
                                          <p:attrName>style.visibility</p:attrName>
                                        </p:attrNameLst>
                                      </p:cBhvr>
                                      <p:to>
                                        <p:strVal val="visible"/>
                                      </p:to>
                                    </p:set>
                                    <p:animEffect transition="in" filter="wipe(down)">
                                      <p:cBhvr additive="base">
                                        <p:cTn id="12" dur="500"/>
                                        <p:tgtEl>
                                          <p:spTgt spid="29698">
                                            <p:bg/>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0" nodeType="clickEffect">
                                  <p:stCondLst>
                                    <p:cond delay="0"/>
                                  </p:stCondLst>
                                  <p:childTnLst>
                                    <p:set>
                                      <p:cBhvr additive="base">
                                        <p:cTn id="16" dur="1" fill="hold">
                                          <p:stCondLst>
                                            <p:cond delay="0"/>
                                          </p:stCondLst>
                                        </p:cTn>
                                        <p:tgtEl>
                                          <p:spTgt spid="29698">
                                            <p:txEl>
                                              <p:pRg st="0" end="0"/>
                                            </p:txEl>
                                          </p:spTgt>
                                        </p:tgtEl>
                                        <p:attrNameLst>
                                          <p:attrName>style.visibility</p:attrName>
                                        </p:attrNameLst>
                                      </p:cBhvr>
                                      <p:to>
                                        <p:strVal val="visible"/>
                                      </p:to>
                                    </p:set>
                                    <p:animEffect transition="in" filter="wipe(down)">
                                      <p:cBhvr additive="base">
                                        <p:cTn id="17" dur="500"/>
                                        <p:tgtEl>
                                          <p:spTgt spid="29698">
                                            <p:txEl>
                                              <p:pRg st="0" end="0"/>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4" dur="500" fill="hold" grpId="0" nodeType="clickEffect">
                                  <p:stCondLst>
                                    <p:cond delay="0"/>
                                  </p:stCondLst>
                                  <p:childTnLst>
                                    <p:set>
                                      <p:cBhvr additive="base">
                                        <p:cTn id="21" dur="1" fill="hold">
                                          <p:stCondLst>
                                            <p:cond delay="0"/>
                                          </p:stCondLst>
                                        </p:cTn>
                                        <p:tgtEl>
                                          <p:spTgt spid="29698">
                                            <p:txEl>
                                              <p:pRg st="1" end="1"/>
                                            </p:txEl>
                                          </p:spTgt>
                                        </p:tgtEl>
                                        <p:attrNameLst>
                                          <p:attrName>style.visibility</p:attrName>
                                        </p:attrNameLst>
                                      </p:cBhvr>
                                      <p:to>
                                        <p:strVal val="visible"/>
                                      </p:to>
                                    </p:set>
                                    <p:animEffect transition="in" filter="wipe(down)">
                                      <p:cBhvr additive="base">
                                        <p:cTn id="22" dur="500"/>
                                        <p:tgtEl>
                                          <p:spTgt spid="2969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uiExpand="1" build="p" animBg="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1" name="标题 1"/>
          <p:cNvSpPr>
            <a:spLocks noGrp="1"/>
          </p:cNvSpPr>
          <p:nvPr>
            <p:ph type="title" idx="4294967295"/>
          </p:nvPr>
        </p:nvSpPr>
        <p:spPr>
          <a:xfrm>
            <a:off x="457200" y="274638"/>
            <a:ext cx="8229600" cy="1143000"/>
          </a:xfrm>
          <a:prstGeom prst="rect">
            <a:avLst/>
          </a:prstGeom>
          <a:gradFill rotWithShape="1">
            <a:gsLst>
              <a:gs pos="0">
                <a:schemeClr val="accent4">
                  <a:tint val="25000"/>
                  <a:satMod val="125000"/>
                </a:schemeClr>
              </a:gs>
              <a:gs pos="40000">
                <a:schemeClr val="accent4">
                  <a:tint val="55000"/>
                  <a:satMod val="130000"/>
                </a:schemeClr>
              </a:gs>
              <a:gs pos="50000">
                <a:schemeClr val="accent4">
                  <a:tint val="59000"/>
                  <a:satMod val="130000"/>
                </a:schemeClr>
              </a:gs>
              <a:gs pos="65000">
                <a:schemeClr val="accent4">
                  <a:tint val="55000"/>
                  <a:satMod val="130000"/>
                </a:schemeClr>
              </a:gs>
              <a:gs pos="100000">
                <a:schemeClr val="accent4">
                  <a:tint val="20000"/>
                  <a:satMod val="125000"/>
                </a:schemeClr>
              </a:gs>
            </a:gsLst>
            <a:lin ang="5400000" scaled="0"/>
          </a:gradFill>
          <a:ln w="12000" cap="flat" cmpd="sng" algn="ctr">
            <a:solidFill>
              <a:schemeClr val="accent4"/>
            </a:solidFill>
            <a:prstDash val="solid"/>
          </a:ln>
          <a:effectLst>
            <a:glow rad="63500">
              <a:schemeClr val="accent4">
                <a:alpha val="45000"/>
                <a:satMod val="120000"/>
              </a:schemeClr>
            </a:glow>
          </a:effectLst>
          <a:scene3d>
            <a:camera prst="orthographicFront"/>
            <a:lightRig rig="balanced" dir="t"/>
          </a:scene3d>
          <a:sp3d prstMaterial="plastic"/>
        </p:spPr>
        <p:style>
          <a:lnRef idx="1">
            <a:schemeClr val="accent4"/>
          </a:lnRef>
          <a:fillRef idx="2">
            <a:schemeClr val="accent4"/>
          </a:fillRef>
          <a:effectRef idx="1">
            <a:schemeClr val="accent4"/>
          </a:effectRef>
          <a:fontRef idx="minor">
            <a:schemeClr val="dk1"/>
          </a:fontRef>
        </p:style>
        <p:txBody>
          <a:bodyPr vert="horz" anchor="ctr">
            <a:normAutofit/>
            <a:scene3d>
              <a:camera prst="orthographicFront"/>
              <a:lightRig rig="soft" dir="t">
                <a:rot lat="0" lon="0" rev="16800000"/>
              </a:lightRig>
            </a:scene3d>
            <a:sp3d prstMaterial="softEdge">
              <a:bevelT w="38100" h="38100"/>
            </a:sp3d>
          </a:bodyPr>
          <a:lstStyle>
            <a:lvl1pPr>
              <a:defRPr lang="zh-CN">
                <a:solidFill>
                  <a:srgbClr val="000000"/>
                </a:solidFill>
                <a:latin typeface="+mj-lt"/>
              </a:defRPr>
            </a:lvl1pPr>
            <a:lvl2pPr>
              <a:defRPr>
                <a:solidFill>
                  <a:srgbClr val="000000"/>
                </a:solidFill>
                <a:latin typeface="Calibri"/>
              </a:defRPr>
            </a:lvl2pPr>
            <a:lvl3pPr>
              <a:defRPr>
                <a:solidFill>
                  <a:srgbClr val="000000"/>
                </a:solidFill>
                <a:latin typeface="Calibri"/>
              </a:defRPr>
            </a:lvl3pPr>
            <a:lvl4pPr>
              <a:defRPr>
                <a:solidFill>
                  <a:srgbClr val="000000"/>
                </a:solidFill>
                <a:latin typeface="Calibri"/>
              </a:defRPr>
            </a:lvl4pPr>
            <a:lvl5pPr>
              <a:defRPr>
                <a:solidFill>
                  <a:srgbClr val="000000"/>
                </a:solidFill>
                <a:latin typeface="Calibri"/>
              </a:defRPr>
            </a:lvl5pPr>
            <a:lvl6pPr>
              <a:defRPr>
                <a:solidFill>
                  <a:srgbClr val="000000"/>
                </a:solidFill>
                <a:latin typeface="Calibri"/>
              </a:defRPr>
            </a:lvl6pPr>
            <a:lvl7pPr>
              <a:defRPr>
                <a:solidFill>
                  <a:srgbClr val="000000"/>
                </a:solidFill>
                <a:latin typeface="Calibri"/>
              </a:defRPr>
            </a:lvl7pPr>
            <a:lvl8pPr>
              <a:defRPr>
                <a:solidFill>
                  <a:srgbClr val="000000"/>
                </a:solidFill>
                <a:latin typeface="Calibri"/>
              </a:defRPr>
            </a:lvl8pPr>
            <a:lvl9pPr>
              <a:defRPr>
                <a:solidFill>
                  <a:srgbClr val="000000"/>
                </a:solidFill>
                <a:latin typeface="Calibri"/>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100" b="1" i="0" u="none" strike="noStrike" kern="1200" cap="none" spc="0" normalizeH="0" baseline="0" noProof="0" smtClean="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rPr>
              <a:t>     </a:t>
            </a:r>
            <a:r>
              <a:rPr kumimoji="0" lang="zh-CN" altLang="zh-CN" sz="4100" b="1" i="0" u="none" strike="noStrike" kern="1200" cap="none" spc="0" normalizeH="0" baseline="0" noProof="0" smtClean="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rPr>
              <a:t>呼吸防护器作用是什么？</a:t>
            </a:r>
            <a:endParaRPr kumimoji="0" lang="zh-CN" altLang="en-US" sz="4100" b="1" i="0" u="none" strike="noStrike" kern="1200" cap="none" spc="0" normalizeH="0" baseline="0" noProof="0">
              <a:ln w="6350">
                <a:noFill/>
              </a:ln>
              <a:solidFill>
                <a:schemeClr val="dk1"/>
              </a:solidFill>
              <a:effectLst>
                <a:outerShdw blurRad="114300" dist="101600" dir="2700000" algn="tl" rotWithShape="0">
                  <a:srgbClr val="000000">
                    <a:alpha val="40000"/>
                  </a:srgbClr>
                </a:outerShdw>
              </a:effectLst>
              <a:uLnTx/>
              <a:uFillTx/>
              <a:latin typeface="+mn-lt"/>
              <a:ea typeface="+mn-ea"/>
              <a:cs typeface="+mn-cs"/>
            </a:endParaRPr>
          </a:p>
        </p:txBody>
      </p:sp>
      <p:sp>
        <p:nvSpPr>
          <p:cNvPr id="30722" name="内容占位符 2"/>
          <p:cNvSpPr>
            <a:spLocks noGrp="1"/>
          </p:cNvSpPr>
          <p:nvPr>
            <p:ph idx="4294967295"/>
          </p:nvPr>
        </p:nvSpPr>
        <p:spPr>
          <a:xfrm>
            <a:off x="457200" y="1600200"/>
            <a:ext cx="8229600" cy="4708525"/>
          </a:xfrm>
        </p:spPr>
        <p:style>
          <a:lnRef idx="2">
            <a:schemeClr val="accent1">
              <a:shade val="50000"/>
            </a:schemeClr>
          </a:lnRef>
          <a:fillRef idx="1">
            <a:schemeClr val="accent1"/>
          </a:fillRef>
          <a:effectRef idx="0">
            <a:schemeClr val="accent1"/>
          </a:effectRef>
          <a:fontRef idx="minor">
            <a:schemeClr val="lt1"/>
          </a:fontRef>
        </p:style>
        <p:txBody>
          <a:bodyPr vert="horz" wrap="square" anchor="t" anchorCtr="0"/>
          <a:lstStyle>
            <a:lvl1pPr marL="547688" indent="-411162" algn="l" defTabSz="914400" rtl="0" eaLnBrk="1" fontAlgn="base" latinLnBrk="0" hangingPunct="1">
              <a:lnSpc>
                <a:spcPct val="100000"/>
              </a:lnSpc>
              <a:spcBef>
                <a:spcPct val="20000"/>
              </a:spcBef>
              <a:spcAft>
                <a:spcPct val="0"/>
              </a:spcAft>
              <a:buClr>
                <a:schemeClr val="tx1">
                  <a:shade val="95000"/>
                </a:schemeClr>
              </a:buClr>
              <a:buSzPct val="65000"/>
              <a:buFont typeface="Wingdings 2"/>
              <a:buChar char=""/>
              <a:defRPr kumimoji="0" lang="zh-CN" altLang="en-US" sz="2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20000"/>
              </a:spcBef>
              <a:spcAft>
                <a:spcPct val="0"/>
              </a:spcAft>
              <a:buClr>
                <a:schemeClr val="tx1"/>
              </a:buClr>
              <a:buSzPct val="80000"/>
              <a:buFont typeface="Wingdings 2"/>
              <a:buChar char=""/>
              <a:defRPr kumimoji="0" lang="zh-CN" altLang="en-US" sz="24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20000"/>
              </a:spcBef>
              <a:spcAft>
                <a:spcPct val="0"/>
              </a:spcAft>
              <a:buClr>
                <a:schemeClr val="tx1"/>
              </a:buClr>
              <a:buSzPct val="95000"/>
              <a:buFont typeface="Wingdings" charset="2"/>
              <a:buChar char=""/>
              <a:defRPr kumimoji="0" lang="zh-CN" altLang="en-US" sz="22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20000"/>
              </a:spcBef>
              <a:spcAft>
                <a:spcPct val="0"/>
              </a:spcAft>
              <a:buClr>
                <a:schemeClr val="tx1"/>
              </a:buClr>
              <a:buSzTx/>
              <a:buFont typeface="Wingdings 3"/>
              <a:buChar char=""/>
              <a:defRPr kumimoji="0" lang="zh-CN" altLang="en-US" sz="20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20000"/>
              </a:spcBef>
              <a:spcAft>
                <a:spcPct val="0"/>
              </a:spcAft>
              <a:buClr>
                <a:schemeClr val="tx1"/>
              </a:buClr>
              <a:buSzTx/>
              <a:buFont typeface="Wingdings 2"/>
              <a:buChar char=""/>
              <a:defRPr kumimoji="0" lang="zh-CN" altLang="en-US" sz="2000" b="0" i="0" u="none" kern="1200" baseline="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lang="zh-CN" altLang="en-US"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lang="zh-CN" altLang="en-US"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lang="zh-CN" altLang="en-US"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lang="zh-CN" altLang="en-US" sz="1400" kern="1200" baseline="0">
                <a:solidFill>
                  <a:schemeClr val="tx1"/>
                </a:solidFill>
                <a:latin typeface="+mn-lt"/>
                <a:ea typeface="+mn-ea"/>
                <a:cs typeface="+mn-cs"/>
              </a:defRPr>
            </a:lvl9pPr>
          </a:lstStyle>
          <a:p>
            <a:pPr marL="548640" marR="0" lvl="0" indent="-411480">
              <a:lnSpc>
                <a:spcPct val="80000"/>
              </a:lnSpc>
              <a:buNone/>
            </a:pPr>
            <a:r>
              <a:rPr lang="en-US" altLang="zh-CN" sz="2600">
                <a:solidFill>
                  <a:srgbClr val="FFFFFF"/>
                </a:solidFill>
              </a:rPr>
              <a:t>              </a:t>
            </a:r>
            <a:r>
              <a:rPr lang="zh-CN" altLang="zh-CN" sz="2600" b="1">
                <a:solidFill>
                  <a:srgbClr val="FF0000"/>
                </a:solidFill>
              </a:rPr>
              <a:t>呼吸防护器包含防尘口罩、防毒口罩、防毒面具等，种类甚多。</a:t>
            </a:r>
            <a:r>
              <a:rPr lang="zh-CN" altLang="zh-CN" sz="2600">
                <a:solidFill>
                  <a:srgbClr val="FFFFFF"/>
                </a:solidFill>
              </a:rPr>
              <a:t>依据结构和作用原理分为过滤式和隔离式两大类。</a:t>
            </a:r>
            <a:endParaRPr lang="zh-CN" altLang="zh-CN" sz="2600">
              <a:solidFill>
                <a:srgbClr val="FFFFFF"/>
              </a:solidFill>
            </a:endParaRPr>
          </a:p>
          <a:p>
            <a:pPr marL="548640" marR="0" lvl="0" indent="-411480">
              <a:lnSpc>
                <a:spcPct val="80000"/>
              </a:lnSpc>
              <a:buNone/>
            </a:pPr>
            <a:r>
              <a:rPr lang="en-US" altLang="zh-CN" sz="2600">
                <a:solidFill>
                  <a:srgbClr val="FFFFFF"/>
                </a:solidFill>
              </a:rPr>
              <a:t>          </a:t>
            </a:r>
            <a:r>
              <a:rPr lang="zh-CN" altLang="zh-CN" sz="2600">
                <a:solidFill>
                  <a:srgbClr val="FFFFFF"/>
                </a:solidFill>
              </a:rPr>
              <a:t>（</a:t>
            </a:r>
            <a:r>
              <a:rPr lang="en-US" altLang="zh-CN" sz="2600">
                <a:solidFill>
                  <a:srgbClr val="FFFFFF"/>
                </a:solidFill>
              </a:rPr>
              <a:t>1</a:t>
            </a:r>
            <a:r>
              <a:rPr lang="zh-CN" altLang="zh-CN" sz="2600">
                <a:solidFill>
                  <a:srgbClr val="FFFFFF"/>
                </a:solidFill>
              </a:rPr>
              <a:t>）过滤式呼吸防护器，也称净化式防护器。机械过滤式适用防御各种粉尘、烟或雾等有害物质，常称为防尘口罩。性能好口罩能过滤掉细尘，并有很好通气性，阻力小。这类口罩使用一段时间后，因粉尘等阻塞滤料孔隙，阻力会增大，须注意更换滤</a:t>
            </a:r>
            <a:r>
              <a:rPr lang="zh-CN" altLang="en-US" sz="2600">
                <a:solidFill>
                  <a:srgbClr val="FFFFFF"/>
                </a:solidFill>
              </a:rPr>
              <a:t>芯</a:t>
            </a:r>
            <a:r>
              <a:rPr lang="zh-CN" altLang="zh-CN" sz="2600">
                <a:solidFill>
                  <a:srgbClr val="FFFFFF"/>
                </a:solidFill>
              </a:rPr>
              <a:t>。化学过滤式适用防毒，也称防毒面具。薄橡皮制面罩，用一软管或直接连接药盒。如有害物质不刺激皮肤，可只用一个连接药盒口罩。因要净化毒物不一样，需选取不一样滤料。惯用滤料活性碳对各种气体和蒸气都有不一样程度吸附作用。</a:t>
            </a:r>
            <a:endParaRPr lang="zh-CN" altLang="en-US" sz="2600">
              <a:solidFill>
                <a:srgbClr val="FFFFFF"/>
              </a:solidFill>
            </a:endParaRPr>
          </a:p>
        </p:txBody>
      </p:sp>
      <p:sp>
        <p:nvSpPr>
          <p:cNvPr id="30723" name="TextBox 30722"/>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30724" name="TextBox 30723"/>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第18页</a:t>
            </a:r>
          </a:p>
        </p:txBody>
      </p:sp>
    </p:spTree>
  </p:cSld>
  <p:clrMapOvr>
    <a:masterClrMapping/>
  </p:clrMapOvr>
  <p:transition spd="slow">
    <p:strips dir="l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2000" fill="hold" grpId="0" nodeType="clickEffect">
                                  <p:stCondLst>
                                    <p:cond delay="0"/>
                                  </p:stCondLst>
                                  <p:childTnLst>
                                    <p:set>
                                      <p:cBhvr additive="base">
                                        <p:cTn id="6" dur="1" fill="hold">
                                          <p:stCondLst>
                                            <p:cond delay="0"/>
                                          </p:stCondLst>
                                        </p:cTn>
                                        <p:tgtEl>
                                          <p:spTgt spid="30722">
                                            <p:bg/>
                                          </p:spTgt>
                                        </p:tgtEl>
                                        <p:attrNameLst>
                                          <p:attrName>style.visibility</p:attrName>
                                        </p:attrNameLst>
                                      </p:cBhvr>
                                      <p:to>
                                        <p:strVal val="visible"/>
                                      </p:to>
                                    </p:set>
                                    <p:animEffect transition="in" filter="fade">
                                      <p:cBhvr additive="base">
                                        <p:cTn id="7" dur="2000"/>
                                        <p:tgtEl>
                                          <p:spTgt spid="30722">
                                            <p:bg/>
                                          </p:spTgt>
                                        </p:tgtEl>
                                      </p:cBhvr>
                                    </p:animEffect>
                                  </p:childTnLst>
                                </p:cTn>
                              </p:par>
                              <p:par>
                                <p:cTn id="8" presetID="10" presetClass="entr" presetSubtype="0" dur="2000" fill="hold" grpId="0" nodeType="withEffect">
                                  <p:stCondLst>
                                    <p:cond delay="0"/>
                                  </p:stCondLst>
                                  <p:childTnLst>
                                    <p:set>
                                      <p:cBhvr additive="base">
                                        <p:cTn id="9" dur="1" fill="hold">
                                          <p:stCondLst>
                                            <p:cond delay="0"/>
                                          </p:stCondLst>
                                        </p:cTn>
                                        <p:tgtEl>
                                          <p:spTgt spid="30722">
                                            <p:txEl>
                                              <p:pRg st="0" end="0"/>
                                            </p:txEl>
                                          </p:spTgt>
                                        </p:tgtEl>
                                        <p:attrNameLst>
                                          <p:attrName>style.visibility</p:attrName>
                                        </p:attrNameLst>
                                      </p:cBhvr>
                                      <p:to>
                                        <p:strVal val="visible"/>
                                      </p:to>
                                    </p:set>
                                    <p:animEffect transition="in" filter="fade">
                                      <p:cBhvr additive="base">
                                        <p:cTn id="10" dur="2000"/>
                                        <p:tgtEl>
                                          <p:spTgt spid="30722">
                                            <p:txEl>
                                              <p:pRg st="0" end="0"/>
                                            </p:txEl>
                                          </p:spTgt>
                                        </p:tgtEl>
                                      </p:cBhvr>
                                    </p:animEffect>
                                  </p:childTnLst>
                                </p:cTn>
                              </p:par>
                              <p:par>
                                <p:cTn id="11" presetID="10" presetClass="entr" presetSubtype="0" dur="2000" fill="hold" grpId="0" nodeType="withEffect">
                                  <p:stCondLst>
                                    <p:cond delay="0"/>
                                  </p:stCondLst>
                                  <p:childTnLst>
                                    <p:set>
                                      <p:cBhvr additive="base">
                                        <p:cTn id="12" dur="1" fill="hold">
                                          <p:stCondLst>
                                            <p:cond delay="0"/>
                                          </p:stCondLst>
                                        </p:cTn>
                                        <p:tgtEl>
                                          <p:spTgt spid="30722">
                                            <p:txEl>
                                              <p:pRg st="1" end="1"/>
                                            </p:txEl>
                                          </p:spTgt>
                                        </p:tgtEl>
                                        <p:attrNameLst>
                                          <p:attrName>style.visibility</p:attrName>
                                        </p:attrNameLst>
                                      </p:cBhvr>
                                      <p:to>
                                        <p:strVal val="visible"/>
                                      </p:to>
                                    </p:set>
                                    <p:animEffect transition="in" filter="fade">
                                      <p:cBhvr additive="base">
                                        <p:cTn id="13" dur="2000"/>
                                        <p:tgtEl>
                                          <p:spTgt spid="3072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uiExpand="1" build="allAtOnce" animBg="1"/>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5" name="Rectangle 1"/>
          <p:cNvSpPr>
            <a:spLocks noChangeArrowheads="1"/>
          </p:cNvSpPr>
          <p:nvPr/>
        </p:nvSpPr>
        <p:spPr bwMode="auto">
          <a:xfrm>
            <a:off x="467544" y="764704"/>
            <a:ext cx="8208912" cy="54784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numCol="1" anchor="ctr" anchorCtr="0" compatLnSpc="1">
            <a:prstTxWarp prst="textNoShape">
              <a:avLst/>
            </a:prstTxWarp>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Calibri" pitchFamily="34" charset="0"/>
                <a:ea typeface="宋体"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endParaRPr lang="en-US" altLang="zh-CN" sz="2500">
              <a:solidFill>
                <a:schemeClr val="bg1"/>
              </a:solidFill>
              <a:ea typeface="Times New Roman" pitchFamily="18" charset="0"/>
            </a:endParaRPr>
          </a:p>
          <a:p>
            <a:pPr marL="0" marR="0" lvl="0" indent="0"/>
            <a:r>
              <a:rPr lang="en-US" altLang="zh-CN" sz="2500">
                <a:solidFill>
                  <a:schemeClr val="bg1"/>
                </a:solidFill>
                <a:ea typeface="Times New Roman" pitchFamily="18" charset="0"/>
              </a:rPr>
              <a:t>         </a:t>
            </a:r>
            <a:r>
              <a:rPr sz="2500">
                <a:ea typeface="Times New Roman" pitchFamily="18" charset="0"/>
              </a:rPr>
              <a:t>（</a:t>
            </a:r>
            <a:r>
              <a:rPr lang="en-US" altLang="zh-CN" sz="2500">
                <a:ea typeface="Times New Roman" pitchFamily="18" charset="0"/>
              </a:rPr>
              <a:t>2</a:t>
            </a:r>
            <a:r>
              <a:rPr lang="zh-CN" altLang="en-US" sz="2500">
                <a:ea typeface="Times New Roman" pitchFamily="18" charset="0"/>
              </a:rPr>
              <a:t>）隔离式呼吸防护器，也称供气式防护器。有自  </a:t>
            </a:r>
            <a:endParaRPr lang="en-US" altLang="zh-CN" sz="2500">
              <a:ea typeface="Times New Roman" pitchFamily="18" charset="0"/>
            </a:endParaRPr>
          </a:p>
          <a:p>
            <a:pPr marL="0" marR="0" lvl="0" indent="0"/>
            <a:r>
              <a:rPr lang="en-US" altLang="zh-CN" sz="2500">
                <a:ea typeface="Times New Roman" pitchFamily="18" charset="0"/>
              </a:rPr>
              <a:t>  </a:t>
            </a:r>
            <a:r>
              <a:rPr lang="zh-CN" altLang="en-US" sz="2500">
                <a:ea typeface="Times New Roman" pitchFamily="18" charset="0"/>
              </a:rPr>
              <a:t> 带氧气式和外界输入式两类。自带式供气瓶背在身上，</a:t>
            </a:r>
            <a:endParaRPr lang="en-US" altLang="zh-CN" sz="2500">
              <a:ea typeface="Times New Roman" pitchFamily="18" charset="0"/>
            </a:endParaRPr>
          </a:p>
          <a:p>
            <a:pPr marL="0" marR="0" lvl="0" indent="0"/>
            <a:r>
              <a:rPr lang="en-US" altLang="zh-CN" sz="2500">
                <a:ea typeface="Times New Roman" pitchFamily="18" charset="0"/>
              </a:rPr>
              <a:t>   </a:t>
            </a:r>
            <a:r>
              <a:rPr lang="zh-CN" altLang="en-US" sz="2500">
                <a:ea typeface="Times New Roman" pitchFamily="18" charset="0"/>
              </a:rPr>
              <a:t>视气瓶大小工作时间可维持半小时到二小时。供气式</a:t>
            </a:r>
            <a:endParaRPr lang="en-US" altLang="zh-CN" sz="2500">
              <a:ea typeface="Times New Roman" pitchFamily="18" charset="0"/>
            </a:endParaRPr>
          </a:p>
          <a:p>
            <a:pPr marL="0" marR="0" lvl="0" indent="0"/>
            <a:r>
              <a:rPr lang="en-US" altLang="zh-CN" sz="2500">
                <a:ea typeface="Times New Roman" pitchFamily="18" charset="0"/>
              </a:rPr>
              <a:t>   </a:t>
            </a:r>
            <a:r>
              <a:rPr lang="zh-CN" altLang="en-US" sz="2500">
                <a:ea typeface="Times New Roman" pitchFamily="18" charset="0"/>
              </a:rPr>
              <a:t>防护器主要供意外事故时救灾人员使用，或在密不通风</a:t>
            </a:r>
            <a:endParaRPr lang="en-US" altLang="zh-CN" sz="2500">
              <a:ea typeface="Times New Roman" pitchFamily="18" charset="0"/>
            </a:endParaRPr>
          </a:p>
          <a:p>
            <a:pPr marL="0" marR="0" lvl="0" indent="0"/>
            <a:r>
              <a:rPr lang="en-US" altLang="zh-CN" sz="2500">
                <a:ea typeface="Times New Roman" pitchFamily="18" charset="0"/>
              </a:rPr>
              <a:t>  </a:t>
            </a:r>
            <a:r>
              <a:rPr lang="zh-CN" altLang="en-US" sz="2500">
                <a:ea typeface="Times New Roman" pitchFamily="18" charset="0"/>
              </a:rPr>
              <a:t>且有害物质浓度极高又缺氧工作环境中人员使用。</a:t>
            </a:r>
            <a:endParaRPr lang="en-US" altLang="zh-CN" sz="2500">
              <a:ea typeface="Times New Roman" pitchFamily="18" charset="0"/>
            </a:endParaRPr>
          </a:p>
          <a:p>
            <a:pPr marL="0" marR="0" lvl="0" indent="0"/>
            <a:r>
              <a:rPr lang="en-US" altLang="zh-CN" sz="2500">
                <a:ea typeface="Times New Roman" pitchFamily="18" charset="0"/>
              </a:rPr>
              <a:t>  </a:t>
            </a:r>
            <a:r>
              <a:rPr lang="zh-CN" altLang="en-US" sz="2500">
                <a:ea typeface="Times New Roman" pitchFamily="18" charset="0"/>
              </a:rPr>
              <a:t>在易燃、易爆物质存在场所，要注意气瓶万一漏气会</a:t>
            </a:r>
            <a:endParaRPr lang="en-US" altLang="zh-CN" sz="2500">
              <a:ea typeface="Times New Roman" pitchFamily="18" charset="0"/>
            </a:endParaRPr>
          </a:p>
          <a:p>
            <a:pPr marL="0" marR="0" lvl="0" indent="0"/>
            <a:r>
              <a:rPr lang="en-US" altLang="zh-CN" sz="2500">
                <a:ea typeface="Times New Roman" pitchFamily="18" charset="0"/>
              </a:rPr>
              <a:t>  </a:t>
            </a:r>
            <a:r>
              <a:rPr lang="zh-CN" altLang="en-US" sz="2500">
                <a:ea typeface="Times New Roman" pitchFamily="18" charset="0"/>
              </a:rPr>
              <a:t>引发事故。外界输入式有蛇管面具和送气口罩两种，空</a:t>
            </a:r>
            <a:endParaRPr lang="en-US" altLang="zh-CN" sz="2500">
              <a:ea typeface="Times New Roman" pitchFamily="18" charset="0"/>
            </a:endParaRPr>
          </a:p>
          <a:p>
            <a:pPr marL="0" marR="0" lvl="0" indent="0"/>
            <a:r>
              <a:rPr lang="en-US" altLang="zh-CN" sz="2500">
                <a:ea typeface="Times New Roman" pitchFamily="18" charset="0"/>
              </a:rPr>
              <a:t>  </a:t>
            </a:r>
            <a:r>
              <a:rPr lang="zh-CN" altLang="en-US" sz="2500">
                <a:ea typeface="Times New Roman" pitchFamily="18" charset="0"/>
              </a:rPr>
              <a:t>气由空压机或鼓风机供给，用于固置蛇管皮带可连接</a:t>
            </a:r>
            <a:endParaRPr lang="en-US" altLang="zh-CN" sz="2500">
              <a:ea typeface="Times New Roman" pitchFamily="18" charset="0"/>
            </a:endParaRPr>
          </a:p>
          <a:p>
            <a:pPr marL="0" marR="0" lvl="0" indent="0"/>
            <a:r>
              <a:rPr lang="en-US" altLang="zh-CN" sz="2500">
                <a:ea typeface="Times New Roman" pitchFamily="18" charset="0"/>
              </a:rPr>
              <a:t>  </a:t>
            </a:r>
            <a:r>
              <a:rPr lang="zh-CN" altLang="en-US" sz="2500">
                <a:ea typeface="Times New Roman" pitchFamily="18" charset="0"/>
              </a:rPr>
              <a:t>长绳，方便碰到意外时借助长绳进行援救。其适用范围</a:t>
            </a:r>
            <a:endParaRPr lang="en-US" altLang="zh-CN" sz="2500">
              <a:ea typeface="Times New Roman" pitchFamily="18" charset="0"/>
            </a:endParaRPr>
          </a:p>
          <a:p>
            <a:pPr marL="0" marR="0" lvl="0" indent="0"/>
            <a:r>
              <a:rPr lang="en-US" altLang="zh-CN" sz="2500">
                <a:ea typeface="Times New Roman" pitchFamily="18" charset="0"/>
              </a:rPr>
              <a:t>  </a:t>
            </a:r>
            <a:r>
              <a:rPr lang="zh-CN" altLang="en-US" sz="2500">
                <a:ea typeface="Times New Roman" pitchFamily="18" charset="0"/>
              </a:rPr>
              <a:t>与自带式相同，但活动范围受蛇管长度限制。</a:t>
            </a:r>
            <a:endParaRPr lang="en-US" altLang="zh-CN" sz="2500">
              <a:ea typeface="Times New Roman" pitchFamily="18" charset="0"/>
            </a:endParaRPr>
          </a:p>
          <a:p>
            <a:pPr marL="0" marR="0" lvl="0" indent="0"/>
            <a:endParaRPr lang="en-US" altLang="zh-CN" sz="2500">
              <a:ea typeface="Times New Roman" pitchFamily="18" charset="0"/>
            </a:endParaRPr>
          </a:p>
          <a:p>
            <a:pPr marL="0" marR="0" lvl="0" indent="0"/>
            <a:endParaRPr lang="en-US" altLang="zh-CN" sz="2500">
              <a:solidFill>
                <a:schemeClr val="bg1"/>
              </a:solidFill>
              <a:ea typeface="Times New Roman" pitchFamily="18" charset="0"/>
            </a:endParaRPr>
          </a:p>
          <a:p>
            <a:pPr marL="0" marR="0" lvl="0" indent="0"/>
            <a:endParaRPr lang="zh-CN" altLang="en-US" sz="2500">
              <a:solidFill>
                <a:schemeClr val="bg1"/>
              </a:solidFill>
              <a:latin typeface="Arial"/>
            </a:endParaRPr>
          </a:p>
        </p:txBody>
      </p:sp>
      <p:sp>
        <p:nvSpPr>
          <p:cNvPr id="31746" name="TextBox 31745"/>
          <p:cNvSpPr txBox="1"/>
          <p:nvPr/>
        </p:nvSpPr>
        <p:spPr>
          <a:xfrm>
            <a:off x="0" y="6498000"/>
            <a:ext cx="216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职业卫生培训知识</a:t>
            </a:r>
          </a:p>
        </p:txBody>
      </p:sp>
      <p:sp>
        <p:nvSpPr>
          <p:cNvPr id="31747" name="TextBox 31746"/>
          <p:cNvSpPr txBox="1"/>
          <p:nvPr/>
        </p:nvSpPr>
        <p:spPr>
          <a:xfrm>
            <a:off x="8064000" y="6498000"/>
            <a:ext cx="720000" cy="108000"/>
          </a:xfrm>
          <a:prstGeom prst="rect">
            <a:avLst/>
          </a:prstGeom>
          <a:noFill/>
        </p:spPr>
        <p:txBody>
          <a:bodyPr wrap="none">
            <a:spAutoFit/>
          </a:bodyPr>
          <a:lstStyle>
            <a:defPPr algn="l" rtl="0" eaLnBrk="1" hangingPunct="1">
              <a:defRPr kumimoji="0" lang="zh-CN">
                <a:latin typeface="Aria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Calibri" pitchFamily="34" charset="0"/>
                <a:ea typeface="宋体" charset="-122"/>
              </a:defRPr>
            </a:lvl5pPr>
          </a:lstStyle>
          <a:p>
            <a:pPr>
              <a:defRPr sz="1005"/>
            </a:pPr>
            <a:r>
              <a:t>第19页</a:t>
            </a:r>
          </a:p>
        </p:txBody>
      </p:sp>
    </p:spTree>
  </p:cSld>
  <p:clrMapOvr>
    <a:masterClrMapping/>
  </p:clrMapOvr>
  <p:transition spd="slow">
    <p:newsfla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2000" fill="hold" grpId="0" nodeType="clickEffect">
                                  <p:stCondLst>
                                    <p:cond delay="0"/>
                                  </p:stCondLst>
                                  <p:childTnLst>
                                    <p:set>
                                      <p:cBhvr additive="base">
                                        <p:cTn id="6" dur="1" fill="hold">
                                          <p:stCondLst>
                                            <p:cond delay="0"/>
                                          </p:stCondLst>
                                        </p:cTn>
                                        <p:tgtEl>
                                          <p:spTgt spid="31745">
                                            <p:bg/>
                                          </p:spTgt>
                                        </p:tgtEl>
                                        <p:attrNameLst>
                                          <p:attrName>style.visibility</p:attrName>
                                        </p:attrNameLst>
                                      </p:cBhvr>
                                      <p:to>
                                        <p:strVal val="visible"/>
                                      </p:to>
                                    </p:set>
                                    <p:animEffect transition="in" filter="fade">
                                      <p:cBhvr additive="base">
                                        <p:cTn id="7" dur="2000"/>
                                        <p:tgtEl>
                                          <p:spTgt spid="31745">
                                            <p:bg/>
                                          </p:spTgt>
                                        </p:tgtEl>
                                      </p:cBhvr>
                                    </p:animEffect>
                                  </p:childTnLst>
                                </p:cTn>
                              </p:par>
                              <p:par>
                                <p:cTn id="8" presetID="10" presetClass="entr" presetSubtype="0" dur="2000" fill="hold" grpId="0" nodeType="withEffect">
                                  <p:stCondLst>
                                    <p:cond delay="0"/>
                                  </p:stCondLst>
                                  <p:childTnLst>
                                    <p:set>
                                      <p:cBhvr additive="base">
                                        <p:cTn id="9" dur="1" fill="hold">
                                          <p:stCondLst>
                                            <p:cond delay="0"/>
                                          </p:stCondLst>
                                        </p:cTn>
                                        <p:tgtEl>
                                          <p:spTgt spid="31745">
                                            <p:txEl>
                                              <p:pRg st="1" end="1"/>
                                            </p:txEl>
                                          </p:spTgt>
                                        </p:tgtEl>
                                        <p:attrNameLst>
                                          <p:attrName>style.visibility</p:attrName>
                                        </p:attrNameLst>
                                      </p:cBhvr>
                                      <p:to>
                                        <p:strVal val="visible"/>
                                      </p:to>
                                    </p:set>
                                    <p:animEffect transition="in" filter="fade">
                                      <p:cBhvr additive="base">
                                        <p:cTn id="10" dur="2000"/>
                                        <p:tgtEl>
                                          <p:spTgt spid="31745">
                                            <p:txEl>
                                              <p:pRg st="1" end="1"/>
                                            </p:txEl>
                                          </p:spTgt>
                                        </p:tgtEl>
                                      </p:cBhvr>
                                    </p:animEffect>
                                  </p:childTnLst>
                                </p:cTn>
                              </p:par>
                              <p:par>
                                <p:cTn id="11" presetID="10" presetClass="entr" presetSubtype="0" dur="2000" fill="hold" grpId="0" nodeType="withEffect">
                                  <p:stCondLst>
                                    <p:cond delay="0"/>
                                  </p:stCondLst>
                                  <p:childTnLst>
                                    <p:set>
                                      <p:cBhvr additive="base">
                                        <p:cTn id="12" dur="1" fill="hold">
                                          <p:stCondLst>
                                            <p:cond delay="0"/>
                                          </p:stCondLst>
                                        </p:cTn>
                                        <p:tgtEl>
                                          <p:spTgt spid="31745">
                                            <p:txEl>
                                              <p:pRg st="2" end="2"/>
                                            </p:txEl>
                                          </p:spTgt>
                                        </p:tgtEl>
                                        <p:attrNameLst>
                                          <p:attrName>style.visibility</p:attrName>
                                        </p:attrNameLst>
                                      </p:cBhvr>
                                      <p:to>
                                        <p:strVal val="visible"/>
                                      </p:to>
                                    </p:set>
                                    <p:animEffect transition="in" filter="fade">
                                      <p:cBhvr additive="base">
                                        <p:cTn id="13" dur="2000"/>
                                        <p:tgtEl>
                                          <p:spTgt spid="31745">
                                            <p:txEl>
                                              <p:pRg st="2" end="2"/>
                                            </p:txEl>
                                          </p:spTgt>
                                        </p:tgtEl>
                                      </p:cBhvr>
                                    </p:animEffect>
                                  </p:childTnLst>
                                </p:cTn>
                              </p:par>
                              <p:par>
                                <p:cTn id="14" presetID="10" presetClass="entr" presetSubtype="0" dur="2000" fill="hold" grpId="0" nodeType="withEffect">
                                  <p:stCondLst>
                                    <p:cond delay="0"/>
                                  </p:stCondLst>
                                  <p:childTnLst>
                                    <p:set>
                                      <p:cBhvr additive="base">
                                        <p:cTn id="15" dur="1" fill="hold">
                                          <p:stCondLst>
                                            <p:cond delay="0"/>
                                          </p:stCondLst>
                                        </p:cTn>
                                        <p:tgtEl>
                                          <p:spTgt spid="31745">
                                            <p:txEl>
                                              <p:pRg st="3" end="3"/>
                                            </p:txEl>
                                          </p:spTgt>
                                        </p:tgtEl>
                                        <p:attrNameLst>
                                          <p:attrName>style.visibility</p:attrName>
                                        </p:attrNameLst>
                                      </p:cBhvr>
                                      <p:to>
                                        <p:strVal val="visible"/>
                                      </p:to>
                                    </p:set>
                                    <p:animEffect transition="in" filter="fade">
                                      <p:cBhvr additive="base">
                                        <p:cTn id="16" dur="2000"/>
                                        <p:tgtEl>
                                          <p:spTgt spid="31745">
                                            <p:txEl>
                                              <p:pRg st="3" end="3"/>
                                            </p:txEl>
                                          </p:spTgt>
                                        </p:tgtEl>
                                      </p:cBhvr>
                                    </p:animEffect>
                                  </p:childTnLst>
                                </p:cTn>
                              </p:par>
                              <p:par>
                                <p:cTn id="17" presetID="10" presetClass="entr" presetSubtype="0" dur="2000" fill="hold" grpId="0" nodeType="withEffect">
                                  <p:stCondLst>
                                    <p:cond delay="0"/>
                                  </p:stCondLst>
                                  <p:childTnLst>
                                    <p:set>
                                      <p:cBhvr additive="base">
                                        <p:cTn id="18" dur="1" fill="hold">
                                          <p:stCondLst>
                                            <p:cond delay="0"/>
                                          </p:stCondLst>
                                        </p:cTn>
                                        <p:tgtEl>
                                          <p:spTgt spid="31745">
                                            <p:txEl>
                                              <p:pRg st="4" end="4"/>
                                            </p:txEl>
                                          </p:spTgt>
                                        </p:tgtEl>
                                        <p:attrNameLst>
                                          <p:attrName>style.visibility</p:attrName>
                                        </p:attrNameLst>
                                      </p:cBhvr>
                                      <p:to>
                                        <p:strVal val="visible"/>
                                      </p:to>
                                    </p:set>
                                    <p:animEffect transition="in" filter="fade">
                                      <p:cBhvr additive="base">
                                        <p:cTn id="19" dur="2000"/>
                                        <p:tgtEl>
                                          <p:spTgt spid="31745">
                                            <p:txEl>
                                              <p:pRg st="4" end="4"/>
                                            </p:txEl>
                                          </p:spTgt>
                                        </p:tgtEl>
                                      </p:cBhvr>
                                    </p:animEffect>
                                  </p:childTnLst>
                                </p:cTn>
                              </p:par>
                              <p:par>
                                <p:cTn id="20" presetID="10" presetClass="entr" presetSubtype="0" dur="2000" fill="hold" grpId="0" nodeType="withEffect">
                                  <p:stCondLst>
                                    <p:cond delay="0"/>
                                  </p:stCondLst>
                                  <p:childTnLst>
                                    <p:set>
                                      <p:cBhvr additive="base">
                                        <p:cTn id="21" dur="1" fill="hold">
                                          <p:stCondLst>
                                            <p:cond delay="0"/>
                                          </p:stCondLst>
                                        </p:cTn>
                                        <p:tgtEl>
                                          <p:spTgt spid="31745">
                                            <p:txEl>
                                              <p:pRg st="5" end="5"/>
                                            </p:txEl>
                                          </p:spTgt>
                                        </p:tgtEl>
                                        <p:attrNameLst>
                                          <p:attrName>style.visibility</p:attrName>
                                        </p:attrNameLst>
                                      </p:cBhvr>
                                      <p:to>
                                        <p:strVal val="visible"/>
                                      </p:to>
                                    </p:set>
                                    <p:animEffect transition="in" filter="fade">
                                      <p:cBhvr additive="base">
                                        <p:cTn id="22" dur="2000"/>
                                        <p:tgtEl>
                                          <p:spTgt spid="31745">
                                            <p:txEl>
                                              <p:pRg st="5" end="5"/>
                                            </p:txEl>
                                          </p:spTgt>
                                        </p:tgtEl>
                                      </p:cBhvr>
                                    </p:animEffect>
                                  </p:childTnLst>
                                </p:cTn>
                              </p:par>
                              <p:par>
                                <p:cTn id="23" presetID="10" presetClass="entr" presetSubtype="0" dur="2000" fill="hold" grpId="0" nodeType="withEffect">
                                  <p:stCondLst>
                                    <p:cond delay="0"/>
                                  </p:stCondLst>
                                  <p:childTnLst>
                                    <p:set>
                                      <p:cBhvr additive="base">
                                        <p:cTn id="24" dur="1" fill="hold">
                                          <p:stCondLst>
                                            <p:cond delay="0"/>
                                          </p:stCondLst>
                                        </p:cTn>
                                        <p:tgtEl>
                                          <p:spTgt spid="31745">
                                            <p:txEl>
                                              <p:pRg st="6" end="6"/>
                                            </p:txEl>
                                          </p:spTgt>
                                        </p:tgtEl>
                                        <p:attrNameLst>
                                          <p:attrName>style.visibility</p:attrName>
                                        </p:attrNameLst>
                                      </p:cBhvr>
                                      <p:to>
                                        <p:strVal val="visible"/>
                                      </p:to>
                                    </p:set>
                                    <p:animEffect transition="in" filter="fade">
                                      <p:cBhvr additive="base">
                                        <p:cTn id="25" dur="2000"/>
                                        <p:tgtEl>
                                          <p:spTgt spid="31745">
                                            <p:txEl>
                                              <p:pRg st="6" end="6"/>
                                            </p:txEl>
                                          </p:spTgt>
                                        </p:tgtEl>
                                      </p:cBhvr>
                                    </p:animEffect>
                                  </p:childTnLst>
                                </p:cTn>
                              </p:par>
                              <p:par>
                                <p:cTn id="26" presetID="10" presetClass="entr" presetSubtype="0" dur="2000" fill="hold" grpId="0" nodeType="withEffect">
                                  <p:stCondLst>
                                    <p:cond delay="0"/>
                                  </p:stCondLst>
                                  <p:childTnLst>
                                    <p:set>
                                      <p:cBhvr additive="base">
                                        <p:cTn id="27" dur="1" fill="hold">
                                          <p:stCondLst>
                                            <p:cond delay="0"/>
                                          </p:stCondLst>
                                        </p:cTn>
                                        <p:tgtEl>
                                          <p:spTgt spid="31745">
                                            <p:txEl>
                                              <p:pRg st="7" end="7"/>
                                            </p:txEl>
                                          </p:spTgt>
                                        </p:tgtEl>
                                        <p:attrNameLst>
                                          <p:attrName>style.visibility</p:attrName>
                                        </p:attrNameLst>
                                      </p:cBhvr>
                                      <p:to>
                                        <p:strVal val="visible"/>
                                      </p:to>
                                    </p:set>
                                    <p:animEffect transition="in" filter="fade">
                                      <p:cBhvr additive="base">
                                        <p:cTn id="28" dur="2000"/>
                                        <p:tgtEl>
                                          <p:spTgt spid="31745">
                                            <p:txEl>
                                              <p:pRg st="7" end="7"/>
                                            </p:txEl>
                                          </p:spTgt>
                                        </p:tgtEl>
                                      </p:cBhvr>
                                    </p:animEffect>
                                  </p:childTnLst>
                                </p:cTn>
                              </p:par>
                              <p:par>
                                <p:cTn id="29" presetID="10" presetClass="entr" presetSubtype="0" dur="2000" fill="hold" grpId="0" nodeType="withEffect">
                                  <p:stCondLst>
                                    <p:cond delay="0"/>
                                  </p:stCondLst>
                                  <p:childTnLst>
                                    <p:set>
                                      <p:cBhvr additive="base">
                                        <p:cTn id="30" dur="1" fill="hold">
                                          <p:stCondLst>
                                            <p:cond delay="0"/>
                                          </p:stCondLst>
                                        </p:cTn>
                                        <p:tgtEl>
                                          <p:spTgt spid="31745">
                                            <p:txEl>
                                              <p:pRg st="8" end="8"/>
                                            </p:txEl>
                                          </p:spTgt>
                                        </p:tgtEl>
                                        <p:attrNameLst>
                                          <p:attrName>style.visibility</p:attrName>
                                        </p:attrNameLst>
                                      </p:cBhvr>
                                      <p:to>
                                        <p:strVal val="visible"/>
                                      </p:to>
                                    </p:set>
                                    <p:animEffect transition="in" filter="fade">
                                      <p:cBhvr additive="base">
                                        <p:cTn id="31" dur="2000"/>
                                        <p:tgtEl>
                                          <p:spTgt spid="31745">
                                            <p:txEl>
                                              <p:pRg st="8" end="8"/>
                                            </p:txEl>
                                          </p:spTgt>
                                        </p:tgtEl>
                                      </p:cBhvr>
                                    </p:animEffect>
                                  </p:childTnLst>
                                </p:cTn>
                              </p:par>
                              <p:par>
                                <p:cTn id="32" presetID="10" presetClass="entr" presetSubtype="0" dur="2000" fill="hold" grpId="0" nodeType="withEffect">
                                  <p:stCondLst>
                                    <p:cond delay="0"/>
                                  </p:stCondLst>
                                  <p:childTnLst>
                                    <p:set>
                                      <p:cBhvr additive="base">
                                        <p:cTn id="33" dur="1" fill="hold">
                                          <p:stCondLst>
                                            <p:cond delay="0"/>
                                          </p:stCondLst>
                                        </p:cTn>
                                        <p:tgtEl>
                                          <p:spTgt spid="31745">
                                            <p:txEl>
                                              <p:pRg st="9" end="9"/>
                                            </p:txEl>
                                          </p:spTgt>
                                        </p:tgtEl>
                                        <p:attrNameLst>
                                          <p:attrName>style.visibility</p:attrName>
                                        </p:attrNameLst>
                                      </p:cBhvr>
                                      <p:to>
                                        <p:strVal val="visible"/>
                                      </p:to>
                                    </p:set>
                                    <p:animEffect transition="in" filter="fade">
                                      <p:cBhvr additive="base">
                                        <p:cTn id="34" dur="2000"/>
                                        <p:tgtEl>
                                          <p:spTgt spid="31745">
                                            <p:txEl>
                                              <p:pRg st="9" end="9"/>
                                            </p:txEl>
                                          </p:spTgt>
                                        </p:tgtEl>
                                      </p:cBhvr>
                                    </p:animEffect>
                                  </p:childTnLst>
                                </p:cTn>
                              </p:par>
                              <p:par>
                                <p:cTn id="35" presetID="10" presetClass="entr" presetSubtype="0" dur="2000" fill="hold" grpId="0" nodeType="withEffect">
                                  <p:stCondLst>
                                    <p:cond delay="0"/>
                                  </p:stCondLst>
                                  <p:childTnLst>
                                    <p:set>
                                      <p:cBhvr additive="base">
                                        <p:cTn id="36" dur="1" fill="hold">
                                          <p:stCondLst>
                                            <p:cond delay="0"/>
                                          </p:stCondLst>
                                        </p:cTn>
                                        <p:tgtEl>
                                          <p:spTgt spid="31745">
                                            <p:txEl>
                                              <p:pRg st="10" end="10"/>
                                            </p:txEl>
                                          </p:spTgt>
                                        </p:tgtEl>
                                        <p:attrNameLst>
                                          <p:attrName>style.visibility</p:attrName>
                                        </p:attrNameLst>
                                      </p:cBhvr>
                                      <p:to>
                                        <p:strVal val="visible"/>
                                      </p:to>
                                    </p:set>
                                    <p:animEffect transition="in" filter="fade">
                                      <p:cBhvr additive="base">
                                        <p:cTn id="37" dur="2000"/>
                                        <p:tgtEl>
                                          <p:spTgt spid="3174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5" grpId="0" uiExpand="1" build="allAtOnce" animBg="1"/>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https://d.book118.com/087163023115006024</a:t>
            </a:r>
          </a:p>
        </p:txBody>
      </p:sp>
    </p:spTree>
  </p:cSld>
  <p:clrMapOvr>
    <a:masterClrMapping/>
  </p:clrMapOvr>
  <p:transition/>
  <p:timing/>
</p:sld>
</file>

<file path=ppt/tags/tag1.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2.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顶峰">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charset="-122"/>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charset="-122"/>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穿越">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r:embed="rId1">
            <a:duotone>
              <a:schemeClr val="phClr">
                <a:shade val="3000"/>
                <a:satMod val="110000"/>
              </a:schemeClr>
              <a:schemeClr val="phClr">
                <a:tint val="60000"/>
                <a:satMod val="425000"/>
              </a:schemeClr>
            </a:duotone>
          </a:blip>
          <a:stretch>
            <a:fillRect/>
          </a:stretch>
        </a:blipFill>
      </a:bgFillStyleLst>
    </a:fmtScheme>
  </a:themeElements>
  <a:objectDefaults/>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20</Slides>
  <Notes>13</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宋体</vt:lpstr>
      <vt:lpstr>Wingdings 2</vt:lpstr>
      <vt:lpstr>Wingdings</vt:lpstr>
      <vt:lpstr>Wingdings 3</vt:lpstr>
      <vt:lpstr>华文琥珀</vt:lpstr>
      <vt:lpstr>Times New Roman</vt:lpstr>
      <vt:lpstr>Office Theme</vt:lpstr>
      <vt:lpstr>职业卫生培训知识</vt:lpstr>
      <vt:lpstr>企业职业健康安全管理方针</vt:lpstr>
      <vt:lpstr>PowerPoint Presentation</vt:lpstr>
      <vt:lpstr> 职业病范围</vt:lpstr>
      <vt:lpstr>PowerPoint Presentation</vt:lpstr>
      <vt:lpstr>PowerPoint Presentation</vt:lpstr>
      <vt:lpstr>PowerPoint Presentation</vt:lpstr>
      <vt:lpstr>职业病特点</vt:lpstr>
      <vt:lpstr>什么是职业病危害？</vt:lpstr>
      <vt:lpstr>PowerPoint Presentation</vt:lpstr>
      <vt:lpstr>职业危害原因分类</vt:lpstr>
      <vt:lpstr>PowerPoint Presentation</vt:lpstr>
      <vt:lpstr>职业多发病特点</vt:lpstr>
      <vt:lpstr>职业病防治：</vt:lpstr>
      <vt:lpstr>个人防护用具有哪几个类型，               各起什么作用？</vt:lpstr>
      <vt:lpstr>个人防护用具主要有隔热屏蔽和吸收过滤作用。</vt:lpstr>
      <vt:lpstr>起吸收和过滤作用有防护眼镜和呼吸防护用具。</vt:lpstr>
      <vt:lpstr>     呼吸防护器作用是什么？</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2024-08-28T18:31:23.459</cp:lastPrinted>
  <dcterms:created xsi:type="dcterms:W3CDTF">2024-08-28T10:31:23Z</dcterms:created>
  <dcterms:modified xsi:type="dcterms:W3CDTF">2024-08-28T10:31:25Z</dcterms:modified>
</cp:coreProperties>
</file>