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F4EC16-46DA-42CF-9FF4-3C15E9A1A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DAB1D-2E76-4C36-8F63-75E854E91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BEEB60-B39F-41C1-B229-877BA6678F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852EC1-BD46-43CA-9080-B6378B2B1B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1CE58C-9BD9-44BE-BD2F-044CF1A60B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5C0673-E99C-4DB4-9155-49B3067F00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74ED38-1292-447B-B711-DD0A0B5829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1C5BB5-6133-4536-9758-7A798ECDC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59C24B-DC34-4B2E-AD35-8D1C964580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D499E-950C-4119-A0B1-E13D6E5BB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07467-D180-403C-9713-34088E221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16406104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医药经理的市场需求和竞争动态分析能力</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市场需求分析</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竞争态势感知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数据分析与挖掘能力</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产品策略制定与优化</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营销推广能力提升</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法律法规遵从与风险防范意识培养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市场需求分析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市场规模持续扩大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随着全球人口老龄化和健康意识的提高，医药市场规模不断扩大，预计未来几年将保持稳步增长。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创新药物研发加速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医药企业加大研发投入，推动创新药物研发，为市场提供更多有效、安全的治疗选择。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生物技术与医药融合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生物技术的快速发展为医药领域带来新的突破，如基因编辑、细胞疗法等，为医药市场带来新的增长点。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医药市场现状及趋势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个性化治疗需求增加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消费者对个性化治疗的需求日益显著，希望获得针对自身病情的定制化治疗方案。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对药品安全性要求提高</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消费者对药品安全性的关注度不断提升，对药品监管和质量控制提出更高要求。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便捷性需求凸显</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随着互联网医疗的普及，消费者对购药、问诊等服务的便捷性需求愈发明显。</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消费者需求特点与变化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处方药市场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以医生处方为主导，需求受政策、医保等因素影响，市场竞争激烈。</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非处方药市场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消费者自主选择空间大，品牌建设和消费者教育是关键。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医疗器械市场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高技术含量和高附加值产品市场需求旺盛，创新能力和专业技术水平是核心竞争力。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不同领域市场需求差异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药品监管政策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药品审批、生产、流通等环节的监管政策对医药市场的规范发展具有重要作用，也影响着市场主体的经营行为和市场需求。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医疗卫生体制改革</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公立医院改革、分级诊疗等医疗卫生体制改革措施对医药市场的需求和服务模式产生深远影响。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医保政策调整</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医保目录调整、报销比例变化等政策直接影响药品的市场需求和竞争格局。</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政策法规对市场需求的影响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竞争态势感知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国内外大型制药企业</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拥有强大的研发实力和市场份额，具备较高的品牌知名度和市场影响力。</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新兴生物技术公司</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专注于创新药物研发和生物技术领域，具有较快的成长速度和潜在的市场竞争力。</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跨界进入者</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来自其他行业的企业通过跨界合作或收购兼并等方式进入医药市场，带来新的竞争元素和商业模式。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主要竞争对手概况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通过市场调研和数据分析，了解主要竞争对手在目标市场的份额分布情况，以及自身的市场地位。</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关注市场动态和政策变化，分析竞争格局的变化趋势，以及潜在的市场机会和威胁。</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市场份额分布</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竞争格局变化</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市场份额与竞争格局分析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竞争对手产品策略及优劣势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产品策略分析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了解竞争对手的产品线布局、研发重点和市场推广策略，以及产品的差异化特点。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产品优劣势比较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通过对比分析，评估自身产品与竞争对手产品的优劣势，为制定产品策略提供参考。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合作动态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关注行业内外的合作动态，包括研发合作、生产合作、销售合作等，分析合作背后的战略意图和市场影响。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兼并收购动态</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了解行业内外的兼并收购事件，分析其对市场格局和竞争格局的影响，以及潜在的商业机会和威胁。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行业合作与兼并收购动态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数据分析与挖掘能力</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利用企业内部的销售、库存、客户等数据进行深入分析，挖掘潜在的市场需求和竞争动态。</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内部数据</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通过公开数据库、行业报告、社交媒体等渠道获取外部数据，与内部数据结合，形成更全面的市场洞察。</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外部数据</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对收集到的数据进行清洗、整理、转换等处理，确保数据的准确性和可用性。</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数据清洗和处理</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数据来源及处理方法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竞争分析指标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设定与竞争对手相关的指标，如竞品销售额、市场份额、营销策略等，用于分析竞争态势和制定应对策略。</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评估体系建立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构建多维度的评估体系，综合考虑多个关键指标，对市场表现和竞争动态进行全面、客观的评估。</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关键绩效指标（KPI）</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根据业务需求设定关键绩效指标，如销售额、市场份额、客户满意度等，用于衡量市场表现和业绩。</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关键指标设定与评估体系建立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4710489" y="1766850"/>
            <a:ext cx="1267038" cy="1900623"/>
          </a:xfrm>
          <a:custGeom>
            <a:rect l="l" t="t" r="r" b="b"/>
            <a:pathLst>
              <a:path w="795457" h="1193225">
                <a:moveTo>
                  <a:pt x="106466" y="397688"/>
                </a:moveTo>
                <a:cubicBezTo>
                  <a:pt x="38741" y="514719"/>
                  <a:pt x="0" y="650574"/>
                  <a:pt x="0" y="795457"/>
                </a:cubicBezTo>
                <a:cubicBezTo>
                  <a:pt x="0" y="940339"/>
                  <a:pt x="38781" y="1076235"/>
                  <a:pt x="106466" y="1193225"/>
                </a:cubicBezTo>
                <a:lnTo>
                  <a:pt x="795457" y="795457"/>
                </a:lnTo>
                <a:lnTo>
                  <a:pt x="795457" y="0"/>
                </a:lnTo>
                <a:cubicBezTo>
                  <a:pt x="501036" y="0"/>
                  <a:pt x="244021" y="159941"/>
                  <a:pt x="106466" y="39768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06490" y="1766850"/>
            <a:ext cx="1267038" cy="1900623"/>
          </a:xfrm>
          <a:custGeom>
            <a:rect l="l" t="t" r="r" b="b"/>
            <a:pathLst>
              <a:path w="795457" h="1193225">
                <a:moveTo>
                  <a:pt x="688991" y="397688"/>
                </a:moveTo>
                <a:cubicBezTo>
                  <a:pt x="551436" y="159941"/>
                  <a:pt x="294420" y="0"/>
                  <a:pt x="0" y="0"/>
                </a:cubicBezTo>
                <a:lnTo>
                  <a:pt x="0" y="795457"/>
                </a:lnTo>
                <a:lnTo>
                  <a:pt x="688991" y="1193225"/>
                </a:lnTo>
                <a:cubicBezTo>
                  <a:pt x="756716" y="1076194"/>
                  <a:pt x="795457" y="940339"/>
                  <a:pt x="795457" y="795457"/>
                </a:cubicBezTo>
                <a:cubicBezTo>
                  <a:pt x="795457" y="650574"/>
                  <a:pt x="756675" y="514679"/>
                  <a:pt x="688991" y="39768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944552" y="3137057"/>
            <a:ext cx="2194911" cy="1267038"/>
          </a:xfrm>
          <a:custGeom>
            <a:rect l="l" t="t" r="r" b="b"/>
            <a:pathLst>
              <a:path w="1377982" h="795457">
                <a:moveTo>
                  <a:pt x="688991" y="0"/>
                </a:moveTo>
                <a:lnTo>
                  <a:pt x="0" y="397769"/>
                </a:lnTo>
                <a:cubicBezTo>
                  <a:pt x="137555" y="635515"/>
                  <a:pt x="394571" y="795457"/>
                  <a:pt x="688991" y="795457"/>
                </a:cubicBezTo>
                <a:cubicBezTo>
                  <a:pt x="983411" y="795457"/>
                  <a:pt x="1240427" y="635515"/>
                  <a:pt x="1377982" y="397769"/>
                </a:cubicBezTo>
                <a:lnTo>
                  <a:pt x="68899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04876" y="1378835"/>
            <a:ext cx="1792838" cy="2272831"/>
          </a:xfrm>
          <a:custGeom>
            <a:rect l="l" t="t" r="r" b="b"/>
            <a:pathLst>
              <a:path w="1131249" h="1433765">
                <a:moveTo>
                  <a:pt x="1021990" y="1219741"/>
                </a:moveTo>
                <a:cubicBezTo>
                  <a:pt x="1029438" y="1168815"/>
                  <a:pt x="1033284" y="1117202"/>
                  <a:pt x="1033284" y="1065386"/>
                </a:cubicBezTo>
                <a:cubicBezTo>
                  <a:pt x="1033284" y="879172"/>
                  <a:pt x="984545" y="695792"/>
                  <a:pt x="892328" y="535122"/>
                </a:cubicBezTo>
                <a:cubicBezTo>
                  <a:pt x="800476" y="375059"/>
                  <a:pt x="667941" y="240783"/>
                  <a:pt x="509052" y="146745"/>
                </a:cubicBezTo>
                <a:cubicBezTo>
                  <a:pt x="373844" y="66713"/>
                  <a:pt x="222323" y="17893"/>
                  <a:pt x="65944" y="3320"/>
                </a:cubicBezTo>
                <a:cubicBezTo>
                  <a:pt x="30482" y="0"/>
                  <a:pt x="0" y="28216"/>
                  <a:pt x="0" y="63839"/>
                </a:cubicBezTo>
                <a:lnTo>
                  <a:pt x="0" y="63839"/>
                </a:lnTo>
                <a:cubicBezTo>
                  <a:pt x="0" y="95091"/>
                  <a:pt x="23722" y="121363"/>
                  <a:pt x="54812" y="124237"/>
                </a:cubicBezTo>
                <a:cubicBezTo>
                  <a:pt x="193338" y="137151"/>
                  <a:pt x="327534" y="180425"/>
                  <a:pt x="447237" y="251267"/>
                </a:cubicBezTo>
                <a:cubicBezTo>
                  <a:pt x="588071" y="334618"/>
                  <a:pt x="705588" y="453674"/>
                  <a:pt x="786996" y="595560"/>
                </a:cubicBezTo>
                <a:cubicBezTo>
                  <a:pt x="868687" y="737892"/>
                  <a:pt x="911840" y="900344"/>
                  <a:pt x="911840" y="1065386"/>
                </a:cubicBezTo>
                <a:cubicBezTo>
                  <a:pt x="911840" y="1108741"/>
                  <a:pt x="908723" y="1151894"/>
                  <a:pt x="902853" y="1194521"/>
                </a:cubicBezTo>
                <a:lnTo>
                  <a:pt x="828975" y="1178855"/>
                </a:lnTo>
                <a:cubicBezTo>
                  <a:pt x="812661" y="1175414"/>
                  <a:pt x="799383" y="1192092"/>
                  <a:pt x="806427" y="1207232"/>
                </a:cubicBezTo>
                <a:lnTo>
                  <a:pt x="904918" y="1418261"/>
                </a:lnTo>
                <a:cubicBezTo>
                  <a:pt x="910545" y="1430284"/>
                  <a:pt x="926009" y="1433765"/>
                  <a:pt x="936210" y="1425264"/>
                </a:cubicBezTo>
                <a:lnTo>
                  <a:pt x="1118254" y="1273621"/>
                </a:lnTo>
                <a:cubicBezTo>
                  <a:pt x="1131249" y="1262813"/>
                  <a:pt x="1126026" y="1241763"/>
                  <a:pt x="1109510" y="1238281"/>
                </a:cubicBezTo>
                <a:lnTo>
                  <a:pt x="1021990" y="12197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57744" y="3907781"/>
            <a:ext cx="2692853" cy="862177"/>
          </a:xfrm>
          <a:custGeom>
            <a:rect l="l" t="t" r="r" b="b"/>
            <a:pathLst>
              <a:path w="1701225" h="548723">
                <a:moveTo>
                  <a:pt x="1661351" y="15585"/>
                </a:moveTo>
                <a:cubicBezTo>
                  <a:pt x="1634350" y="0"/>
                  <a:pt x="1599900" y="7368"/>
                  <a:pt x="1581724" y="32709"/>
                </a:cubicBezTo>
                <a:cubicBezTo>
                  <a:pt x="1504648" y="140025"/>
                  <a:pt x="1405550" y="230743"/>
                  <a:pt x="1291271" y="297861"/>
                </a:cubicBezTo>
                <a:cubicBezTo>
                  <a:pt x="1146996" y="382548"/>
                  <a:pt x="981792" y="427320"/>
                  <a:pt x="813511" y="427320"/>
                </a:cubicBezTo>
                <a:cubicBezTo>
                  <a:pt x="645231" y="427320"/>
                  <a:pt x="479986" y="382548"/>
                  <a:pt x="335752" y="297861"/>
                </a:cubicBezTo>
                <a:cubicBezTo>
                  <a:pt x="290453" y="271265"/>
                  <a:pt x="247624" y="240864"/>
                  <a:pt x="207547" y="207305"/>
                </a:cubicBezTo>
                <a:lnTo>
                  <a:pt x="264990" y="152695"/>
                </a:lnTo>
                <a:cubicBezTo>
                  <a:pt x="277094" y="141199"/>
                  <a:pt x="270860" y="120796"/>
                  <a:pt x="254384" y="118043"/>
                </a:cubicBezTo>
                <a:lnTo>
                  <a:pt x="24694" y="79667"/>
                </a:lnTo>
                <a:cubicBezTo>
                  <a:pt x="11618" y="77481"/>
                  <a:pt x="0" y="88290"/>
                  <a:pt x="1214" y="101487"/>
                </a:cubicBezTo>
                <a:lnTo>
                  <a:pt x="23074" y="337411"/>
                </a:lnTo>
                <a:cubicBezTo>
                  <a:pt x="24653" y="354252"/>
                  <a:pt x="44934" y="361862"/>
                  <a:pt x="57160" y="350204"/>
                </a:cubicBezTo>
                <a:lnTo>
                  <a:pt x="118974" y="291465"/>
                </a:lnTo>
                <a:cubicBezTo>
                  <a:pt x="167228" y="332918"/>
                  <a:pt x="219206" y="370201"/>
                  <a:pt x="274301" y="402546"/>
                </a:cubicBezTo>
                <a:cubicBezTo>
                  <a:pt x="437197" y="498203"/>
                  <a:pt x="623654" y="548723"/>
                  <a:pt x="813552" y="548723"/>
                </a:cubicBezTo>
                <a:cubicBezTo>
                  <a:pt x="1003449" y="548723"/>
                  <a:pt x="1189906" y="498162"/>
                  <a:pt x="1352803" y="402546"/>
                </a:cubicBezTo>
                <a:cubicBezTo>
                  <a:pt x="1481573" y="326927"/>
                  <a:pt x="1593302" y="224792"/>
                  <a:pt x="1680215" y="103915"/>
                </a:cubicBezTo>
                <a:cubicBezTo>
                  <a:pt x="1701225" y="74648"/>
                  <a:pt x="1692602" y="33640"/>
                  <a:pt x="1661351" y="15585"/>
                </a:cubicBezTo>
                <a:lnTo>
                  <a:pt x="1661351" y="1558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352624" y="1317392"/>
            <a:ext cx="1423750" cy="2506003"/>
          </a:xfrm>
          <a:custGeom>
            <a:rect l="l" t="t" r="r" b="b"/>
            <a:pathLst>
              <a:path w="897753" h="1586986">
                <a:moveTo>
                  <a:pt x="879091" y="68939"/>
                </a:moveTo>
                <a:lnTo>
                  <a:pt x="651060" y="4574"/>
                </a:lnTo>
                <a:cubicBezTo>
                  <a:pt x="634787" y="0"/>
                  <a:pt x="620375" y="16192"/>
                  <a:pt x="626852" y="31777"/>
                </a:cubicBezTo>
                <a:lnTo>
                  <a:pt x="662314" y="117436"/>
                </a:lnTo>
                <a:cubicBezTo>
                  <a:pt x="614789" y="136867"/>
                  <a:pt x="568600" y="159779"/>
                  <a:pt x="524192" y="186052"/>
                </a:cubicBezTo>
                <a:cubicBezTo>
                  <a:pt x="365343" y="280049"/>
                  <a:pt x="232808" y="414366"/>
                  <a:pt x="140915" y="574429"/>
                </a:cubicBezTo>
                <a:cubicBezTo>
                  <a:pt x="48739" y="735099"/>
                  <a:pt x="0" y="918438"/>
                  <a:pt x="0" y="1104693"/>
                </a:cubicBezTo>
                <a:cubicBezTo>
                  <a:pt x="0" y="1255566"/>
                  <a:pt x="31980" y="1404375"/>
                  <a:pt x="93147" y="1540919"/>
                </a:cubicBezTo>
                <a:cubicBezTo>
                  <a:pt x="107923" y="1573870"/>
                  <a:pt x="147797" y="1586986"/>
                  <a:pt x="179049" y="1568932"/>
                </a:cubicBezTo>
                <a:lnTo>
                  <a:pt x="179049" y="1568932"/>
                </a:lnTo>
                <a:cubicBezTo>
                  <a:pt x="205969" y="1553387"/>
                  <a:pt x="216818" y="1519990"/>
                  <a:pt x="204106" y="1491653"/>
                </a:cubicBezTo>
                <a:cubicBezTo>
                  <a:pt x="149821" y="1370573"/>
                  <a:pt x="121444" y="1238564"/>
                  <a:pt x="121444" y="1104693"/>
                </a:cubicBezTo>
                <a:cubicBezTo>
                  <a:pt x="121444" y="939650"/>
                  <a:pt x="164597" y="777199"/>
                  <a:pt x="246288" y="634908"/>
                </a:cubicBezTo>
                <a:cubicBezTo>
                  <a:pt x="327736" y="493021"/>
                  <a:pt x="445213" y="373965"/>
                  <a:pt x="586047" y="290615"/>
                </a:cubicBezTo>
                <a:cubicBezTo>
                  <a:pt x="625516" y="267257"/>
                  <a:pt x="666564" y="246935"/>
                  <a:pt x="708786" y="229690"/>
                </a:cubicBezTo>
                <a:lnTo>
                  <a:pt x="736556" y="296768"/>
                </a:lnTo>
                <a:cubicBezTo>
                  <a:pt x="742952" y="312191"/>
                  <a:pt x="764205" y="313689"/>
                  <a:pt x="772706" y="299318"/>
                </a:cubicBezTo>
                <a:lnTo>
                  <a:pt x="891033" y="98733"/>
                </a:lnTo>
                <a:cubicBezTo>
                  <a:pt x="897753" y="87277"/>
                  <a:pt x="891883" y="72542"/>
                  <a:pt x="879091" y="68939"/>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097271" y="2367420"/>
            <a:ext cx="563222" cy="563222"/>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28529" y="2367420"/>
            <a:ext cx="473550" cy="47355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736942" y="3465511"/>
            <a:ext cx="610131" cy="61013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75549"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数据图表选择</a:t>
            </a:r>
          </a:p>
        </p:txBody>
      </p:sp>
      <p:sp>
        <p:nvSpPr>
          <p:cNvPr id="12" name="TextBox 12"/>
          <p:cNvSpPr txBox="1"/>
          <p:nvPr/>
        </p:nvSpPr>
        <p:spPr>
          <a:xfrm>
            <a:off x="475549"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根据数据类型和需求选择合适的图表类型，如柱状图、折线图、饼图等，使数据呈现更加直观、易于理解。</a:t>
            </a:r>
          </a:p>
        </p:txBody>
      </p:sp>
      <p:sp>
        <p:nvSpPr>
          <p:cNvPr id="13" name="TextBox 13"/>
          <p:cNvSpPr txBox="1"/>
          <p:nvPr/>
        </p:nvSpPr>
        <p:spPr>
          <a:xfrm>
            <a:off x="8036602"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数据颜色与标注</a:t>
            </a:r>
          </a:p>
        </p:txBody>
      </p:sp>
      <p:sp>
        <p:nvSpPr>
          <p:cNvPr id="14" name="TextBox 14"/>
          <p:cNvSpPr txBox="1"/>
          <p:nvPr/>
        </p:nvSpPr>
        <p:spPr>
          <a:xfrm>
            <a:off x="8036602"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合理运用颜色和标注，突出关键数据和趋势，提高数据可视化的效果和信息传递效率。</a:t>
            </a:r>
          </a:p>
        </p:txBody>
      </p:sp>
      <p:sp>
        <p:nvSpPr>
          <p:cNvPr id="15" name="TextBox 15"/>
          <p:cNvSpPr txBox="1"/>
          <p:nvPr/>
        </p:nvSpPr>
        <p:spPr>
          <a:xfrm>
            <a:off x="4137603" y="4916262"/>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动态数据展示</a:t>
            </a:r>
          </a:p>
        </p:txBody>
      </p:sp>
      <p:sp>
        <p:nvSpPr>
          <p:cNvPr id="16" name="TextBox 16"/>
          <p:cNvSpPr txBox="1"/>
          <p:nvPr/>
        </p:nvSpPr>
        <p:spPr>
          <a:xfrm>
            <a:off x="4137603" y="5472140"/>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利用数据可视化工具和技术，实现数据的动态展示和交互操作，增强数据呈现的互动性和趣味性。</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数据可视化呈现技巧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https://d.book118.com/087164061041006040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2024-09-12T14:03:54.786</cp:lastPrinted>
  <dcterms:created xsi:type="dcterms:W3CDTF">2024-09-12T06:03:54Z</dcterms:created>
  <dcterms:modified xsi:type="dcterms:W3CDTF">2024-09-12T06:03:57Z</dcterms:modified>
</cp:coreProperties>
</file>