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42.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B75B30-1AEA-4C1F-9C8A-19A34FA421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BE1A3D-C5A2-46F1-BD10-D1B87B886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AB7A07-5ED7-4C55-BE2C-7B8D802F2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9A1FF9-63E4-4E8B-A9EB-A413A80E36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B8FF5D-E471-45FA-92BA-C1233DDA27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E1FB23-8581-49B9-A74F-8E9D404F8B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A4FCD6-6E1C-4274-A8A3-9E4D9D54C8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7401F1-9D3C-44BE-B0C7-AF167335B6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155C60-F9B9-4D12-8472-912692E841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B4922D-821C-4845-87D7-17D92F558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46D0C3-6FDC-4CA4-91CC-24C7E12C4B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2023/9/6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2023/9/6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2023/9/6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693234" y="691082"/>
            <a:ext cx="3820277" cy="428322"/>
          </a:xfrm>
        </p:spPr>
        <p:txBody>
          <a:bodyPr wrap="none">
            <a:spAutoFit/>
          </a:bodyPr>
          <a:lstStyle>
            <a:lvl1pPr>
              <a:defRPr sz="2400" b="1">
                <a:solidFill>
                  <a:srgbClr val="C00000"/>
                </a:solidFill>
              </a:defRPr>
            </a:lvl1pPr>
          </a:lstStyle>
          <a:p>
            <a:r>
              <a:rPr lang="zh-CN" altLang="en-US"/>
              <a:t>单击此处编辑母版标题样式</a:t>
            </a:r>
          </a:p>
        </p:txBody>
      </p:sp>
      <p:sp>
        <p:nvSpPr>
          <p:cNvPr id="3" name="日期占位符 2"/>
          <p:cNvSpPr>
            <a:spLocks noGrp="1"/>
          </p:cNvSpPr>
          <p:nvPr>
            <p:ph type="dt" sz="half" idx="10"/>
          </p:nvPr>
        </p:nvSpPr>
        <p:spPr/>
        <p:txBody>
          <a:bodyPr/>
          <a:lstStyle/>
          <a:p>
            <a:fld id="{D997B5FA-0921-464F-AAE1-844C04324D75}" type="datetimeFigureOut">
              <a:rPr lang="zh-CN" altLang="en-US" smtClean="0"/>
              <a:t>2023/9/6</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2023/9/6</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阿里巴巴普惠体" panose="00020600040101010101" charset="-122"/>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阿里巴巴普惠体" panose="00020600040101010101" charset="-122"/>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阿里巴巴普惠体" panose="00020600040101010101" charset="-122"/>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阿里巴巴普惠体" panose="00020600040101010101" charset="-122"/>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阿里巴巴普惠体" panose="00020600040101010101" charset="-122"/>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阿里巴巴普惠体" panose="0002060004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1.png" /><Relationship Id="rId6" Type="http://schemas.openxmlformats.org/officeDocument/2006/relationships/tags" Target="../tags/tag4.xml" /><Relationship Id="rId7" Type="http://schemas.openxmlformats.org/officeDocument/2006/relationships/image" Target="../media/image2.png" /><Relationship Id="rId8"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xml" /><Relationship Id="rId3" Type="http://schemas.openxmlformats.org/officeDocument/2006/relationships/tags" Target="../tags/tag6.xml" /><Relationship Id="rId4" Type="http://schemas.openxmlformats.org/officeDocument/2006/relationships/tags" Target="../tags/tag7.xml"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3.xml" /><Relationship Id="rId11" Type="http://schemas.openxmlformats.org/officeDocument/2006/relationships/image" Target="../media/image3.png"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image" Target="../media/image6.png" /><Relationship Id="rId6" Type="http://schemas.openxmlformats.org/officeDocument/2006/relationships/tags" Target="../tags/tag11.xml" /><Relationship Id="rId7" Type="http://schemas.openxmlformats.org/officeDocument/2006/relationships/image" Target="../media/image7.png" /><Relationship Id="rId8" Type="http://schemas.openxmlformats.org/officeDocument/2006/relationships/tags" Target="../tags/tag12.xml" /><Relationship Id="rId9"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png" /><Relationship Id="rId3" Type="http://schemas.openxmlformats.org/officeDocument/2006/relationships/tags" Target="../tags/tag14.xml" /><Relationship Id="rId4" Type="http://schemas.openxmlformats.org/officeDocument/2006/relationships/image" Target="../media/image9.jpeg" /><Relationship Id="rId5" Type="http://schemas.openxmlformats.org/officeDocument/2006/relationships/image" Target="../media/image10.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xml" /><Relationship Id="rId3" Type="http://schemas.openxmlformats.org/officeDocument/2006/relationships/image" Target="../media/image8.png"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image" Target="../media/image11.jpeg" /><Relationship Id="rId8" Type="http://schemas.openxmlformats.org/officeDocument/2006/relationships/image" Target="../media/image12.jpeg" /><Relationship Id="rId9" Type="http://schemas.openxmlformats.org/officeDocument/2006/relationships/image" Target="../media/image10.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image" Target="../media/image10.png" /><Relationship Id="rId2" Type="http://schemas.openxmlformats.org/officeDocument/2006/relationships/tags" Target="../tags/tag19.xml" /><Relationship Id="rId3" Type="http://schemas.openxmlformats.org/officeDocument/2006/relationships/image" Target="../media/image8.png"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image" Target="../media/image1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xml" /><Relationship Id="rId11" Type="http://schemas.openxmlformats.org/officeDocument/2006/relationships/image" Target="../media/image3.png"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image" Target="../media/image7.png" /><Relationship Id="rId8" Type="http://schemas.openxmlformats.org/officeDocument/2006/relationships/tags" Target="../tags/tag29.xml" /><Relationship Id="rId9"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1.xml" /><Relationship Id="rId3" Type="http://schemas.openxmlformats.org/officeDocument/2006/relationships/image" Target="../media/image8.png" /><Relationship Id="rId4" Type="http://schemas.openxmlformats.org/officeDocument/2006/relationships/tags" Target="../tags/tag32.xml" /><Relationship Id="rId5" Type="http://schemas.openxmlformats.org/officeDocument/2006/relationships/image" Target="../media/image14.jpeg" /><Relationship Id="rId6" Type="http://schemas.openxmlformats.org/officeDocument/2006/relationships/image" Target="../media/image10.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3.xml" /><Relationship Id="rId3" Type="http://schemas.openxmlformats.org/officeDocument/2006/relationships/image" Target="../media/image8.png" /><Relationship Id="rId4" Type="http://schemas.openxmlformats.org/officeDocument/2006/relationships/tags" Target="../tags/tag34.xml" /><Relationship Id="rId5" Type="http://schemas.openxmlformats.org/officeDocument/2006/relationships/image" Target="../media/image10.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5.xml" /><Relationship Id="rId3" Type="http://schemas.openxmlformats.org/officeDocument/2006/relationships/image" Target="../media/image8.png" /><Relationship Id="rId4" Type="http://schemas.openxmlformats.org/officeDocument/2006/relationships/tags" Target="../tags/tag36.xml" /><Relationship Id="rId5" Type="http://schemas.openxmlformats.org/officeDocument/2006/relationships/image" Target="../media/image15.jpeg" /><Relationship Id="rId6" Type="http://schemas.openxmlformats.org/officeDocument/2006/relationships/image" Target="../media/image10.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7.xml" /><Relationship Id="rId3" Type="http://schemas.openxmlformats.org/officeDocument/2006/relationships/image" Target="../media/image8.png"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image" Target="../media/image16.jpeg" /><Relationship Id="rId9" Type="http://schemas.openxmlformats.org/officeDocument/2006/relationships/image" Target="../media/image10.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01016105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8">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13" name="组合 12"/>
          <p:cNvGrpSpPr/>
          <p:nvPr/>
        </p:nvGrpSpPr>
        <p:grpSpPr>
          <a:xfrm>
            <a:off x="1003300" y="1507490"/>
            <a:ext cx="10393680" cy="2755900"/>
            <a:chOff x="1580" y="2074"/>
            <a:chExt cx="16368" cy="4340"/>
          </a:xfrm>
        </p:grpSpPr>
        <p:grpSp>
          <p:nvGrpSpPr>
            <p:cNvPr id="8" name="组合 7"/>
            <p:cNvGrpSpPr/>
            <p:nvPr/>
          </p:nvGrpSpPr>
          <p:grpSpPr>
            <a:xfrm>
              <a:off x="1580" y="2074"/>
              <a:ext cx="15908" cy="2470"/>
              <a:chOff x="2160" y="2194"/>
              <a:chExt cx="15908" cy="2470"/>
            </a:xfrm>
          </p:grpSpPr>
          <p:sp>
            <p:nvSpPr>
              <p:cNvPr id="7" name="文本框 6"/>
              <p:cNvSpPr txBox="1"/>
              <p:nvPr>
                <p:custDataLst>
                  <p:tags r:id="rId2"/>
                </p:custDataLst>
              </p:nvPr>
            </p:nvSpPr>
            <p:spPr>
              <a:xfrm>
                <a:off x="2160" y="2194"/>
                <a:ext cx="15908" cy="24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600">
                    <a:ln w="127000">
                      <a:solidFill>
                        <a:srgbClr val="D40C03"/>
                      </a:solidFill>
                    </a:ln>
                    <a:solidFill>
                      <a:srgbClr val="D40C03"/>
                    </a:soli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优设标题黑" panose="00000500000000000000" charset="-122"/>
                    <a:sym typeface="+mn-ea"/>
                  </a:rPr>
                  <a:t>落实质量强国战略 </a:t>
                </a:r>
              </a:p>
            </p:txBody>
          </p:sp>
          <p:sp>
            <p:nvSpPr>
              <p:cNvPr id="6" name="文本框 5"/>
              <p:cNvSpPr txBox="1"/>
              <p:nvPr/>
            </p:nvSpPr>
            <p:spPr>
              <a:xfrm>
                <a:off x="2160" y="2194"/>
                <a:ext cx="15908" cy="24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6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优设标题黑" panose="00000500000000000000" charset="-122"/>
                    <a:sym typeface="+mn-ea"/>
                  </a:rPr>
                  <a:t>落实质量强国战略 </a:t>
                </a:r>
              </a:p>
            </p:txBody>
          </p:sp>
        </p:grpSp>
        <p:grpSp>
          <p:nvGrpSpPr>
            <p:cNvPr id="12" name="组合 11"/>
            <p:cNvGrpSpPr/>
            <p:nvPr/>
          </p:nvGrpSpPr>
          <p:grpSpPr>
            <a:xfrm>
              <a:off x="2040" y="3944"/>
              <a:ext cx="15908" cy="2470"/>
              <a:chOff x="2400" y="5144"/>
              <a:chExt cx="15908" cy="2470"/>
            </a:xfrm>
          </p:grpSpPr>
          <p:sp>
            <p:nvSpPr>
              <p:cNvPr id="10" name="文本框 9"/>
              <p:cNvSpPr txBox="1"/>
              <p:nvPr>
                <p:custDataLst>
                  <p:tags r:id="rId3"/>
                </p:custDataLst>
              </p:nvPr>
            </p:nvSpPr>
            <p:spPr>
              <a:xfrm>
                <a:off x="2400" y="5144"/>
                <a:ext cx="15908" cy="24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600">
                    <a:ln w="127000">
                      <a:solidFill>
                        <a:srgbClr val="D40C03"/>
                      </a:solidFill>
                    </a:ln>
                    <a:solidFill>
                      <a:srgbClr val="D40C03"/>
                    </a:soli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优设标题黑" panose="00000500000000000000" charset="-122"/>
                    <a:sym typeface="+mn-ea"/>
                  </a:rPr>
                  <a:t>推动质量效益提升</a:t>
                </a:r>
              </a:p>
            </p:txBody>
          </p:sp>
          <p:sp>
            <p:nvSpPr>
              <p:cNvPr id="11" name="文本框 10"/>
              <p:cNvSpPr txBox="1"/>
              <p:nvPr>
                <p:custDataLst>
                  <p:tags r:id="rId4"/>
                </p:custDataLst>
              </p:nvPr>
            </p:nvSpPr>
            <p:spPr>
              <a:xfrm>
                <a:off x="2400" y="5144"/>
                <a:ext cx="15908" cy="24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6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优设标题黑" panose="00000500000000000000" charset="-122"/>
                    <a:sym typeface="+mn-ea"/>
                  </a:rPr>
                  <a:t>推动质量效益提升</a:t>
                </a:r>
              </a:p>
            </p:txBody>
          </p:sp>
        </p:grpSp>
      </p:grpSp>
      <p:sp>
        <p:nvSpPr>
          <p:cNvPr id="14" name="文本框 13"/>
          <p:cNvSpPr txBox="1"/>
          <p:nvPr/>
        </p:nvSpPr>
        <p:spPr>
          <a:xfrm>
            <a:off x="3152140" y="859790"/>
            <a:ext cx="609600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spc="500">
                <a:gradFill>
                  <a:gsLst>
                    <a:gs pos="36000">
                      <a:srgbClr val="FFFED3"/>
                    </a:gs>
                    <a:gs pos="100000">
                      <a:srgbClr val="FFFC46"/>
                    </a:gs>
                  </a:gsLst>
                  <a:lin ang="5400000" scaled="0"/>
                </a:gradFill>
                <a:effectLst/>
                <a:latin typeface="优设标题黑" panose="00000500000000000000" charset="-122"/>
                <a:ea typeface="优设标题黑" panose="00000500000000000000" charset="-122"/>
                <a:cs typeface="优设标题黑" panose="00000500000000000000" charset="-122"/>
                <a:sym typeface="+mn-ea"/>
              </a:rPr>
              <a:t>2023年9月质量月</a:t>
            </a:r>
          </a:p>
        </p:txBody>
      </p:sp>
      <p:sp>
        <p:nvSpPr>
          <p:cNvPr id="15" name="文本框 14"/>
          <p:cNvSpPr txBox="1"/>
          <p:nvPr/>
        </p:nvSpPr>
        <p:spPr>
          <a:xfrm>
            <a:off x="1786890" y="4127500"/>
            <a:ext cx="88265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20000"/>
              </a:lnSpc>
            </a:pPr>
            <a:r>
              <a:rPr lang="zh-CN" altLang="en-US" sz="1000">
                <a:solidFill>
                  <a:srgbClr val="FFFED3"/>
                </a:solidFill>
              </a:rPr>
              <a:t>质量月是指一段特定时间内，组织或企业开展一系列相关活动，旨在提升质量管理水平、改进产品质量，并加强员工对质量意识的培养和理解。在质量月期间，组织/企业可以开展各种培训、宣传、评比等活动，以鼓励和激励全体员工积极参与，共同促进和保障产品及服务的质量。</a:t>
            </a:r>
          </a:p>
        </p:txBody>
      </p:sp>
      <p:pic>
        <p:nvPicPr>
          <p:cNvPr id="16" name="图片 15" descr="51miz-E1136023-316BA6E0"/>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003300" y="240030"/>
            <a:ext cx="1809750" cy="1461770"/>
          </a:xfrm>
          <a:prstGeom prst="rect">
            <a:avLst/>
          </a:prstGeom>
        </p:spPr>
      </p:pic>
      <p:pic>
        <p:nvPicPr>
          <p:cNvPr id="17" name="图片 16" descr="51miz-E1136023-316BA6E0"/>
          <p:cNvPicPr>
            <a:picLocks noChangeAspect="1"/>
          </p:cNvPicPr>
          <p:nvPr>
            <p:custDataLst>
              <p:tags r:id="rId6"/>
            </p:custDataLst>
          </p:nvPr>
        </p:nvPicPr>
        <p:blipFill>
          <a:blip r:embed="rId5">
            <a:extLst>
              <a:ext uri="{28A0092B-C50C-407E-A947-70E740481C1C}">
                <a14:useLocalDpi xmlns:a14="http://schemas.microsoft.com/office/drawing/2010/main"/>
              </a:ext>
            </a:extLst>
          </a:blip>
          <a:stretch>
            <a:fillRect/>
          </a:stretch>
        </p:blipFill>
        <p:spPr>
          <a:xfrm flipH="1">
            <a:off x="9295130" y="367030"/>
            <a:ext cx="1809750" cy="1461770"/>
          </a:xfrm>
          <a:prstGeom prst="rect">
            <a:avLst/>
          </a:prstGeom>
        </p:spPr>
      </p:pic>
      <p:pic>
        <p:nvPicPr>
          <p:cNvPr id="18" name="图片 17" descr="觅知网（www.51miz.com）3"/>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9652000" y="4175760"/>
            <a:ext cx="2540000" cy="268224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dissolve">
                                      <p:cBhvr>
                                        <p:cTn id="7" dur="500"/>
                                        <p:tgtEl>
                                          <p:spTgt spid="14"/>
                                        </p:tgtEl>
                                      </p:cBhvr>
                                    </p:animEffect>
                                  </p:childTnLst>
                                </p:cTn>
                              </p:par>
                            </p:childTnLst>
                          </p:cTn>
                        </p:par>
                        <p:par>
                          <p:cTn id="8" fill="hold" nodeType="afterGroup">
                            <p:stCondLst>
                              <p:cond delay="500"/>
                            </p:stCondLst>
                            <p:childTnLst>
                              <p:par>
                                <p:cTn id="9" presetID="9" presetClass="entr" presetSubtype="0"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dissolve">
                                      <p:cBhvr>
                                        <p:cTn id="11" dur="500"/>
                                        <p:tgtEl>
                                          <p:spTgt spid="13"/>
                                        </p:tgtEl>
                                      </p:cBhvr>
                                    </p:animEffect>
                                  </p:childTnLst>
                                </p:cTn>
                              </p:par>
                            </p:childTnLst>
                          </p:cTn>
                        </p:par>
                        <p:par>
                          <p:cTn id="12" fill="hold" nodeType="afterGroup">
                            <p:stCondLst>
                              <p:cond delay="1000"/>
                            </p:stCondLst>
                            <p:childTnLst>
                              <p:par>
                                <p:cTn id="13" presetID="9" presetClass="entr" presetSubtype="0" dur="500" fill="hold" grpId="0" nodeType="after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dissolve">
                                      <p:cBhvr>
                                        <p:cTn id="1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7">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9" name="组合 8"/>
          <p:cNvGrpSpPr/>
          <p:nvPr/>
        </p:nvGrpSpPr>
        <p:grpSpPr>
          <a:xfrm>
            <a:off x="1280795" y="1262063"/>
            <a:ext cx="1865630" cy="2919730"/>
            <a:chOff x="2017" y="1630"/>
            <a:chExt cx="2938" cy="4598"/>
          </a:xfrm>
        </p:grpSpPr>
        <p:sp>
          <p:nvSpPr>
            <p:cNvPr id="3" name="文本框 2"/>
            <p:cNvSpPr txBox="1"/>
            <p:nvPr/>
          </p:nvSpPr>
          <p:spPr>
            <a:xfrm>
              <a:off x="2275" y="1630"/>
              <a:ext cx="2681" cy="4599"/>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96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优设标题黑" panose="00000500000000000000" charset="-122"/>
                  <a:sym typeface="+mn-ea"/>
                </a:rPr>
                <a:t>目录</a:t>
              </a:r>
            </a:p>
          </p:txBody>
        </p:sp>
        <p:sp>
          <p:nvSpPr>
            <p:cNvPr id="8" name="文本框 7"/>
            <p:cNvSpPr txBox="1"/>
            <p:nvPr/>
          </p:nvSpPr>
          <p:spPr>
            <a:xfrm>
              <a:off x="2017" y="3680"/>
              <a:ext cx="2598" cy="5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b="1">
                  <a:solidFill>
                    <a:srgbClr val="FFFED3"/>
                  </a:solidFill>
                </a:rPr>
                <a:t>CONTENTS</a:t>
              </a:r>
            </a:p>
          </p:txBody>
        </p:sp>
      </p:grpSp>
      <p:grpSp>
        <p:nvGrpSpPr>
          <p:cNvPr id="13" name="组合 12"/>
          <p:cNvGrpSpPr/>
          <p:nvPr/>
        </p:nvGrpSpPr>
        <p:grpSpPr>
          <a:xfrm>
            <a:off x="3359150" y="1244918"/>
            <a:ext cx="7613650" cy="2954020"/>
            <a:chOff x="5290" y="1931"/>
            <a:chExt cx="11990" cy="4652"/>
          </a:xfrm>
        </p:grpSpPr>
        <p:sp>
          <p:nvSpPr>
            <p:cNvPr id="4" name="文本框 3"/>
            <p:cNvSpPr txBox="1"/>
            <p:nvPr/>
          </p:nvSpPr>
          <p:spPr>
            <a:xfrm>
              <a:off x="5290" y="1931"/>
              <a:ext cx="6468" cy="111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40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rPr>
                <a:t>01 </a:t>
              </a:r>
              <a:r>
                <a:rPr sz="40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rPr>
                <a:t>质量月的由来</a:t>
              </a:r>
            </a:p>
          </p:txBody>
        </p:sp>
        <p:sp>
          <p:nvSpPr>
            <p:cNvPr id="10" name="文本框 9"/>
            <p:cNvSpPr txBox="1"/>
            <p:nvPr>
              <p:custDataLst>
                <p:tags r:id="rId2"/>
              </p:custDataLst>
            </p:nvPr>
          </p:nvSpPr>
          <p:spPr>
            <a:xfrm>
              <a:off x="5290" y="3111"/>
              <a:ext cx="7469" cy="111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40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rPr>
                <a:t>02 </a:t>
              </a:r>
              <a:r>
                <a:rPr sz="40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rPr>
                <a:t>2023年质量月</a:t>
              </a:r>
            </a:p>
          </p:txBody>
        </p:sp>
        <p:sp>
          <p:nvSpPr>
            <p:cNvPr id="11" name="文本框 10"/>
            <p:cNvSpPr txBox="1"/>
            <p:nvPr>
              <p:custDataLst>
                <p:tags r:id="rId3"/>
              </p:custDataLst>
            </p:nvPr>
          </p:nvSpPr>
          <p:spPr>
            <a:xfrm>
              <a:off x="5290" y="4291"/>
              <a:ext cx="9923" cy="111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40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rPr>
                <a:t>03 </a:t>
              </a:r>
              <a:r>
                <a:rPr sz="40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rPr>
                <a:t>质量强国战略重点解读</a:t>
              </a:r>
            </a:p>
          </p:txBody>
        </p:sp>
        <p:sp>
          <p:nvSpPr>
            <p:cNvPr id="12" name="文本框 11"/>
            <p:cNvSpPr txBox="1"/>
            <p:nvPr>
              <p:custDataLst>
                <p:tags r:id="rId4"/>
              </p:custDataLst>
            </p:nvPr>
          </p:nvSpPr>
          <p:spPr>
            <a:xfrm>
              <a:off x="5290" y="5471"/>
              <a:ext cx="11991" cy="111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40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rPr>
                <a:t>04 </a:t>
              </a:r>
              <a:r>
                <a:rPr sz="40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rPr>
                <a:t>加强质量管理 提升企业效益</a:t>
              </a:r>
            </a:p>
          </p:txBody>
        </p:sp>
      </p:grpSp>
      <p:pic>
        <p:nvPicPr>
          <p:cNvPr id="18" name="图片 17" descr="觅知网（www.51miz.com）3"/>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9842500" y="4377055"/>
            <a:ext cx="2349500" cy="2480945"/>
          </a:xfrm>
          <a:prstGeom prst="rect">
            <a:avLst/>
          </a:prstGeom>
        </p:spPr>
      </p:pic>
      <p:pic>
        <p:nvPicPr>
          <p:cNvPr id="17" name="图片 16" descr="51miz-E1136023-316BA6E0"/>
          <p:cNvPicPr>
            <a:picLocks noChangeAspect="1"/>
          </p:cNvPicPr>
          <p:nvPr/>
        </p:nvPicPr>
        <p:blipFill>
          <a:blip r:embed="rId6">
            <a:extLst>
              <a:ext uri="{28A0092B-C50C-407E-A947-70E740481C1C}">
                <a14:useLocalDpi xmlns:a14="http://schemas.microsoft.com/office/drawing/2010/main"/>
              </a:ext>
            </a:extLst>
          </a:blip>
          <a:stretch>
            <a:fillRect/>
          </a:stretch>
        </p:blipFill>
        <p:spPr>
          <a:xfrm flipH="1">
            <a:off x="8666480" y="594360"/>
            <a:ext cx="2438400" cy="196977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nodeType="after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par>
                          <p:cTn id="7" fill="hold" nodeType="afterGroup">
                            <p:stCondLst>
                              <p:cond delay="1"/>
                            </p:stCondLst>
                            <p:childTnLst>
                              <p:par>
                                <p:cTn id="8" presetID="1" presetClass="entr" presetSubtype="0" dur="1" fill="hold" nodeType="afterEffect">
                                  <p:stCondLst>
                                    <p:cond delay="0"/>
                                  </p:stCondLst>
                                  <p:childTnLst>
                                    <p:set>
                                      <p:cBhvr>
                                        <p:cTn id="9" dur="1" fill="hold">
                                          <p:stCondLst>
                                            <p:cond delay="0"/>
                                          </p:stCondLst>
                                        </p:cTn>
                                        <p:tgtEl>
                                          <p:spTgt spid="13"/>
                                        </p:tgtEl>
                                        <p:attrNameLst>
                                          <p:attrName>style.visibility</p:attrName>
                                        </p:attrNameLst>
                                      </p:cBhvr>
                                      <p:to>
                                        <p:strVal val="visible"/>
                                      </p:to>
                                    </p:set>
                                  </p:childTnLst>
                                </p:cTn>
                              </p:par>
                            </p:childTnLst>
                          </p:cTn>
                        </p:par>
                        <p:par>
                          <p:cTn id="10" fill="hold" nodeType="afterGroup">
                            <p:stCondLst>
                              <p:cond delay="2"/>
                            </p:stCondLst>
                            <p:childTnLst>
                              <p:par>
                                <p:cTn id="11" presetID="1" presetClass="entr" presetSubtype="0" dur="1" fill="hold" nodeType="after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par>
                          <p:cTn id="13" fill="hold" nodeType="afterGroup">
                            <p:stCondLst>
                              <p:cond delay="3"/>
                            </p:stCondLst>
                            <p:childTnLst>
                              <p:par>
                                <p:cTn id="14" presetID="1" presetClass="entr" presetSubtype="0" dur="1" fill="hold" nodeType="afterEffect">
                                  <p:stCondLst>
                                    <p:cond delay="0"/>
                                  </p:stCondLst>
                                  <p:childTnLst>
                                    <p:set>
                                      <p:cBhvr>
                                        <p:cTn id="15"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1">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8" name="组合 7"/>
          <p:cNvGrpSpPr/>
          <p:nvPr/>
        </p:nvGrpSpPr>
        <p:grpSpPr>
          <a:xfrm>
            <a:off x="1550035" y="2015490"/>
            <a:ext cx="9504680" cy="1861286"/>
            <a:chOff x="2160" y="2194"/>
            <a:chExt cx="11969" cy="6077"/>
          </a:xfrm>
        </p:grpSpPr>
        <p:sp>
          <p:nvSpPr>
            <p:cNvPr id="7" name="文本框 6"/>
            <p:cNvSpPr txBox="1"/>
            <p:nvPr>
              <p:custDataLst>
                <p:tags r:id="rId2"/>
              </p:custDataLst>
            </p:nvPr>
          </p:nvSpPr>
          <p:spPr>
            <a:xfrm>
              <a:off x="2160" y="2194"/>
              <a:ext cx="11969" cy="607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500">
                  <a:ln w="127000">
                    <a:solidFill>
                      <a:srgbClr val="D40C03"/>
                    </a:solidFill>
                  </a:ln>
                  <a:solidFill>
                    <a:srgbClr val="D40C03"/>
                  </a:soli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优设标题黑" panose="00000500000000000000" charset="-122"/>
                  <a:sym typeface="+mn-ea"/>
                </a:rPr>
                <a:t>质量月的由来</a:t>
              </a:r>
            </a:p>
          </p:txBody>
        </p:sp>
        <p:sp>
          <p:nvSpPr>
            <p:cNvPr id="6" name="文本框 5"/>
            <p:cNvSpPr txBox="1"/>
            <p:nvPr>
              <p:custDataLst>
                <p:tags r:id="rId3"/>
              </p:custDataLst>
            </p:nvPr>
          </p:nvSpPr>
          <p:spPr>
            <a:xfrm>
              <a:off x="2160" y="2194"/>
              <a:ext cx="11969" cy="607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5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优设标题黑" panose="00000500000000000000" charset="-122"/>
                  <a:sym typeface="+mn-ea"/>
                </a:rPr>
                <a:t>质量月的由来</a:t>
              </a:r>
            </a:p>
          </p:txBody>
        </p:sp>
      </p:grpSp>
      <p:sp>
        <p:nvSpPr>
          <p:cNvPr id="14" name="文本框 13"/>
          <p:cNvSpPr txBox="1"/>
          <p:nvPr/>
        </p:nvSpPr>
        <p:spPr>
          <a:xfrm>
            <a:off x="3254375" y="1183640"/>
            <a:ext cx="6096000" cy="7683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spc="500">
                <a:gradFill>
                  <a:gsLst>
                    <a:gs pos="36000">
                      <a:srgbClr val="FFFED3"/>
                    </a:gs>
                    <a:gs pos="100000">
                      <a:srgbClr val="FFFC46"/>
                    </a:gs>
                  </a:gsLst>
                  <a:lin ang="5400000" scaled="0"/>
                </a:gradFill>
                <a:effectLst/>
                <a:latin typeface="优设标题黑" panose="00000500000000000000" charset="-122"/>
                <a:ea typeface="优设标题黑" panose="00000500000000000000" charset="-122"/>
                <a:cs typeface="优设标题黑" panose="00000500000000000000" charset="-122"/>
                <a:sym typeface="+mn-ea"/>
              </a:rPr>
              <a:t>PART.01</a:t>
            </a:r>
          </a:p>
        </p:txBody>
      </p:sp>
      <p:sp>
        <p:nvSpPr>
          <p:cNvPr id="15" name="文本框 14"/>
          <p:cNvSpPr txBox="1"/>
          <p:nvPr>
            <p:custDataLst>
              <p:tags r:id="rId4"/>
            </p:custDataLst>
          </p:nvPr>
        </p:nvSpPr>
        <p:spPr>
          <a:xfrm>
            <a:off x="1889125" y="3672840"/>
            <a:ext cx="88265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20000"/>
              </a:lnSpc>
            </a:pPr>
            <a:r>
              <a:rPr lang="zh-CN" altLang="en-US" sz="1000">
                <a:solidFill>
                  <a:srgbClr val="FFFED3"/>
                </a:solidFill>
              </a:rPr>
              <a:t>质量月是指一段特定时间内，组织或企业开展一系列相关活动，旨在提升质量管理水平、改进产品质量，并加强员工对质量意识的培养和理解。在质量月期间，组织/企业可以开展各种培训、宣传、评比等活动，以鼓励和激励全体员工积极参与，共同促进和保障产品及服务的质量。</a:t>
            </a:r>
          </a:p>
        </p:txBody>
      </p:sp>
      <p:pic>
        <p:nvPicPr>
          <p:cNvPr id="16" name="图片 15" descr="51miz-E1136023-316BA6E0"/>
          <p:cNvPicPr>
            <a:picLocks noChangeAspect="1"/>
          </p:cNvPicPr>
          <p:nvPr>
            <p:custDataLst>
              <p:tags r:id="rId6"/>
            </p:custDataLst>
          </p:nvPr>
        </p:nvPicPr>
        <p:blipFill>
          <a:blip r:embed="rId5">
            <a:extLst>
              <a:ext uri="{28A0092B-C50C-407E-A947-70E740481C1C}">
                <a14:useLocalDpi xmlns:a14="http://schemas.microsoft.com/office/drawing/2010/main"/>
              </a:ext>
            </a:extLst>
          </a:blip>
          <a:stretch>
            <a:fillRect/>
          </a:stretch>
        </p:blipFill>
        <p:spPr>
          <a:xfrm>
            <a:off x="1786890" y="367030"/>
            <a:ext cx="2419350" cy="1953895"/>
          </a:xfrm>
          <a:prstGeom prst="rect">
            <a:avLst/>
          </a:prstGeom>
        </p:spPr>
      </p:pic>
      <p:pic>
        <p:nvPicPr>
          <p:cNvPr id="17" name="图片 16" descr="51miz-E1136023-316BA6E0"/>
          <p:cNvPicPr>
            <a:picLocks noChangeAspect="1"/>
          </p:cNvPicPr>
          <p:nvPr>
            <p:custDataLst>
              <p:tags r:id="rId8"/>
            </p:custDataLst>
          </p:nvPr>
        </p:nvPicPr>
        <p:blipFill>
          <a:blip r:embed="rId7">
            <a:extLst>
              <a:ext uri="{28A0092B-C50C-407E-A947-70E740481C1C}">
                <a14:useLocalDpi xmlns:a14="http://schemas.microsoft.com/office/drawing/2010/main"/>
              </a:ext>
            </a:extLst>
          </a:blip>
          <a:stretch>
            <a:fillRect/>
          </a:stretch>
        </p:blipFill>
        <p:spPr>
          <a:xfrm flipH="1">
            <a:off x="8266430" y="1167130"/>
            <a:ext cx="1301750" cy="1051560"/>
          </a:xfrm>
          <a:prstGeom prst="rect">
            <a:avLst/>
          </a:prstGeom>
        </p:spPr>
      </p:pic>
      <p:pic>
        <p:nvPicPr>
          <p:cNvPr id="18" name="图片 17" descr="觅知网（www.51miz.com）3"/>
          <p:cNvPicPr>
            <a:picLocks noChangeAspect="1"/>
          </p:cNvPicPr>
          <p:nvPr>
            <p:custDataLst>
              <p:tags r:id="rId10"/>
            </p:custDataLst>
          </p:nvPr>
        </p:nvPicPr>
        <p:blipFill>
          <a:blip r:embed="rId9">
            <a:extLst>
              <a:ext uri="{28A0092B-C50C-407E-A947-70E740481C1C}">
                <a14:useLocalDpi xmlns:a14="http://schemas.microsoft.com/office/drawing/2010/main"/>
              </a:ext>
            </a:extLst>
          </a:blip>
          <a:stretch>
            <a:fillRect/>
          </a:stretch>
        </p:blipFill>
        <p:spPr>
          <a:xfrm>
            <a:off x="9842500" y="4377055"/>
            <a:ext cx="2349500" cy="2480945"/>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nodeType="after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9" presetClass="entr" presetSubtype="0" dur="500" fill="hold" grpId="0" nodeType="after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dissolv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5" name="组合 4"/>
          <p:cNvGrpSpPr/>
          <p:nvPr/>
        </p:nvGrpSpPr>
        <p:grpSpPr>
          <a:xfrm>
            <a:off x="12700" y="337820"/>
            <a:ext cx="4810125" cy="748030"/>
            <a:chOff x="40" y="532"/>
            <a:chExt cx="7575" cy="1178"/>
          </a:xfrm>
        </p:grpSpPr>
        <p:sp>
          <p:nvSpPr>
            <p:cNvPr id="4" name="文本框 3"/>
            <p:cNvSpPr txBox="1"/>
            <p:nvPr/>
          </p:nvSpPr>
          <p:spPr>
            <a:xfrm>
              <a:off x="1160" y="670"/>
              <a:ext cx="6455" cy="1040"/>
            </a:xfrm>
            <a:prstGeom prst="rect">
              <a:avLst/>
            </a:prstGeom>
            <a:noFill/>
          </p:spPr>
          <p:txBody>
            <a:bodyPr wrap="non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sz="4000" spc="5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sym typeface="+mn-ea"/>
                </a:rPr>
                <a:t>什么是“质量月”</a:t>
              </a:r>
            </a:p>
          </p:txBody>
        </p:sp>
        <p:pic>
          <p:nvPicPr>
            <p:cNvPr id="18" name="图片 17" descr="觅知网（www.51miz.com）3"/>
            <p:cNvPicPr>
              <a:picLocks noChangeAspect="1"/>
            </p:cNvPicPr>
            <p:nvPr>
              <p:custDataLst>
                <p:tags r:id="rId3"/>
              </p:custDataLst>
            </p:nvPr>
          </p:nvPicPr>
          <p:blipFill>
            <a:blip r:embed="rId2">
              <a:extLst>
                <a:ext uri="{28A0092B-C50C-407E-A947-70E740481C1C}">
                  <a14:useLocalDpi xmlns:a14="http://schemas.microsoft.com/office/drawing/2010/main"/>
                </a:ext>
              </a:extLst>
            </a:blip>
            <a:stretch>
              <a:fillRect/>
            </a:stretch>
          </p:blipFill>
          <p:spPr>
            <a:xfrm flipH="1">
              <a:off x="40" y="532"/>
              <a:ext cx="1040" cy="1098"/>
            </a:xfrm>
            <a:prstGeom prst="rect">
              <a:avLst/>
            </a:prstGeom>
          </p:spPr>
        </p:pic>
      </p:grpSp>
      <p:grpSp>
        <p:nvGrpSpPr>
          <p:cNvPr id="7" name="组合 6"/>
          <p:cNvGrpSpPr/>
          <p:nvPr/>
        </p:nvGrpSpPr>
        <p:grpSpPr>
          <a:xfrm>
            <a:off x="1168400" y="2304733"/>
            <a:ext cx="6096000" cy="1765935"/>
            <a:chOff x="2040" y="2663"/>
            <a:chExt cx="9600" cy="2781"/>
          </a:xfrm>
        </p:grpSpPr>
        <p:sp>
          <p:nvSpPr>
            <p:cNvPr id="3" name="文本框 2"/>
            <p:cNvSpPr txBox="1"/>
            <p:nvPr/>
          </p:nvSpPr>
          <p:spPr>
            <a:xfrm>
              <a:off x="2040" y="3556"/>
              <a:ext cx="8120" cy="188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1600">
                  <a:solidFill>
                    <a:srgbClr val="FFFED3"/>
                  </a:solidFill>
                  <a:cs typeface="阿里巴巴普惠体" panose="00020600040101010101" charset="-122"/>
                </a:rPr>
                <a:t>是指在国家质量工作主管部门的倡导和部署下，由全社会尤其是广大企业积极参与、旨在提高全民族质量意识、提高质量的一年一度的专题活动。</a:t>
              </a:r>
            </a:p>
          </p:txBody>
        </p:sp>
        <p:sp>
          <p:nvSpPr>
            <p:cNvPr id="6" name="文本框 5"/>
            <p:cNvSpPr txBox="1"/>
            <p:nvPr/>
          </p:nvSpPr>
          <p:spPr>
            <a:xfrm>
              <a:off x="2040" y="2663"/>
              <a:ext cx="9600" cy="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Wingdings" panose="05000000000000000000" charset="0"/>
                <a:buChar char="l"/>
              </a:pPr>
              <a:r>
                <a:rPr lang="zh-CN" altLang="en-US" sz="2400" b="1">
                  <a:solidFill>
                    <a:srgbClr val="FFFED3"/>
                  </a:solidFill>
                  <a:cs typeface="阿里巴巴普惠体" panose="00020600040101010101" charset="-122"/>
                  <a:sym typeface="+mn-ea"/>
                </a:rPr>
                <a:t>“质量月”（Quality Month）</a:t>
              </a:r>
            </a:p>
          </p:txBody>
        </p:sp>
      </p:grpSp>
      <p:pic>
        <p:nvPicPr>
          <p:cNvPr id="8" name="图片 7" descr="P-10217840-10206692"/>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6916420" y="1866900"/>
            <a:ext cx="3987165" cy="26416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par>
                          <p:cTn id="8" fill="hold" nodeType="afterGroup">
                            <p:stCondLst>
                              <p:cond delay="500"/>
                            </p:stCondLst>
                            <p:childTnLst>
                              <p:par>
                                <p:cTn id="9" presetID="3" presetClass="entr" presetSubtype="10" dur="50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blinds(horizontal)">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9">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5" name="组合 4"/>
          <p:cNvGrpSpPr/>
          <p:nvPr/>
        </p:nvGrpSpPr>
        <p:grpSpPr>
          <a:xfrm>
            <a:off x="12700" y="337820"/>
            <a:ext cx="4810125" cy="748030"/>
            <a:chOff x="40" y="532"/>
            <a:chExt cx="7575" cy="1178"/>
          </a:xfrm>
        </p:grpSpPr>
        <p:sp>
          <p:nvSpPr>
            <p:cNvPr id="4" name="文本框 3"/>
            <p:cNvSpPr txBox="1"/>
            <p:nvPr>
              <p:custDataLst>
                <p:tags r:id="rId2"/>
              </p:custDataLst>
            </p:nvPr>
          </p:nvSpPr>
          <p:spPr>
            <a:xfrm>
              <a:off x="1160" y="670"/>
              <a:ext cx="6455" cy="1040"/>
            </a:xfrm>
            <a:prstGeom prst="rect">
              <a:avLst/>
            </a:prstGeom>
            <a:noFill/>
          </p:spPr>
          <p:txBody>
            <a:bodyPr wrap="non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sz="4000" spc="5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sym typeface="+mn-ea"/>
                </a:rPr>
                <a:t>“质量月”由来</a:t>
              </a:r>
            </a:p>
          </p:txBody>
        </p:sp>
        <p:pic>
          <p:nvPicPr>
            <p:cNvPr id="18" name="图片 17" descr="觅知网（www.51miz.com）3"/>
            <p:cNvPicPr>
              <a:picLocks noChangeAspect="1"/>
            </p:cNvPicPr>
            <p:nvPr>
              <p:custDataLst>
                <p:tags r:id="rId4"/>
              </p:custDataLst>
            </p:nvPr>
          </p:nvPicPr>
          <p:blipFill>
            <a:blip r:embed="rId3">
              <a:extLst>
                <a:ext uri="{28A0092B-C50C-407E-A947-70E740481C1C}">
                  <a14:useLocalDpi xmlns:a14="http://schemas.microsoft.com/office/drawing/2010/main"/>
                </a:ext>
              </a:extLst>
            </a:blip>
            <a:stretch>
              <a:fillRect/>
            </a:stretch>
          </p:blipFill>
          <p:spPr>
            <a:xfrm flipH="1">
              <a:off x="40" y="532"/>
              <a:ext cx="1040" cy="1098"/>
            </a:xfrm>
            <a:prstGeom prst="rect">
              <a:avLst/>
            </a:prstGeom>
          </p:spPr>
        </p:pic>
      </p:grpSp>
      <p:grpSp>
        <p:nvGrpSpPr>
          <p:cNvPr id="8" name="组合 7"/>
          <p:cNvGrpSpPr/>
          <p:nvPr/>
        </p:nvGrpSpPr>
        <p:grpSpPr>
          <a:xfrm>
            <a:off x="977900" y="1423670"/>
            <a:ext cx="6882765" cy="1715770"/>
            <a:chOff x="1960" y="2090"/>
            <a:chExt cx="10839" cy="2702"/>
          </a:xfrm>
        </p:grpSpPr>
        <p:sp>
          <p:nvSpPr>
            <p:cNvPr id="6" name="文本框 5"/>
            <p:cNvSpPr txBox="1"/>
            <p:nvPr/>
          </p:nvSpPr>
          <p:spPr>
            <a:xfrm>
              <a:off x="1960" y="2613"/>
              <a:ext cx="10839" cy="217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1400">
                  <a:solidFill>
                    <a:srgbClr val="FFFED3"/>
                  </a:solidFill>
                  <a:cs typeface="阿里巴巴普惠体" panose="00020600040101010101" charset="-122"/>
                  <a:sym typeface="+mn-ea"/>
                </a:rPr>
                <a:t>“质量月”是国际上普遍开展的一项群众性质量活动。中国的全国“质量月”活动始于1978年，在政府相关主管部门的倡导和部署下，以多种形式于每年的9月在全国范围内，动员全社会尤其是广大企业积极参与，并以推动质量水平提升为主线，合力推进质量社会共治，长期组织开展的一项重大质量活动和群众性质量主题活动。</a:t>
              </a:r>
            </a:p>
          </p:txBody>
        </p:sp>
        <p:sp>
          <p:nvSpPr>
            <p:cNvPr id="7" name="文本框 6"/>
            <p:cNvSpPr txBox="1"/>
            <p:nvPr/>
          </p:nvSpPr>
          <p:spPr>
            <a:xfrm>
              <a:off x="1960" y="2090"/>
              <a:ext cx="9600" cy="62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FED3"/>
                  </a:solidFill>
                </a:rPr>
                <a:t>中国的重要质量活动</a:t>
              </a:r>
            </a:p>
          </p:txBody>
        </p:sp>
      </p:grpSp>
      <p:grpSp>
        <p:nvGrpSpPr>
          <p:cNvPr id="9" name="组合 8"/>
          <p:cNvGrpSpPr/>
          <p:nvPr/>
        </p:nvGrpSpPr>
        <p:grpSpPr>
          <a:xfrm>
            <a:off x="3898900" y="3460750"/>
            <a:ext cx="7518400" cy="1715770"/>
            <a:chOff x="1960" y="2090"/>
            <a:chExt cx="11840" cy="2702"/>
          </a:xfrm>
        </p:grpSpPr>
        <p:sp>
          <p:nvSpPr>
            <p:cNvPr id="10" name="文本框 9"/>
            <p:cNvSpPr txBox="1"/>
            <p:nvPr>
              <p:custDataLst>
                <p:tags r:id="rId5"/>
              </p:custDataLst>
            </p:nvPr>
          </p:nvSpPr>
          <p:spPr>
            <a:xfrm>
              <a:off x="1960" y="2613"/>
              <a:ext cx="11840" cy="217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1400">
                  <a:solidFill>
                    <a:srgbClr val="FFFED3"/>
                  </a:solidFill>
                  <a:cs typeface="阿里巴巴普惠体" panose="00020600040101010101" charset="-122"/>
                  <a:sym typeface="+mn-ea"/>
                </a:rPr>
                <a:t>全国“质量月”活动旨在提高全民质量意识，解决人民群众关心关注的质量问题，营造人人关心质量、重视质量、追求质量、创造质量、享受质量的社会环境，健全大质量工作机制，深入开展质量提升行动，全面提高产品和服务质量，提升国家质量竞争力，营造扎实推进质量强国建设的良好社会氛围。</a:t>
              </a:r>
            </a:p>
          </p:txBody>
        </p:sp>
        <p:sp>
          <p:nvSpPr>
            <p:cNvPr id="11" name="文本框 10"/>
            <p:cNvSpPr txBox="1"/>
            <p:nvPr>
              <p:custDataLst>
                <p:tags r:id="rId6"/>
              </p:custDataLst>
            </p:nvPr>
          </p:nvSpPr>
          <p:spPr>
            <a:xfrm>
              <a:off x="1960" y="2090"/>
              <a:ext cx="9600" cy="62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FED3"/>
                  </a:solidFill>
                </a:rPr>
                <a:t>提升全民质量意识，推动质量强国建设</a:t>
              </a:r>
            </a:p>
          </p:txBody>
        </p:sp>
      </p:grpSp>
      <p:pic>
        <p:nvPicPr>
          <p:cNvPr id="12" name="图片 11" descr="P-10242499-10226133"/>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8242300" y="1396683"/>
            <a:ext cx="2654300" cy="1769745"/>
          </a:xfrm>
          <a:prstGeom prst="rect">
            <a:avLst/>
          </a:prstGeom>
        </p:spPr>
      </p:pic>
      <p:pic>
        <p:nvPicPr>
          <p:cNvPr id="13" name="图片 12" descr="P-10224754-10213075"/>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1104900" y="3489008"/>
            <a:ext cx="2615565" cy="1659255"/>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par>
                          <p:cTn id="8" fill="hold" nodeType="afterGroup">
                            <p:stCondLst>
                              <p:cond delay="500"/>
                            </p:stCondLst>
                            <p:childTnLst>
                              <p:par>
                                <p:cTn id="9" presetID="16" presetClass="entr" presetSubtype="21" dur="500"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barn(inVertical)">
                                      <p:cBhvr>
                                        <p:cTn id="11" dur="500"/>
                                        <p:tgtEl>
                                          <p:spTgt spid="12"/>
                                        </p:tgtEl>
                                      </p:cBhvr>
                                    </p:animEffect>
                                  </p:childTnLst>
                                </p:cTn>
                              </p:par>
                            </p:childTnLst>
                          </p:cTn>
                        </p:par>
                        <p:par>
                          <p:cTn id="12" fill="hold" nodeType="afterGroup">
                            <p:stCondLst>
                              <p:cond delay="1000"/>
                            </p:stCondLst>
                            <p:childTnLst>
                              <p:par>
                                <p:cTn id="13" presetID="16" presetClass="entr" presetSubtype="21" dur="500"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barn(inVertical)">
                                      <p:cBhvr>
                                        <p:cTn id="15" dur="500"/>
                                        <p:tgtEl>
                                          <p:spTgt spid="9"/>
                                        </p:tgtEl>
                                      </p:cBhvr>
                                    </p:animEffect>
                                  </p:childTnLst>
                                </p:cTn>
                              </p:par>
                            </p:childTnLst>
                          </p:cTn>
                        </p:par>
                        <p:par>
                          <p:cTn id="16" fill="hold" nodeType="afterGroup">
                            <p:stCondLst>
                              <p:cond delay="1500"/>
                            </p:stCondLst>
                            <p:childTnLst>
                              <p:par>
                                <p:cTn id="17" presetID="16" presetClass="entr" presetSubtype="21" dur="500" fill="hold"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barn(inVertical)">
                                      <p:cBhvr>
                                        <p:cTn id="1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3" name="文本框 2"/>
          <p:cNvSpPr txBox="1"/>
          <p:nvPr/>
        </p:nvSpPr>
        <p:spPr>
          <a:xfrm>
            <a:off x="2317750" y="5705475"/>
            <a:ext cx="808926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阿里巴巴普惠体" panose="00020600040101010101" charset="-122"/>
            </a:endParaRPr>
          </a:p>
          <a:p>
            <a:endParaRPr lang="zh-CN" altLang="en-US">
              <a:cs typeface="阿里巴巴普惠体" panose="00020600040101010101" charset="-122"/>
            </a:endParaRPr>
          </a:p>
        </p:txBody>
      </p:sp>
      <p:grpSp>
        <p:nvGrpSpPr>
          <p:cNvPr id="5" name="组合 4"/>
          <p:cNvGrpSpPr/>
          <p:nvPr/>
        </p:nvGrpSpPr>
        <p:grpSpPr>
          <a:xfrm>
            <a:off x="12700" y="337820"/>
            <a:ext cx="4810125" cy="748030"/>
            <a:chOff x="40" y="532"/>
            <a:chExt cx="7575" cy="1178"/>
          </a:xfrm>
        </p:grpSpPr>
        <p:sp>
          <p:nvSpPr>
            <p:cNvPr id="6" name="文本框 5"/>
            <p:cNvSpPr txBox="1"/>
            <p:nvPr>
              <p:custDataLst>
                <p:tags r:id="rId2"/>
              </p:custDataLst>
            </p:nvPr>
          </p:nvSpPr>
          <p:spPr>
            <a:xfrm>
              <a:off x="1160" y="670"/>
              <a:ext cx="6455" cy="1040"/>
            </a:xfrm>
            <a:prstGeom prst="rect">
              <a:avLst/>
            </a:prstGeom>
            <a:noFill/>
          </p:spPr>
          <p:txBody>
            <a:bodyPr wrap="non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sz="4000" spc="5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sym typeface="+mn-ea"/>
                </a:rPr>
                <a:t>“质量月”由来</a:t>
              </a:r>
            </a:p>
          </p:txBody>
        </p:sp>
        <p:pic>
          <p:nvPicPr>
            <p:cNvPr id="18" name="图片 17" descr="觅知网（www.51miz.com）3"/>
            <p:cNvPicPr>
              <a:picLocks noChangeAspect="1"/>
            </p:cNvPicPr>
            <p:nvPr>
              <p:custDataLst>
                <p:tags r:id="rId4"/>
              </p:custDataLst>
            </p:nvPr>
          </p:nvPicPr>
          <p:blipFill>
            <a:blip r:embed="rId3">
              <a:extLst>
                <a:ext uri="{28A0092B-C50C-407E-A947-70E740481C1C}">
                  <a14:useLocalDpi xmlns:a14="http://schemas.microsoft.com/office/drawing/2010/main"/>
                </a:ext>
              </a:extLst>
            </a:blip>
            <a:stretch>
              <a:fillRect/>
            </a:stretch>
          </p:blipFill>
          <p:spPr>
            <a:xfrm flipH="1">
              <a:off x="40" y="532"/>
              <a:ext cx="1040" cy="1098"/>
            </a:xfrm>
            <a:prstGeom prst="rect">
              <a:avLst/>
            </a:prstGeom>
          </p:spPr>
        </p:pic>
      </p:grpSp>
      <p:grpSp>
        <p:nvGrpSpPr>
          <p:cNvPr id="8" name="组合 7"/>
          <p:cNvGrpSpPr/>
          <p:nvPr/>
        </p:nvGrpSpPr>
        <p:grpSpPr>
          <a:xfrm>
            <a:off x="4108450" y="1334770"/>
            <a:ext cx="7021195" cy="1715770"/>
            <a:chOff x="1960" y="2090"/>
            <a:chExt cx="11057" cy="2702"/>
          </a:xfrm>
        </p:grpSpPr>
        <p:sp>
          <p:nvSpPr>
            <p:cNvPr id="7" name="文本框 6"/>
            <p:cNvSpPr txBox="1"/>
            <p:nvPr>
              <p:custDataLst>
                <p:tags r:id="rId5"/>
              </p:custDataLst>
            </p:nvPr>
          </p:nvSpPr>
          <p:spPr>
            <a:xfrm>
              <a:off x="1960" y="2613"/>
              <a:ext cx="11057" cy="217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1400">
                  <a:solidFill>
                    <a:srgbClr val="FFFED3"/>
                  </a:solidFill>
                  <a:cs typeface="阿里巴巴普惠体" panose="00020600040101010101" charset="-122"/>
                  <a:sym typeface="+mn-ea"/>
                </a:rPr>
                <a:t>“质量月”是国际上普遍开展的一项群众性质量活动。中国的全国“质量月”活动始于1978年，在政府相关主管部门的倡导和部署下，以多种形式于每年的9月在全国范围内，动员全社会尤其是广大企业积极参与，并以推动质量水平提升为主线，合力推进质量社会共治，长期组织开展的一项重大质量活动和群众性质量主题活动。</a:t>
              </a:r>
            </a:p>
          </p:txBody>
        </p:sp>
        <p:sp>
          <p:nvSpPr>
            <p:cNvPr id="9" name="文本框 8"/>
            <p:cNvSpPr txBox="1"/>
            <p:nvPr>
              <p:custDataLst>
                <p:tags r:id="rId6"/>
              </p:custDataLst>
            </p:nvPr>
          </p:nvSpPr>
          <p:spPr>
            <a:xfrm>
              <a:off x="1960" y="2090"/>
              <a:ext cx="9600" cy="62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FED3"/>
                  </a:solidFill>
                </a:rPr>
                <a:t>1978年召开的广播电视动员大会</a:t>
              </a:r>
            </a:p>
          </p:txBody>
        </p:sp>
      </p:grpSp>
      <p:grpSp>
        <p:nvGrpSpPr>
          <p:cNvPr id="10" name="组合 9"/>
          <p:cNvGrpSpPr/>
          <p:nvPr/>
        </p:nvGrpSpPr>
        <p:grpSpPr>
          <a:xfrm>
            <a:off x="4108450" y="3237865"/>
            <a:ext cx="7021195" cy="1715770"/>
            <a:chOff x="1960" y="2090"/>
            <a:chExt cx="11057" cy="2702"/>
          </a:xfrm>
        </p:grpSpPr>
        <p:sp>
          <p:nvSpPr>
            <p:cNvPr id="11" name="文本框 10"/>
            <p:cNvSpPr txBox="1"/>
            <p:nvPr>
              <p:custDataLst>
                <p:tags r:id="rId7"/>
              </p:custDataLst>
            </p:nvPr>
          </p:nvSpPr>
          <p:spPr>
            <a:xfrm>
              <a:off x="1960" y="2613"/>
              <a:ext cx="11057" cy="217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1400">
                  <a:solidFill>
                    <a:srgbClr val="FFFED3"/>
                  </a:solidFill>
                  <a:cs typeface="阿里巴巴普惠体" panose="00020600040101010101" charset="-122"/>
                  <a:sym typeface="+mn-ea"/>
                </a:rPr>
                <a:t>我国质量工作行政主管部门和相关部门在每年全国“质量月”活动期间，都要召开全国性的相关表彰大会和论坛，总结交流全国质量工作取得的成效和经验，对名优产品生产企业、质量管理成绩突出的先进单位和个人进行表彰，并邀请有关著名专家、学者、政府部门领导和企业家代表围绕论坛主题进行广泛深入的研讨和交流。</a:t>
              </a:r>
            </a:p>
          </p:txBody>
        </p:sp>
        <p:sp>
          <p:nvSpPr>
            <p:cNvPr id="12" name="文本框 11"/>
            <p:cNvSpPr txBox="1"/>
            <p:nvPr>
              <p:custDataLst>
                <p:tags r:id="rId8"/>
              </p:custDataLst>
            </p:nvPr>
          </p:nvSpPr>
          <p:spPr>
            <a:xfrm>
              <a:off x="1960" y="2090"/>
              <a:ext cx="9600" cy="62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FED3"/>
                  </a:solidFill>
                </a:rPr>
                <a:t>表彰大会和论坛的重要举措</a:t>
              </a:r>
            </a:p>
          </p:txBody>
        </p:sp>
      </p:grpSp>
      <p:pic>
        <p:nvPicPr>
          <p:cNvPr id="13" name="图片 12" descr="P-10238002-10222720"/>
          <p:cNvPicPr>
            <a:picLocks noChangeAspect="1"/>
          </p:cNvPicPr>
          <p:nvPr/>
        </p:nvPicPr>
        <p:blipFill>
          <a:blip r:embed="rId9">
            <a:extLst>
              <a:ext uri="{28A0092B-C50C-407E-A947-70E740481C1C}">
                <a14:useLocalDpi xmlns:a14="http://schemas.microsoft.com/office/drawing/2010/main"/>
              </a:ext>
            </a:extLst>
          </a:blip>
          <a:stretch>
            <a:fillRect/>
          </a:stretch>
        </p:blipFill>
        <p:spPr>
          <a:xfrm>
            <a:off x="992505" y="1733550"/>
            <a:ext cx="2811145" cy="293243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dissolve">
                                      <p:cBhvr>
                                        <p:cTn id="7" dur="500"/>
                                        <p:tgtEl>
                                          <p:spTgt spid="13"/>
                                        </p:tgtEl>
                                      </p:cBhvr>
                                    </p:animEffect>
                                  </p:childTnLst>
                                </p:cTn>
                              </p:par>
                            </p:childTnLst>
                          </p:cTn>
                        </p:par>
                        <p:par>
                          <p:cTn id="8" fill="hold" nodeType="afterGroup">
                            <p:stCondLst>
                              <p:cond delay="500"/>
                            </p:stCondLst>
                            <p:childTnLst>
                              <p:par>
                                <p:cTn id="9" presetID="9" presetClass="entr" presetSubtype="0" dur="50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dissolve">
                                      <p:cBhvr>
                                        <p:cTn id="11" dur="500"/>
                                        <p:tgtEl>
                                          <p:spTgt spid="8"/>
                                        </p:tgtEl>
                                      </p:cBhvr>
                                    </p:animEffect>
                                  </p:childTnLst>
                                </p:cTn>
                              </p:par>
                            </p:childTnLst>
                          </p:cTn>
                        </p:par>
                        <p:par>
                          <p:cTn id="12" fill="hold" nodeType="afterGroup">
                            <p:stCondLst>
                              <p:cond delay="1000"/>
                            </p:stCondLst>
                            <p:childTnLst>
                              <p:par>
                                <p:cTn id="13" presetID="9" presetClass="entr" presetSubtype="0" dur="500" fill="hold"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dissolve">
                                      <p:cBhvr>
                                        <p:cTn id="1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1">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8" name="组合 7"/>
          <p:cNvGrpSpPr/>
          <p:nvPr/>
        </p:nvGrpSpPr>
        <p:grpSpPr>
          <a:xfrm>
            <a:off x="1030049" y="1941956"/>
            <a:ext cx="10641843" cy="1873844"/>
            <a:chOff x="1937" y="3032"/>
            <a:chExt cx="13401" cy="6118"/>
          </a:xfrm>
        </p:grpSpPr>
        <p:sp>
          <p:nvSpPr>
            <p:cNvPr id="7" name="文本框 6"/>
            <p:cNvSpPr txBox="1"/>
            <p:nvPr>
              <p:custDataLst>
                <p:tags r:id="rId2"/>
              </p:custDataLst>
            </p:nvPr>
          </p:nvSpPr>
          <p:spPr>
            <a:xfrm>
              <a:off x="1937" y="3032"/>
              <a:ext cx="13401" cy="607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500">
                  <a:ln w="127000">
                    <a:solidFill>
                      <a:srgbClr val="D40C03"/>
                    </a:solidFill>
                  </a:ln>
                  <a:solidFill>
                    <a:srgbClr val="D40C03"/>
                  </a:soli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优设标题黑" panose="00000500000000000000" charset="-122"/>
                  <a:sym typeface="+mn-ea"/>
                </a:rPr>
                <a:t>2023年质量月</a:t>
              </a:r>
            </a:p>
          </p:txBody>
        </p:sp>
        <p:sp>
          <p:nvSpPr>
            <p:cNvPr id="6" name="文本框 5"/>
            <p:cNvSpPr txBox="1"/>
            <p:nvPr>
              <p:custDataLst>
                <p:tags r:id="rId3"/>
              </p:custDataLst>
            </p:nvPr>
          </p:nvSpPr>
          <p:spPr>
            <a:xfrm>
              <a:off x="1945" y="3073"/>
              <a:ext cx="13359" cy="607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5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优设标题黑" panose="00000500000000000000" charset="-122"/>
                  <a:sym typeface="+mn-ea"/>
                </a:rPr>
                <a:t>2023年质量月</a:t>
              </a:r>
            </a:p>
          </p:txBody>
        </p:sp>
      </p:grpSp>
      <p:sp>
        <p:nvSpPr>
          <p:cNvPr id="14" name="文本框 13"/>
          <p:cNvSpPr txBox="1"/>
          <p:nvPr/>
        </p:nvSpPr>
        <p:spPr>
          <a:xfrm>
            <a:off x="3254375" y="1183640"/>
            <a:ext cx="6096000" cy="7683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spc="500">
                <a:gradFill>
                  <a:gsLst>
                    <a:gs pos="36000">
                      <a:srgbClr val="FFFED3"/>
                    </a:gs>
                    <a:gs pos="100000">
                      <a:srgbClr val="FFFC46"/>
                    </a:gs>
                  </a:gsLst>
                  <a:lin ang="5400000" scaled="0"/>
                </a:gradFill>
                <a:effectLst/>
                <a:latin typeface="优设标题黑" panose="00000500000000000000" charset="-122"/>
                <a:ea typeface="优设标题黑" panose="00000500000000000000" charset="-122"/>
                <a:cs typeface="优设标题黑" panose="00000500000000000000" charset="-122"/>
                <a:sym typeface="+mn-ea"/>
              </a:rPr>
              <a:t>PART.02</a:t>
            </a:r>
          </a:p>
        </p:txBody>
      </p:sp>
      <p:sp>
        <p:nvSpPr>
          <p:cNvPr id="15" name="文本框 14"/>
          <p:cNvSpPr txBox="1"/>
          <p:nvPr>
            <p:custDataLst>
              <p:tags r:id="rId4"/>
            </p:custDataLst>
          </p:nvPr>
        </p:nvSpPr>
        <p:spPr>
          <a:xfrm>
            <a:off x="1889125" y="3672840"/>
            <a:ext cx="88265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20000"/>
              </a:lnSpc>
            </a:pPr>
            <a:r>
              <a:rPr lang="zh-CN" altLang="en-US" sz="1000">
                <a:solidFill>
                  <a:srgbClr val="FFFED3"/>
                </a:solidFill>
              </a:rPr>
              <a:t>质量月是指一段特定时间内，组织或企业开展一系列相关活动，旨在提升质量管理水平、改进产品质量，并加强员工对质量意识的培养和理解。在质量月期间，组织/企业可以开展各种培训、宣传、评比等活动，以鼓励和激励全体员工积极参与，共同促进和保障产品及服务的质量。</a:t>
            </a:r>
          </a:p>
        </p:txBody>
      </p:sp>
      <p:pic>
        <p:nvPicPr>
          <p:cNvPr id="16" name="图片 15" descr="51miz-E1136023-316BA6E0"/>
          <p:cNvPicPr>
            <a:picLocks noChangeAspect="1"/>
          </p:cNvPicPr>
          <p:nvPr>
            <p:custDataLst>
              <p:tags r:id="rId6"/>
            </p:custDataLst>
          </p:nvPr>
        </p:nvPicPr>
        <p:blipFill>
          <a:blip r:embed="rId5">
            <a:extLst>
              <a:ext uri="{28A0092B-C50C-407E-A947-70E740481C1C}">
                <a14:useLocalDpi xmlns:a14="http://schemas.microsoft.com/office/drawing/2010/main"/>
              </a:ext>
            </a:extLst>
          </a:blip>
          <a:stretch>
            <a:fillRect/>
          </a:stretch>
        </p:blipFill>
        <p:spPr>
          <a:xfrm>
            <a:off x="1786890" y="367030"/>
            <a:ext cx="2419350" cy="1953895"/>
          </a:xfrm>
          <a:prstGeom prst="rect">
            <a:avLst/>
          </a:prstGeom>
        </p:spPr>
      </p:pic>
      <p:pic>
        <p:nvPicPr>
          <p:cNvPr id="17" name="图片 16" descr="51miz-E1136023-316BA6E0"/>
          <p:cNvPicPr>
            <a:picLocks noChangeAspect="1"/>
          </p:cNvPicPr>
          <p:nvPr>
            <p:custDataLst>
              <p:tags r:id="rId8"/>
            </p:custDataLst>
          </p:nvPr>
        </p:nvPicPr>
        <p:blipFill>
          <a:blip r:embed="rId7">
            <a:extLst>
              <a:ext uri="{28A0092B-C50C-407E-A947-70E740481C1C}">
                <a14:useLocalDpi xmlns:a14="http://schemas.microsoft.com/office/drawing/2010/main"/>
              </a:ext>
            </a:extLst>
          </a:blip>
          <a:stretch>
            <a:fillRect/>
          </a:stretch>
        </p:blipFill>
        <p:spPr>
          <a:xfrm flipH="1">
            <a:off x="8266430" y="1167130"/>
            <a:ext cx="1301750" cy="1051560"/>
          </a:xfrm>
          <a:prstGeom prst="rect">
            <a:avLst/>
          </a:prstGeom>
        </p:spPr>
      </p:pic>
      <p:pic>
        <p:nvPicPr>
          <p:cNvPr id="18" name="图片 17" descr="觅知网（www.51miz.com）3"/>
          <p:cNvPicPr>
            <a:picLocks noChangeAspect="1"/>
          </p:cNvPicPr>
          <p:nvPr>
            <p:custDataLst>
              <p:tags r:id="rId10"/>
            </p:custDataLst>
          </p:nvPr>
        </p:nvPicPr>
        <p:blipFill>
          <a:blip r:embed="rId9">
            <a:extLst>
              <a:ext uri="{28A0092B-C50C-407E-A947-70E740481C1C}">
                <a14:useLocalDpi xmlns:a14="http://schemas.microsoft.com/office/drawing/2010/main"/>
              </a:ext>
            </a:extLst>
          </a:blip>
          <a:stretch>
            <a:fillRect/>
          </a:stretch>
        </p:blipFill>
        <p:spPr>
          <a:xfrm>
            <a:off x="9842500" y="4377055"/>
            <a:ext cx="2349500" cy="2480945"/>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par>
                          <p:cTn id="8" fill="hold" nodeType="afterGroup">
                            <p:stCondLst>
                              <p:cond delay="500"/>
                            </p:stCondLst>
                            <p:childTnLst>
                              <p:par>
                                <p:cTn id="9" presetID="22" presetClass="entr" presetSubtype="4" dur="50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down)">
                                      <p:cBhvr>
                                        <p:cTn id="11" dur="500"/>
                                        <p:tgtEl>
                                          <p:spTgt spid="8"/>
                                        </p:tgtEl>
                                      </p:cBhvr>
                                    </p:animEffect>
                                  </p:childTnLst>
                                </p:cTn>
                              </p:par>
                            </p:childTnLst>
                          </p:cTn>
                        </p:par>
                        <p:par>
                          <p:cTn id="12" fill="hold" nodeType="afterGroup">
                            <p:stCondLst>
                              <p:cond delay="1000"/>
                            </p:stCondLst>
                            <p:childTnLst>
                              <p:par>
                                <p:cTn id="13" presetID="9" presetClass="entr" presetSubtype="0" dur="500" fill="hold" grpId="0" nodeType="after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dissolve">
                                      <p:cBhvr>
                                        <p:cTn id="1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5" name="组合 4"/>
          <p:cNvGrpSpPr/>
          <p:nvPr/>
        </p:nvGrpSpPr>
        <p:grpSpPr>
          <a:xfrm>
            <a:off x="12700" y="337820"/>
            <a:ext cx="4810125" cy="748030"/>
            <a:chOff x="40" y="532"/>
            <a:chExt cx="7575" cy="1178"/>
          </a:xfrm>
        </p:grpSpPr>
        <p:sp>
          <p:nvSpPr>
            <p:cNvPr id="6" name="文本框 5"/>
            <p:cNvSpPr txBox="1"/>
            <p:nvPr>
              <p:custDataLst>
                <p:tags r:id="rId2"/>
              </p:custDataLst>
            </p:nvPr>
          </p:nvSpPr>
          <p:spPr>
            <a:xfrm>
              <a:off x="1160" y="670"/>
              <a:ext cx="6455" cy="1040"/>
            </a:xfrm>
            <a:prstGeom prst="rect">
              <a:avLst/>
            </a:prstGeom>
            <a:noFill/>
          </p:spPr>
          <p:txBody>
            <a:bodyPr wrap="non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sz="4000" spc="5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sym typeface="+mn-ea"/>
                </a:rPr>
                <a:t>2023年质量月</a:t>
              </a:r>
            </a:p>
          </p:txBody>
        </p:sp>
        <p:pic>
          <p:nvPicPr>
            <p:cNvPr id="18" name="图片 17" descr="觅知网（www.51miz.com）3"/>
            <p:cNvPicPr>
              <a:picLocks noChangeAspect="1"/>
            </p:cNvPicPr>
            <p:nvPr>
              <p:custDataLst>
                <p:tags r:id="rId4"/>
              </p:custDataLst>
            </p:nvPr>
          </p:nvPicPr>
          <p:blipFill>
            <a:blip r:embed="rId3">
              <a:extLst>
                <a:ext uri="{28A0092B-C50C-407E-A947-70E740481C1C}">
                  <a14:useLocalDpi xmlns:a14="http://schemas.microsoft.com/office/drawing/2010/main"/>
                </a:ext>
              </a:extLst>
            </a:blip>
            <a:stretch>
              <a:fillRect/>
            </a:stretch>
          </p:blipFill>
          <p:spPr>
            <a:xfrm flipH="1">
              <a:off x="40" y="532"/>
              <a:ext cx="1040" cy="1098"/>
            </a:xfrm>
            <a:prstGeom prst="rect">
              <a:avLst/>
            </a:prstGeom>
          </p:spPr>
        </p:pic>
      </p:grpSp>
      <p:sp>
        <p:nvSpPr>
          <p:cNvPr id="4" name="文本框 3"/>
          <p:cNvSpPr txBox="1"/>
          <p:nvPr/>
        </p:nvSpPr>
        <p:spPr>
          <a:xfrm>
            <a:off x="1231900" y="1491615"/>
            <a:ext cx="9448800" cy="10604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97510" fontAlgn="auto">
              <a:lnSpc>
                <a:spcPct val="150000"/>
              </a:lnSpc>
            </a:pPr>
            <a:r>
              <a:rPr lang="zh-CN" altLang="en-US" sz="1400">
                <a:solidFill>
                  <a:srgbClr val="FFFED3"/>
                </a:solidFill>
                <a:cs typeface="阿里巴巴普惠体" panose="00020600040101010101" charset="-122"/>
                <a:sym typeface="+mn-ea"/>
              </a:rPr>
              <a:t>为全面贯彻党的二十大精神，落实《质量强国建设纲要》部署要求，切实推动质量效益提升，2023年“质量月”期间，中国质量协会（以下简称中国质协）将继续在政府有关部门支持指导下，团结带领全国质协系统、广大会员企业和质量工作者结合自身工作特点与实际，开展系列活动。</a:t>
            </a:r>
          </a:p>
        </p:txBody>
      </p:sp>
      <p:pic>
        <p:nvPicPr>
          <p:cNvPr id="7" name="图片 6" descr="P-10217738-10207167"/>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7454900" y="2957513"/>
            <a:ext cx="2893060" cy="1929130"/>
          </a:xfrm>
          <a:prstGeom prst="rect">
            <a:avLst/>
          </a:prstGeom>
        </p:spPr>
      </p:pic>
      <p:sp>
        <p:nvSpPr>
          <p:cNvPr id="8" name="文本框 7"/>
          <p:cNvSpPr txBox="1"/>
          <p:nvPr/>
        </p:nvSpPr>
        <p:spPr>
          <a:xfrm>
            <a:off x="1231900" y="2907030"/>
            <a:ext cx="6223000" cy="20300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buNone/>
            </a:pPr>
            <a:r>
              <a:rPr lang="zh-CN" altLang="en-US" sz="1400" b="1">
                <a:solidFill>
                  <a:srgbClr val="FFFED3"/>
                </a:solidFill>
                <a:latin typeface="阿里巴巴普惠体"/>
                <a:ea typeface="阿里巴巴普惠体"/>
                <a:cs typeface="阿里巴巴普惠体" panose="00020600040101010101" charset="-122"/>
                <a:sym typeface="+mn-ea"/>
              </a:rPr>
              <a:t>一、活动主题</a:t>
            </a:r>
            <a:r>
              <a:rPr lang="en-US" altLang="zh-CN" sz="1400" b="1">
                <a:solidFill>
                  <a:srgbClr val="FFFED3"/>
                </a:solidFill>
                <a:latin typeface="阿里巴巴普惠体"/>
                <a:ea typeface="阿里巴巴普惠体"/>
                <a:cs typeface="阿里巴巴普惠体" panose="00020600040101010101" charset="-122"/>
                <a:sym typeface="+mn-ea"/>
              </a:rPr>
              <a:t>:</a:t>
            </a:r>
            <a:r>
              <a:rPr lang="en-US" altLang="zh-CN" sz="1400">
                <a:solidFill>
                  <a:srgbClr val="FFFED3"/>
                </a:solidFill>
                <a:latin typeface="阿里巴巴普惠体"/>
                <a:ea typeface="阿里巴巴普惠体"/>
                <a:cs typeface="阿里巴巴普惠体" panose="00020600040101010101" charset="-122"/>
                <a:sym typeface="+mn-ea"/>
              </a:rPr>
              <a:t>落实质量强国战略 推动质量效益提升</a:t>
            </a:r>
          </a:p>
          <a:p>
            <a:pPr indent="0" fontAlgn="auto">
              <a:lnSpc>
                <a:spcPct val="150000"/>
              </a:lnSpc>
              <a:buNone/>
            </a:pPr>
            <a:r>
              <a:rPr lang="en-US" altLang="zh-CN" sz="1400" b="1">
                <a:solidFill>
                  <a:srgbClr val="FFFED3"/>
                </a:solidFill>
                <a:latin typeface="阿里巴巴普惠体"/>
                <a:ea typeface="阿里巴巴普惠体"/>
                <a:cs typeface="阿里巴巴普惠体" panose="00020600040101010101" charset="-122"/>
                <a:sym typeface="+mn-ea"/>
              </a:rPr>
              <a:t>二、活动内容:</a:t>
            </a:r>
          </a:p>
          <a:p>
            <a:pPr indent="0" fontAlgn="auto">
              <a:lnSpc>
                <a:spcPct val="150000"/>
              </a:lnSpc>
              <a:buNone/>
            </a:pPr>
            <a:r>
              <a:rPr lang="en-US" altLang="zh-CN" sz="1400">
                <a:solidFill>
                  <a:srgbClr val="FFFED3"/>
                </a:solidFill>
                <a:latin typeface="阿里巴巴普惠体"/>
                <a:ea typeface="阿里巴巴普惠体"/>
                <a:cs typeface="阿里巴巴普惠体" panose="00020600040101010101" charset="-122"/>
                <a:sym typeface="+mn-ea"/>
              </a:rPr>
              <a:t>1</a:t>
            </a:r>
            <a:r>
              <a:rPr lang="zh-CN" altLang="en-US" sz="1400">
                <a:solidFill>
                  <a:srgbClr val="FFFED3"/>
                </a:solidFill>
                <a:latin typeface="阿里巴巴普惠体"/>
                <a:ea typeface="阿里巴巴普惠体"/>
                <a:cs typeface="阿里巴巴普惠体" panose="00020600040101010101" charset="-122"/>
                <a:sym typeface="+mn-ea"/>
              </a:rPr>
              <a:t>、全国“质量月”活动启动仪式</a:t>
            </a:r>
          </a:p>
          <a:p>
            <a:pPr indent="0" fontAlgn="auto">
              <a:lnSpc>
                <a:spcPct val="150000"/>
              </a:lnSpc>
              <a:buNone/>
            </a:pPr>
            <a:r>
              <a:rPr lang="en-US" altLang="zh-CN" sz="1400">
                <a:solidFill>
                  <a:srgbClr val="FFFED3"/>
                </a:solidFill>
                <a:latin typeface="阿里巴巴普惠体"/>
                <a:ea typeface="阿里巴巴普惠体"/>
                <a:cs typeface="阿里巴巴普惠体" panose="00020600040101010101" charset="-122"/>
                <a:sym typeface="+mn-ea"/>
              </a:rPr>
              <a:t>全国“质量月”活动启动仪式将于8月25日上午在沈阳举行。启动仪式上，中国质协将部署2023年全国质协系统“质量月”系列活动，发布有关工作方案及具体安排。</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par>
                          <p:cTn id="8" fill="hold" nodeType="afterGroup">
                            <p:stCondLst>
                              <p:cond delay="500"/>
                            </p:stCondLst>
                            <p:childTnLst>
                              <p:par>
                                <p:cTn id="9" presetID="22" presetClass="entr" presetSubtype="4" dur="50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down)">
                                      <p:cBhvr>
                                        <p:cTn id="11" dur="500"/>
                                        <p:tgtEl>
                                          <p:spTgt spid="8"/>
                                        </p:tgtEl>
                                      </p:cBhvr>
                                    </p:animEffect>
                                  </p:childTnLst>
                                </p:cTn>
                              </p:par>
                            </p:childTnLst>
                          </p:cTn>
                        </p:par>
                        <p:par>
                          <p:cTn id="12" fill="hold" nodeType="afterGroup">
                            <p:stCondLst>
                              <p:cond delay="1000"/>
                            </p:stCondLst>
                            <p:childTnLst>
                              <p:par>
                                <p:cTn id="13" presetID="22" presetClass="entr" presetSubtype="4" dur="500" fill="hold"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down)">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9" name="组合 8"/>
          <p:cNvGrpSpPr/>
          <p:nvPr/>
        </p:nvGrpSpPr>
        <p:grpSpPr>
          <a:xfrm>
            <a:off x="12700" y="337820"/>
            <a:ext cx="4810125" cy="748030"/>
            <a:chOff x="40" y="532"/>
            <a:chExt cx="7575" cy="1178"/>
          </a:xfrm>
        </p:grpSpPr>
        <p:sp>
          <p:nvSpPr>
            <p:cNvPr id="10" name="文本框 9"/>
            <p:cNvSpPr txBox="1"/>
            <p:nvPr>
              <p:custDataLst>
                <p:tags r:id="rId2"/>
              </p:custDataLst>
            </p:nvPr>
          </p:nvSpPr>
          <p:spPr>
            <a:xfrm>
              <a:off x="1160" y="670"/>
              <a:ext cx="6455" cy="1040"/>
            </a:xfrm>
            <a:prstGeom prst="rect">
              <a:avLst/>
            </a:prstGeom>
            <a:noFill/>
          </p:spPr>
          <p:txBody>
            <a:bodyPr wrap="non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sz="4000" spc="5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sym typeface="+mn-ea"/>
                </a:rPr>
                <a:t>2023年质量月</a:t>
              </a:r>
            </a:p>
          </p:txBody>
        </p:sp>
        <p:pic>
          <p:nvPicPr>
            <p:cNvPr id="11" name="图片 10" descr="觅知网（www.51miz.com）3"/>
            <p:cNvPicPr>
              <a:picLocks noChangeAspect="1"/>
            </p:cNvPicPr>
            <p:nvPr>
              <p:custDataLst>
                <p:tags r:id="rId4"/>
              </p:custDataLst>
            </p:nvPr>
          </p:nvPicPr>
          <p:blipFill>
            <a:blip r:embed="rId3">
              <a:extLst>
                <a:ext uri="{28A0092B-C50C-407E-A947-70E740481C1C}">
                  <a14:useLocalDpi xmlns:a14="http://schemas.microsoft.com/office/drawing/2010/main"/>
                </a:ext>
              </a:extLst>
            </a:blip>
            <a:stretch>
              <a:fillRect/>
            </a:stretch>
          </p:blipFill>
          <p:spPr>
            <a:xfrm flipH="1">
              <a:off x="40" y="532"/>
              <a:ext cx="1040" cy="1098"/>
            </a:xfrm>
            <a:prstGeom prst="rect">
              <a:avLst/>
            </a:prstGeom>
          </p:spPr>
        </p:pic>
      </p:grpSp>
      <p:sp>
        <p:nvSpPr>
          <p:cNvPr id="12" name="文本框 11"/>
          <p:cNvSpPr txBox="1"/>
          <p:nvPr/>
        </p:nvSpPr>
        <p:spPr>
          <a:xfrm>
            <a:off x="812800" y="1205230"/>
            <a:ext cx="10845800" cy="37846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buNone/>
            </a:pPr>
            <a:r>
              <a:rPr lang="en-US" altLang="zh-CN" sz="1600" b="1">
                <a:solidFill>
                  <a:srgbClr val="FFFED3"/>
                </a:solidFill>
                <a:latin typeface="阿里巴巴普惠体"/>
                <a:ea typeface="阿里巴巴普惠体"/>
                <a:cs typeface="阿里巴巴普惠体" panose="00020600040101010101" charset="-122"/>
                <a:sym typeface="+mn-ea"/>
              </a:rPr>
              <a:t>二、活动内容:</a:t>
            </a:r>
          </a:p>
          <a:p>
            <a:pPr indent="0" fontAlgn="auto">
              <a:lnSpc>
                <a:spcPct val="150000"/>
              </a:lnSpc>
              <a:buNone/>
            </a:pPr>
            <a:r>
              <a:rPr lang="en-US" altLang="zh-CN" sz="1600">
                <a:solidFill>
                  <a:srgbClr val="FFFED3"/>
                </a:solidFill>
                <a:latin typeface="阿里巴巴普惠体"/>
                <a:ea typeface="阿里巴巴普惠体"/>
                <a:cs typeface="阿里巴巴普惠体" panose="00020600040101010101" charset="-122"/>
                <a:sym typeface="+mn-ea"/>
              </a:rPr>
              <a:t>2</a:t>
            </a:r>
            <a:r>
              <a:rPr lang="zh-CN" altLang="en-US" sz="1600">
                <a:solidFill>
                  <a:srgbClr val="FFFED3"/>
                </a:solidFill>
                <a:latin typeface="阿里巴巴普惠体"/>
                <a:ea typeface="阿里巴巴普惠体"/>
                <a:cs typeface="阿里巴巴普惠体" panose="00020600040101010101" charset="-122"/>
                <a:sym typeface="+mn-ea"/>
              </a:rPr>
              <a:t>、中国质协开展的主要活动</a:t>
            </a:r>
          </a:p>
          <a:p>
            <a:pPr indent="0" fontAlgn="auto">
              <a:lnSpc>
                <a:spcPct val="150000"/>
              </a:lnSpc>
              <a:buNone/>
            </a:pPr>
            <a:r>
              <a:rPr lang="en-US" altLang="zh-CN" sz="1600">
                <a:solidFill>
                  <a:srgbClr val="FFFED3"/>
                </a:solidFill>
                <a:latin typeface="阿里巴巴普惠体"/>
                <a:ea typeface="阿里巴巴普惠体"/>
                <a:cs typeface="阿里巴巴普惠体" panose="00020600040101010101" charset="-122"/>
                <a:sym typeface="+mn-ea"/>
              </a:rPr>
              <a:t>全国“质量月”期间，中国质协将紧紧围绕活动主题，组织开展内容丰富、形式多样的系列活动，包括：全国企业员工全面质量管理知识竞赛、质量技术奖评审、全国质量标杆典型经验遴选、重点行业用户满意度指数测评、现场管理评价服务、市场质量信用等级评价、全国品牌故事大赛、全国实施卓越绩效先进组织评选、中国质量大讲堂、用户满意等级评价、全球华人品质峰会、第十届中国质量学术与创新论坛论文及案例评选结果发布、特定行业ESG管理能力评估、QC小组活动专业能力（初级）评价、质量专业能力考试、卓越绩效标杆学习、中央企业QC小组成果发表赛、中国企业品牌创新成果发布、“办学治校和教育教学质量提升”专家行及案例征集、中国质协团体标准相关工作介绍及交流分享、中医药大家谈暨品质中药团体标准发布、“质量管理体系成熟度评价标准在企业的应用实践”公益宣讲等会议活动，欢迎广大组织和个人参加（详见附件1）。</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9" name="组合 8"/>
          <p:cNvGrpSpPr/>
          <p:nvPr/>
        </p:nvGrpSpPr>
        <p:grpSpPr>
          <a:xfrm>
            <a:off x="12700" y="337820"/>
            <a:ext cx="4810125" cy="748030"/>
            <a:chOff x="40" y="532"/>
            <a:chExt cx="7575" cy="1178"/>
          </a:xfrm>
        </p:grpSpPr>
        <p:sp>
          <p:nvSpPr>
            <p:cNvPr id="10" name="文本框 9"/>
            <p:cNvSpPr txBox="1"/>
            <p:nvPr>
              <p:custDataLst>
                <p:tags r:id="rId2"/>
              </p:custDataLst>
            </p:nvPr>
          </p:nvSpPr>
          <p:spPr>
            <a:xfrm>
              <a:off x="1160" y="670"/>
              <a:ext cx="6455" cy="1040"/>
            </a:xfrm>
            <a:prstGeom prst="rect">
              <a:avLst/>
            </a:prstGeom>
            <a:noFill/>
          </p:spPr>
          <p:txBody>
            <a:bodyPr wrap="non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sz="4000" spc="5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sym typeface="+mn-ea"/>
                </a:rPr>
                <a:t>2023年质量月</a:t>
              </a:r>
            </a:p>
          </p:txBody>
        </p:sp>
        <p:pic>
          <p:nvPicPr>
            <p:cNvPr id="11" name="图片 10" descr="觅知网（www.51miz.com）3"/>
            <p:cNvPicPr>
              <a:picLocks noChangeAspect="1"/>
            </p:cNvPicPr>
            <p:nvPr>
              <p:custDataLst>
                <p:tags r:id="rId4"/>
              </p:custDataLst>
            </p:nvPr>
          </p:nvPicPr>
          <p:blipFill>
            <a:blip r:embed="rId3">
              <a:extLst>
                <a:ext uri="{28A0092B-C50C-407E-A947-70E740481C1C}">
                  <a14:useLocalDpi xmlns:a14="http://schemas.microsoft.com/office/drawing/2010/main"/>
                </a:ext>
              </a:extLst>
            </a:blip>
            <a:stretch>
              <a:fillRect/>
            </a:stretch>
          </p:blipFill>
          <p:spPr>
            <a:xfrm flipH="1">
              <a:off x="40" y="532"/>
              <a:ext cx="1040" cy="1098"/>
            </a:xfrm>
            <a:prstGeom prst="rect">
              <a:avLst/>
            </a:prstGeom>
          </p:spPr>
        </p:pic>
      </p:grpSp>
      <p:sp>
        <p:nvSpPr>
          <p:cNvPr id="12" name="文本框 11"/>
          <p:cNvSpPr txBox="1"/>
          <p:nvPr/>
        </p:nvSpPr>
        <p:spPr>
          <a:xfrm>
            <a:off x="4686300" y="1751330"/>
            <a:ext cx="6261100" cy="299974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buNone/>
            </a:pPr>
            <a:r>
              <a:rPr lang="en-US" altLang="zh-CN" b="1">
                <a:solidFill>
                  <a:srgbClr val="FFFED3"/>
                </a:solidFill>
                <a:latin typeface="阿里巴巴普惠体"/>
                <a:ea typeface="阿里巴巴普惠体"/>
                <a:cs typeface="阿里巴巴普惠体" panose="00020600040101010101" charset="-122"/>
                <a:sym typeface="+mn-ea"/>
              </a:rPr>
              <a:t>二、活动内容:</a:t>
            </a:r>
          </a:p>
          <a:p>
            <a:pPr indent="0" fontAlgn="auto">
              <a:lnSpc>
                <a:spcPct val="150000"/>
              </a:lnSpc>
              <a:buNone/>
            </a:pPr>
            <a:r>
              <a:rPr lang="en-US" altLang="zh-CN">
                <a:solidFill>
                  <a:srgbClr val="FFFED3"/>
                </a:solidFill>
                <a:latin typeface="阿里巴巴普惠体"/>
                <a:ea typeface="阿里巴巴普惠体"/>
                <a:cs typeface="阿里巴巴普惠体" panose="00020600040101010101" charset="-122"/>
                <a:sym typeface="+mn-ea"/>
              </a:rPr>
              <a:t>3</a:t>
            </a:r>
            <a:r>
              <a:rPr lang="zh-CN" altLang="en-US">
                <a:solidFill>
                  <a:srgbClr val="FFFED3"/>
                </a:solidFill>
                <a:latin typeface="阿里巴巴普惠体"/>
                <a:ea typeface="阿里巴巴普惠体"/>
                <a:cs typeface="阿里巴巴普惠体" panose="00020600040101010101" charset="-122"/>
                <a:sym typeface="+mn-ea"/>
              </a:rPr>
              <a:t>、中国质协协助地方和行业开展的活动</a:t>
            </a:r>
          </a:p>
          <a:p>
            <a:pPr indent="0" fontAlgn="auto">
              <a:lnSpc>
                <a:spcPct val="150000"/>
              </a:lnSpc>
              <a:buNone/>
            </a:pPr>
            <a:r>
              <a:rPr lang="en-US" altLang="zh-CN">
                <a:solidFill>
                  <a:srgbClr val="FFFED3"/>
                </a:solidFill>
                <a:latin typeface="阿里巴巴普惠体"/>
                <a:ea typeface="阿里巴巴普惠体"/>
                <a:cs typeface="阿里巴巴普惠体" panose="00020600040101010101" charset="-122"/>
                <a:sym typeface="+mn-ea"/>
              </a:rPr>
              <a:t>中国质协充分发挥全国性质量专业组织的平台优势、专业影响力和全国质协系统的龙头引领作用，将支持配合地方政府、统筹引导地方和行业质协及相关会员单位，开展“质量月”系列活动，具体活动安排请关注“中国质量协会”官方网站及微信公众号。</a:t>
            </a:r>
          </a:p>
        </p:txBody>
      </p:sp>
      <p:pic>
        <p:nvPicPr>
          <p:cNvPr id="2" name="图片 1" descr="P-10258182-10238963"/>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925195" y="2197100"/>
            <a:ext cx="3467100" cy="23114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nodeType="afterGroup">
                            <p:stCondLst>
                              <p:cond delay="1"/>
                            </p:stCondLst>
                            <p:childTnLst>
                              <p:par>
                                <p:cTn id="8" presetID="1" presetClass="entr" presetSubtype="0" dur="1" fill="hold" grpId="0" nodeType="afterEffect">
                                  <p:stCondLst>
                                    <p:cond delay="0"/>
                                  </p:stCondLst>
                                  <p:childTnLst>
                                    <p:set>
                                      <p:cBhvr>
                                        <p:cTn id="9"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9">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9" name="组合 8"/>
          <p:cNvGrpSpPr/>
          <p:nvPr/>
        </p:nvGrpSpPr>
        <p:grpSpPr>
          <a:xfrm>
            <a:off x="12700" y="337820"/>
            <a:ext cx="4810125" cy="748030"/>
            <a:chOff x="40" y="532"/>
            <a:chExt cx="7575" cy="1178"/>
          </a:xfrm>
        </p:grpSpPr>
        <p:sp>
          <p:nvSpPr>
            <p:cNvPr id="10" name="文本框 9"/>
            <p:cNvSpPr txBox="1"/>
            <p:nvPr>
              <p:custDataLst>
                <p:tags r:id="rId2"/>
              </p:custDataLst>
            </p:nvPr>
          </p:nvSpPr>
          <p:spPr>
            <a:xfrm>
              <a:off x="1160" y="670"/>
              <a:ext cx="6455" cy="1040"/>
            </a:xfrm>
            <a:prstGeom prst="rect">
              <a:avLst/>
            </a:prstGeom>
            <a:noFill/>
          </p:spPr>
          <p:txBody>
            <a:bodyPr wrap="non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sz="4000" spc="500">
                  <a:gradFill>
                    <a:gsLst>
                      <a:gs pos="36000">
                        <a:srgbClr val="FFFED3"/>
                      </a:gs>
                      <a:gs pos="100000">
                        <a:srgbClr val="FFFC46"/>
                      </a:gs>
                    </a:gsLst>
                    <a:lin ang="5400000" scaled="0"/>
                  </a:gradFill>
                  <a:effectLst>
                    <a:outerShdw blurRad="50800" dist="38100" dir="2700000" algn="tl" rotWithShape="0">
                      <a:srgbClr val="740000">
                        <a:alpha val="40000"/>
                      </a:srgbClr>
                    </a:outerShdw>
                  </a:effectLst>
                  <a:latin typeface="优设标题黑" panose="00000500000000000000" charset="-122"/>
                  <a:ea typeface="优设标题黑" panose="00000500000000000000" charset="-122"/>
                  <a:cs typeface="阿里巴巴普惠体" panose="00020600040101010101" charset="-122"/>
                  <a:sym typeface="+mn-ea"/>
                </a:rPr>
                <a:t>2023年质量月</a:t>
              </a:r>
            </a:p>
          </p:txBody>
        </p:sp>
        <p:pic>
          <p:nvPicPr>
            <p:cNvPr id="11" name="图片 10" descr="觅知网（www.51miz.com）3"/>
            <p:cNvPicPr>
              <a:picLocks noChangeAspect="1"/>
            </p:cNvPicPr>
            <p:nvPr>
              <p:custDataLst>
                <p:tags r:id="rId4"/>
              </p:custDataLst>
            </p:nvPr>
          </p:nvPicPr>
          <p:blipFill>
            <a:blip r:embed="rId3">
              <a:extLst>
                <a:ext uri="{28A0092B-C50C-407E-A947-70E740481C1C}">
                  <a14:useLocalDpi xmlns:a14="http://schemas.microsoft.com/office/drawing/2010/main"/>
                </a:ext>
              </a:extLst>
            </a:blip>
            <a:stretch>
              <a:fillRect/>
            </a:stretch>
          </p:blipFill>
          <p:spPr>
            <a:xfrm flipH="1">
              <a:off x="40" y="532"/>
              <a:ext cx="1040" cy="1098"/>
            </a:xfrm>
            <a:prstGeom prst="rect">
              <a:avLst/>
            </a:prstGeom>
          </p:spPr>
        </p:pic>
      </p:grpSp>
      <p:sp>
        <p:nvSpPr>
          <p:cNvPr id="3" name="文本框 2"/>
          <p:cNvSpPr txBox="1"/>
          <p:nvPr>
            <p:custDataLst>
              <p:tags r:id="rId5"/>
            </p:custDataLst>
          </p:nvPr>
        </p:nvSpPr>
        <p:spPr>
          <a:xfrm>
            <a:off x="1054100" y="1217930"/>
            <a:ext cx="6261100" cy="5530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buNone/>
            </a:pPr>
            <a:r>
              <a:rPr lang="en-US" altLang="zh-CN" sz="2000" b="1">
                <a:solidFill>
                  <a:srgbClr val="FFFED3"/>
                </a:solidFill>
                <a:latin typeface="阿里巴巴普惠体"/>
                <a:ea typeface="阿里巴巴普惠体"/>
                <a:cs typeface="阿里巴巴普惠体" panose="00020600040101010101" charset="-122"/>
                <a:sym typeface="+mn-ea"/>
              </a:rPr>
              <a:t>三、活动要求</a:t>
            </a:r>
          </a:p>
        </p:txBody>
      </p:sp>
      <p:grpSp>
        <p:nvGrpSpPr>
          <p:cNvPr id="6" name="组合 5"/>
          <p:cNvGrpSpPr/>
          <p:nvPr/>
        </p:nvGrpSpPr>
        <p:grpSpPr>
          <a:xfrm>
            <a:off x="1054100" y="1949450"/>
            <a:ext cx="6096000" cy="1347470"/>
            <a:chOff x="1480" y="2830"/>
            <a:chExt cx="9600" cy="2122"/>
          </a:xfrm>
        </p:grpSpPr>
        <p:sp>
          <p:nvSpPr>
            <p:cNvPr id="4" name="文本框 3"/>
            <p:cNvSpPr txBox="1"/>
            <p:nvPr/>
          </p:nvSpPr>
          <p:spPr>
            <a:xfrm>
              <a:off x="1480" y="2830"/>
              <a:ext cx="9600" cy="53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1">
                  <a:solidFill>
                    <a:srgbClr val="FFFED3"/>
                  </a:solidFill>
                  <a:latin typeface="阿里巴巴普惠体"/>
                  <a:ea typeface="阿里巴巴普惠体"/>
                  <a:cs typeface="阿里巴巴普惠体" panose="00020600040101010101" charset="-122"/>
                  <a:sym typeface="+mn-ea"/>
                </a:rPr>
                <a:t>1</a:t>
              </a:r>
              <a:r>
                <a:rPr lang="zh-CN" altLang="en-US" sz="1600" b="1">
                  <a:solidFill>
                    <a:srgbClr val="FFFED3"/>
                  </a:solidFill>
                  <a:latin typeface="阿里巴巴普惠体"/>
                  <a:ea typeface="阿里巴巴普惠体"/>
                  <a:cs typeface="阿里巴巴普惠体" panose="00020600040101010101" charset="-122"/>
                  <a:sym typeface="+mn-ea"/>
                </a:rPr>
                <a:t>、积极组织策划，灵活创新开展。</a:t>
              </a:r>
            </a:p>
          </p:txBody>
        </p:sp>
        <p:sp>
          <p:nvSpPr>
            <p:cNvPr id="5" name="文本框 4"/>
            <p:cNvSpPr txBox="1"/>
            <p:nvPr/>
          </p:nvSpPr>
          <p:spPr>
            <a:xfrm>
              <a:off x="1480" y="3282"/>
              <a:ext cx="9600" cy="16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1400">
                  <a:solidFill>
                    <a:srgbClr val="FFFED3"/>
                  </a:solidFill>
                  <a:cs typeface="阿里巴巴普惠体" panose="00020600040101010101" charset="-122"/>
                  <a:sym typeface="+mn-ea"/>
                </a:rPr>
                <a:t>请全国质协系统、各会员单位及相关组织，结合工作实际情况，根据本年度“质量月”活动主题与内容，结合实际，创新形式，提前策划，扎实开展各类质量活动，积极发挥质量组织的专业作用和企业的主体作用。</a:t>
              </a:r>
            </a:p>
          </p:txBody>
        </p:sp>
      </p:grpSp>
      <p:grpSp>
        <p:nvGrpSpPr>
          <p:cNvPr id="7" name="组合 6"/>
          <p:cNvGrpSpPr/>
          <p:nvPr/>
        </p:nvGrpSpPr>
        <p:grpSpPr>
          <a:xfrm>
            <a:off x="1054100" y="3475355"/>
            <a:ext cx="6096000" cy="1347470"/>
            <a:chOff x="1480" y="2830"/>
            <a:chExt cx="9600" cy="2122"/>
          </a:xfrm>
        </p:grpSpPr>
        <p:sp>
          <p:nvSpPr>
            <p:cNvPr id="8" name="文本框 7"/>
            <p:cNvSpPr txBox="1"/>
            <p:nvPr>
              <p:custDataLst>
                <p:tags r:id="rId6"/>
              </p:custDataLst>
            </p:nvPr>
          </p:nvSpPr>
          <p:spPr>
            <a:xfrm>
              <a:off x="1480" y="2830"/>
              <a:ext cx="9600" cy="53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b="1">
                  <a:solidFill>
                    <a:srgbClr val="FFFED3"/>
                  </a:solidFill>
                  <a:latin typeface="阿里巴巴普惠体"/>
                  <a:ea typeface="阿里巴巴普惠体"/>
                  <a:cs typeface="阿里巴巴普惠体" panose="00020600040101010101" charset="-122"/>
                  <a:sym typeface="+mn-ea"/>
                </a:rPr>
                <a:t>2</a:t>
              </a:r>
              <a:r>
                <a:rPr lang="zh-CN" altLang="en-US" sz="1600" b="1">
                  <a:solidFill>
                    <a:srgbClr val="FFFED3"/>
                  </a:solidFill>
                  <a:latin typeface="阿里巴巴普惠体"/>
                  <a:ea typeface="阿里巴巴普惠体"/>
                  <a:cs typeface="阿里巴巴普惠体" panose="00020600040101010101" charset="-122"/>
                  <a:sym typeface="+mn-ea"/>
                </a:rPr>
                <a:t>、</a:t>
              </a:r>
              <a:r>
                <a:rPr sz="1600" b="1">
                  <a:solidFill>
                    <a:srgbClr val="FFFED3"/>
                  </a:solidFill>
                  <a:latin typeface="阿里巴巴普惠体"/>
                  <a:ea typeface="阿里巴巴普惠体"/>
                  <a:cs typeface="阿里巴巴普惠体" panose="00020600040101010101" charset="-122"/>
                  <a:sym typeface="+mn-ea"/>
                </a:rPr>
                <a:t>大力宣传推广，营造浓厚氛围。</a:t>
              </a:r>
            </a:p>
          </p:txBody>
        </p:sp>
        <p:sp>
          <p:nvSpPr>
            <p:cNvPr id="13" name="文本框 12"/>
            <p:cNvSpPr txBox="1"/>
            <p:nvPr>
              <p:custDataLst>
                <p:tags r:id="rId7"/>
              </p:custDataLst>
            </p:nvPr>
          </p:nvSpPr>
          <p:spPr>
            <a:xfrm>
              <a:off x="1480" y="3282"/>
              <a:ext cx="9600" cy="16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1400">
                  <a:solidFill>
                    <a:srgbClr val="FFFED3"/>
                  </a:solidFill>
                  <a:cs typeface="阿里巴巴普惠体" panose="00020600040101010101" charset="-122"/>
                  <a:sym typeface="+mn-ea"/>
                </a:rPr>
                <a:t>请各会员单位、相关组织及全国质协系统单位加强活动宣传，营造浓厚氛围，及时做好活动总结，并将有关工作总结和“质量月”活动期间的活动照片、视频等资料，及时通过电子邮件报送至中国质协，以便进行集中总结宣传。</a:t>
              </a:r>
            </a:p>
          </p:txBody>
        </p:sp>
      </p:grpSp>
      <p:pic>
        <p:nvPicPr>
          <p:cNvPr id="14" name="图片 13" descr="P-10238790-10224356"/>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7873365" y="1771015"/>
            <a:ext cx="3131185" cy="314833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par>
                          <p:cTn id="8" fill="hold" nodeType="afterGroup">
                            <p:stCondLst>
                              <p:cond delay="500"/>
                            </p:stCondLst>
                            <p:childTnLst>
                              <p:par>
                                <p:cTn id="9" presetID="3" presetClass="entr" presetSubtype="10" dur="50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blinds(horizontal)">
                                      <p:cBhvr>
                                        <p:cTn id="11" dur="500"/>
                                        <p:tgtEl>
                                          <p:spTgt spid="7"/>
                                        </p:tgtEl>
                                      </p:cBhvr>
                                    </p:animEffect>
                                  </p:childTnLst>
                                </p:cTn>
                              </p:par>
                            </p:childTnLst>
                          </p:cTn>
                        </p:par>
                        <p:par>
                          <p:cTn id="12" fill="hold" nodeType="afterGroup">
                            <p:stCondLst>
                              <p:cond delay="1000"/>
                            </p:stCondLst>
                            <p:childTnLst>
                              <p:par>
                                <p:cTn id="13" presetID="3" presetClass="entr" presetSubtype="10" dur="500" fill="hold"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blinds(horizontal)">
                                      <p:cBhvr>
                                        <p:cTn id="1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https://d.book118.com/088001016105006046</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阿里巴巴普惠">
      <a:majorFont>
        <a:latin typeface="阿里巴巴普惠体"/>
        <a:ea typeface="阿里巴巴普惠体"/>
        <a:cs typeface="Arial"/>
      </a:majorFont>
      <a:minorFont>
        <a:latin typeface="阿里巴巴普惠体"/>
        <a:ea typeface="阿里巴巴普惠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阿里巴巴普惠体</vt:lpstr>
      <vt:lpstr>优设标题黑</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2024-09-27T13:59:12.321</cp:lastPrinted>
  <dcterms:created xsi:type="dcterms:W3CDTF">2024-09-27T05:59:12Z</dcterms:created>
  <dcterms:modified xsi:type="dcterms:W3CDTF">2024-09-27T05:59:14Z</dcterms:modified>
</cp:coreProperties>
</file>