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3319E3-6478-410A-9B0B-BADADC1324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F2100E-7B98-456F-9243-BFF6865877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634367-D463-488E-BFE0-D8100C9354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F3E1CA8-0181-4230-A446-C63BFD24B7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77E396E-EB7B-4238-875F-510B6D051B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2B1E0E1-F2C9-435A-8ECF-2C7537D186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FAE171B-37B5-4194-B1D1-DF93621D4E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11DC89B-A163-4515-9A8D-B8602292FC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96023DE-FC69-45E2-85E1-0C41A36BC3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132C09-9A86-44EA-AAA7-5FB033466E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3871A2-2333-48CE-96B8-55885A8670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t>Click to edit Master text styles</a:t>
            </a:r>
          </a:p>
          <a:p>
            <a:r>
              <a:t>Second level</a:t>
            </a:r>
          </a:p>
          <a:p>
            <a:r>
              <a:t>Third level</a:t>
            </a:r>
          </a:p>
          <a:p>
            <a:r>
              <a:t>Fourth level</a:t>
            </a:r>
          </a:p>
          <a:p>
            <a:r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8/1/2011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‹#›</a:t>
            </a: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88002040011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08399" y="3366694"/>
            <a:ext cx="2724309" cy="175530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$number{01}</a:t>
            </a:r>
          </a:p>
        </p:txBody>
      </p:sp>
      <p:sp>
        <p:nvSpPr>
          <p:cNvPr id="3" name="AutoShape 3"/>
          <p:cNvSpPr/>
          <p:nvPr/>
        </p:nvSpPr>
        <p:spPr>
          <a:xfrm>
            <a:off x="0" y="1969768"/>
            <a:ext cx="12192000" cy="291846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4753" y="2169417"/>
            <a:ext cx="8281818" cy="15455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CDE办事指南</a:t>
            </a:r>
          </a:p>
        </p:txBody>
      </p:sp>
      <p:sp>
        <p:nvSpPr>
          <p:cNvPr id="5" name="AutoShape 5"/>
          <p:cNvSpPr/>
          <p:nvPr/>
        </p:nvSpPr>
        <p:spPr>
          <a:xfrm>
            <a:off x="764753" y="4274372"/>
            <a:ext cx="2461447" cy="31994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2024-01-20</a:t>
            </a:r>
          </a:p>
        </p:txBody>
      </p:sp>
      <p:sp>
        <p:nvSpPr>
          <p:cNvPr id="6" name="AutoShape 6"/>
          <p:cNvSpPr/>
          <p:nvPr/>
        </p:nvSpPr>
        <p:spPr>
          <a:xfrm>
            <a:off x="764753" y="3876675"/>
            <a:ext cx="1851864" cy="4062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汇报人：AA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77789" y="0"/>
            <a:ext cx="4892103" cy="6288968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4" y="0"/>
            <a:ext cx="12184811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991063" y="193190"/>
            <a:ext cx="1630680" cy="9582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132645" y="1977496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CDE概述与背景</a:t>
            </a:r>
          </a:p>
          <a:p>
            <a:r>
              <a:t>办事流程详解</a:t>
            </a:r>
          </a:p>
          <a:p>
            <a:r>
              <a:t>各类业务具体办理指南</a:t>
            </a:r>
          </a:p>
          <a:p>
            <a:r>
              <a:t>常见问题解答与注意事项</a:t>
            </a:r>
          </a:p>
          <a:p>
            <a:r>
              <a:t>在线服务平台使用指南</a:t>
            </a:r>
          </a:p>
          <a:p>
            <a:r>
              <a:t>联系方式与咨询渠道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99416" y="1957978"/>
            <a:ext cx="3374508" cy="294204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728582" y="2121361"/>
            <a:ext cx="2933622" cy="262259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noFill/>
          <a:ln w="19050">
            <a:solidFill>
              <a:srgbClr val="FFFFFF">
                <a:alpha val="100000"/>
              </a:srgbClr>
            </a:solidFill>
            <a:prstDash val="solid"/>
          </a:ln>
          <a:effectLst>
            <a:outerShdw blurRad="571500" dist="342900" dir="2280000">
              <a:srgbClr val="000000">
                <a:alpha val="15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-1033732" y="2678430"/>
            <a:ext cx="6440805" cy="15011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01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368292" y="2986088"/>
            <a:ext cx="7260591" cy="885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CDE概述与背景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CDE定义及功能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CDE定义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CDE是Center for Drug Evaluation（药品审评中心）的简称，是国家药品监督管理局直属单位。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功能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CDE负责药品注册申请的技术审评工作，包括新药、仿制药、进口药等的审评，以及药品再注册、补充申请等的技术审评。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随着医药产业的快速发展和药品监管体系的不断完善，为提高药品审评效率和质量，国家药品监督管理局决定成立专门的药品审评机构。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设立背景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CDE的设立有助于规范药品审评流程，提高审评效率和质量，保障公众用药安全有效，推动医药产业健康发展。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意义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设立背景与意义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适用范围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CDE适用于所有向国家药品监督管理局提出药品注册申请的企业和机构。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对象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包括国内外药品生产企业、研发机构、医疗机构等。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适用范围及对象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99416" y="1957978"/>
            <a:ext cx="3374508" cy="294204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728582" y="2121361"/>
            <a:ext cx="2933622" cy="262259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noFill/>
          <a:ln w="19050">
            <a:solidFill>
              <a:srgbClr val="FFFFFF">
                <a:alpha val="100000"/>
              </a:srgbClr>
            </a:solidFill>
            <a:prstDash val="solid"/>
          </a:ln>
          <a:effectLst>
            <a:outerShdw blurRad="571500" dist="342900" dir="2280000">
              <a:srgbClr val="000000">
                <a:alpha val="15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-1033732" y="2678430"/>
            <a:ext cx="6440805" cy="15011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02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368292" y="2986088"/>
            <a:ext cx="7260591" cy="885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办事流程详解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1662" y="1773079"/>
            <a:ext cx="2211038" cy="987362"/>
            <a:chOff x="1101662" y="1773079"/>
            <a:chExt cx="2211038" cy="987362"/>
          </a:xfrm>
        </p:grpSpPr>
        <p:sp>
          <p:nvSpPr>
            <p:cNvPr id="3" name="Freeform 3"/>
            <p:cNvSpPr/>
            <p:nvPr/>
          </p:nvSpPr>
          <p:spPr>
            <a:xfrm rot="10800000">
              <a:off x="1101662" y="1773079"/>
              <a:ext cx="2211038" cy="987362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933384" y="1952434"/>
              <a:ext cx="610648" cy="555498"/>
            </a:xfrm>
            <a:custGeom>
              <a:rect l="l" t="t" r="r" b="b"/>
              <a:pathLst>
                <a:path w="67" h="60">
                  <a:moveTo>
                    <a:pt x="53" y="2"/>
                  </a:moveTo>
                  <a:cubicBezTo>
                    <a:pt x="53" y="1"/>
                    <a:pt x="52" y="0"/>
                    <a:pt x="51" y="0"/>
                  </a:cubicBezTo>
                  <a:cubicBezTo>
                    <a:pt x="46" y="0"/>
                    <a:pt x="46" y="0"/>
                    <a:pt x="46" y="0"/>
                  </a:cubicBezTo>
                  <a:cubicBezTo>
                    <a:pt x="45" y="0"/>
                    <a:pt x="44" y="1"/>
                    <a:pt x="44" y="2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53" y="14"/>
                    <a:pt x="53" y="14"/>
                    <a:pt x="53" y="14"/>
                  </a:cubicBezTo>
                  <a:lnTo>
                    <a:pt x="53" y="2"/>
                  </a:lnTo>
                  <a:close/>
                  <a:moveTo>
                    <a:pt x="66" y="31"/>
                  </a:moveTo>
                  <a:cubicBezTo>
                    <a:pt x="36" y="2"/>
                    <a:pt x="36" y="2"/>
                    <a:pt x="36" y="2"/>
                  </a:cubicBezTo>
                  <a:cubicBezTo>
                    <a:pt x="35" y="0"/>
                    <a:pt x="33" y="0"/>
                    <a:pt x="31" y="2"/>
                  </a:cubicBezTo>
                  <a:cubicBezTo>
                    <a:pt x="2" y="31"/>
                    <a:pt x="2" y="31"/>
                    <a:pt x="2" y="31"/>
                  </a:cubicBezTo>
                  <a:cubicBezTo>
                    <a:pt x="0" y="33"/>
                    <a:pt x="0" y="35"/>
                    <a:pt x="2" y="36"/>
                  </a:cubicBezTo>
                  <a:cubicBezTo>
                    <a:pt x="2" y="37"/>
                    <a:pt x="3" y="37"/>
                    <a:pt x="4" y="37"/>
                  </a:cubicBezTo>
                  <a:cubicBezTo>
                    <a:pt x="5" y="37"/>
                    <a:pt x="6" y="37"/>
                    <a:pt x="7" y="36"/>
                  </a:cubicBezTo>
                  <a:cubicBezTo>
                    <a:pt x="34" y="9"/>
                    <a:pt x="34" y="9"/>
                    <a:pt x="34" y="9"/>
                  </a:cubicBezTo>
                  <a:cubicBezTo>
                    <a:pt x="61" y="36"/>
                    <a:pt x="61" y="36"/>
                    <a:pt x="61" y="36"/>
                  </a:cubicBezTo>
                  <a:cubicBezTo>
                    <a:pt x="62" y="38"/>
                    <a:pt x="65" y="38"/>
                    <a:pt x="66" y="36"/>
                  </a:cubicBezTo>
                  <a:cubicBezTo>
                    <a:pt x="67" y="35"/>
                    <a:pt x="67" y="33"/>
                    <a:pt x="66" y="31"/>
                  </a:cubicBezTo>
                  <a:close/>
                  <a:moveTo>
                    <a:pt x="9" y="37"/>
                  </a:moveTo>
                  <a:cubicBezTo>
                    <a:pt x="9" y="57"/>
                    <a:pt x="9" y="57"/>
                    <a:pt x="9" y="57"/>
                  </a:cubicBezTo>
                  <a:cubicBezTo>
                    <a:pt x="9" y="59"/>
                    <a:pt x="11" y="60"/>
                    <a:pt x="13" y="60"/>
                  </a:cubicBezTo>
                  <a:cubicBezTo>
                    <a:pt x="28" y="60"/>
                    <a:pt x="28" y="60"/>
                    <a:pt x="28" y="60"/>
                  </a:cubicBezTo>
                  <a:cubicBezTo>
                    <a:pt x="28" y="42"/>
                    <a:pt x="28" y="42"/>
                    <a:pt x="28" y="42"/>
                  </a:cubicBezTo>
                  <a:cubicBezTo>
                    <a:pt x="28" y="42"/>
                    <a:pt x="29" y="41"/>
                    <a:pt x="29" y="41"/>
                  </a:cubicBezTo>
                  <a:cubicBezTo>
                    <a:pt x="38" y="41"/>
                    <a:pt x="38" y="41"/>
                    <a:pt x="38" y="41"/>
                  </a:cubicBezTo>
                  <a:cubicBezTo>
                    <a:pt x="39" y="41"/>
                    <a:pt x="39" y="42"/>
                    <a:pt x="39" y="42"/>
                  </a:cubicBezTo>
                  <a:cubicBezTo>
                    <a:pt x="39" y="60"/>
                    <a:pt x="39" y="60"/>
                    <a:pt x="39" y="60"/>
                  </a:cubicBezTo>
                  <a:cubicBezTo>
                    <a:pt x="55" y="60"/>
                    <a:pt x="55" y="60"/>
                    <a:pt x="55" y="60"/>
                  </a:cubicBezTo>
                  <a:cubicBezTo>
                    <a:pt x="57" y="60"/>
                    <a:pt x="58" y="59"/>
                    <a:pt x="58" y="57"/>
                  </a:cubicBezTo>
                  <a:cubicBezTo>
                    <a:pt x="58" y="38"/>
                    <a:pt x="58" y="38"/>
                    <a:pt x="58" y="38"/>
                  </a:cubicBezTo>
                  <a:cubicBezTo>
                    <a:pt x="34" y="13"/>
                    <a:pt x="34" y="13"/>
                    <a:pt x="34" y="13"/>
                  </a:cubicBezTo>
                  <a:lnTo>
                    <a:pt x="9" y="3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1101662" y="4698682"/>
            <a:ext cx="2211038" cy="1034606"/>
            <a:chOff x="1101662" y="4698682"/>
            <a:chExt cx="2211038" cy="1034606"/>
          </a:xfrm>
        </p:grpSpPr>
        <p:sp>
          <p:nvSpPr>
            <p:cNvPr id="6" name="Freeform 6"/>
            <p:cNvSpPr/>
            <p:nvPr/>
          </p:nvSpPr>
          <p:spPr>
            <a:xfrm rot="10800000">
              <a:off x="1101662" y="4698682"/>
              <a:ext cx="2211038" cy="1034606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1101662" y="3236786"/>
            <a:ext cx="2211038" cy="1033558"/>
            <a:chOff x="1101662" y="3236786"/>
            <a:chExt cx="2211038" cy="1033558"/>
          </a:xfrm>
        </p:grpSpPr>
        <p:sp>
          <p:nvSpPr>
            <p:cNvPr id="8" name="Freeform 8"/>
            <p:cNvSpPr/>
            <p:nvPr/>
          </p:nvSpPr>
          <p:spPr>
            <a:xfrm rot="10800000">
              <a:off x="1101662" y="3236786"/>
              <a:ext cx="2211038" cy="1033558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878425" y="3335274"/>
            <a:ext cx="685800" cy="695801"/>
            <a:chOff x="1878425" y="3335274"/>
            <a:chExt cx="685800" cy="695801"/>
          </a:xfrm>
        </p:grpSpPr>
        <p:sp>
          <p:nvSpPr>
            <p:cNvPr id="10" name="Freeform 10"/>
            <p:cNvSpPr/>
            <p:nvPr/>
          </p:nvSpPr>
          <p:spPr>
            <a:xfrm>
              <a:off x="1915382" y="3782568"/>
              <a:ext cx="87725" cy="163163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058353" y="3692747"/>
              <a:ext cx="87725" cy="253079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2201323" y="3692747"/>
              <a:ext cx="87725" cy="253079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341150" y="3606165"/>
              <a:ext cx="94297" cy="342900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892617" y="3453003"/>
              <a:ext cx="536257" cy="342900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1878425" y="3335274"/>
              <a:ext cx="685800" cy="695801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Freeform 16"/>
          <p:cNvSpPr/>
          <p:nvPr/>
        </p:nvSpPr>
        <p:spPr>
          <a:xfrm>
            <a:off x="1858944" y="4873441"/>
            <a:ext cx="671753" cy="671753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3626579" y="4632972"/>
            <a:ext cx="7364174" cy="120449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如有需要，可提前咨询相关部门或窗口，了解申请材料的详细要求。</a:t>
            </a:r>
          </a:p>
        </p:txBody>
      </p:sp>
      <p:sp>
        <p:nvSpPr>
          <p:cNvPr id="18" name="AutoShape 18"/>
          <p:cNvSpPr/>
          <p:nvPr/>
        </p:nvSpPr>
        <p:spPr>
          <a:xfrm>
            <a:off x="3626579" y="1687513"/>
            <a:ext cx="7364174" cy="11576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根据具体业务要求，准备相关申请材料，如申请表、证明文件等。</a:t>
            </a:r>
          </a:p>
        </p:txBody>
      </p:sp>
      <p:sp>
        <p:nvSpPr>
          <p:cNvPr id="19" name="AutoShape 19"/>
          <p:cNvSpPr/>
          <p:nvPr/>
        </p:nvSpPr>
        <p:spPr>
          <a:xfrm>
            <a:off x="3626579" y="3179795"/>
            <a:ext cx="7364174" cy="11576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确保申请材料的真实性、准确性和完整性。</a:t>
            </a:r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申请材料准备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flipV="1">
            <a:off x="2445706" y="3707161"/>
            <a:ext cx="1609771" cy="1876425"/>
          </a:xfrm>
          <a:custGeom>
            <a:rect l="l" t="t" r="r" b="b"/>
            <a:pathLst>
              <a:path w="933" h="1182">
                <a:moveTo>
                  <a:pt x="118" y="1044"/>
                </a:moveTo>
                <a:lnTo>
                  <a:pt x="128" y="340"/>
                </a:lnTo>
                <a:cubicBezTo>
                  <a:pt x="134" y="214"/>
                  <a:pt x="182" y="212"/>
                  <a:pt x="264" y="210"/>
                </a:cubicBezTo>
                <a:lnTo>
                  <a:pt x="720" y="202"/>
                </a:lnTo>
                <a:lnTo>
                  <a:pt x="720" y="320"/>
                </a:lnTo>
                <a:lnTo>
                  <a:pt x="933" y="153"/>
                </a:lnTo>
                <a:lnTo>
                  <a:pt x="712" y="0"/>
                </a:lnTo>
                <a:lnTo>
                  <a:pt x="714" y="92"/>
                </a:lnTo>
                <a:cubicBezTo>
                  <a:pt x="714" y="92"/>
                  <a:pt x="406" y="94"/>
                  <a:pt x="234" y="94"/>
                </a:cubicBezTo>
                <a:cubicBezTo>
                  <a:pt x="60" y="96"/>
                  <a:pt x="2" y="156"/>
                  <a:pt x="0" y="298"/>
                </a:cubicBezTo>
                <a:lnTo>
                  <a:pt x="0" y="1058"/>
                </a:lnTo>
                <a:cubicBezTo>
                  <a:pt x="20" y="1182"/>
                  <a:pt x="93" y="1170"/>
                  <a:pt x="118" y="1044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6200000">
            <a:off x="2870191" y="2775047"/>
            <a:ext cx="477838" cy="1913436"/>
          </a:xfrm>
          <a:custGeom>
            <a:rect l="l" t="t" r="r" b="b"/>
            <a:pathLst>
              <a:path w="142" h="604">
                <a:moveTo>
                  <a:pt x="37" y="1"/>
                </a:moveTo>
                <a:lnTo>
                  <a:pt x="45" y="472"/>
                </a:lnTo>
                <a:lnTo>
                  <a:pt x="0" y="474"/>
                </a:lnTo>
                <a:lnTo>
                  <a:pt x="72" y="604"/>
                </a:lnTo>
                <a:lnTo>
                  <a:pt x="142" y="474"/>
                </a:lnTo>
                <a:lnTo>
                  <a:pt x="100" y="474"/>
                </a:lnTo>
                <a:lnTo>
                  <a:pt x="99" y="0"/>
                </a:lnTo>
                <a:lnTo>
                  <a:pt x="37" y="1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435353" y="1978373"/>
            <a:ext cx="1609771" cy="1876425"/>
          </a:xfrm>
          <a:custGeom>
            <a:rect l="l" t="t" r="r" b="b"/>
            <a:pathLst>
              <a:path w="933" h="1182">
                <a:moveTo>
                  <a:pt x="118" y="1044"/>
                </a:moveTo>
                <a:lnTo>
                  <a:pt x="128" y="340"/>
                </a:lnTo>
                <a:cubicBezTo>
                  <a:pt x="134" y="214"/>
                  <a:pt x="182" y="212"/>
                  <a:pt x="264" y="210"/>
                </a:cubicBezTo>
                <a:lnTo>
                  <a:pt x="720" y="202"/>
                </a:lnTo>
                <a:lnTo>
                  <a:pt x="720" y="320"/>
                </a:lnTo>
                <a:lnTo>
                  <a:pt x="933" y="153"/>
                </a:lnTo>
                <a:lnTo>
                  <a:pt x="712" y="0"/>
                </a:lnTo>
                <a:lnTo>
                  <a:pt x="714" y="92"/>
                </a:lnTo>
                <a:cubicBezTo>
                  <a:pt x="714" y="92"/>
                  <a:pt x="406" y="94"/>
                  <a:pt x="234" y="94"/>
                </a:cubicBezTo>
                <a:cubicBezTo>
                  <a:pt x="60" y="96"/>
                  <a:pt x="2" y="156"/>
                  <a:pt x="0" y="298"/>
                </a:cubicBezTo>
                <a:lnTo>
                  <a:pt x="0" y="1058"/>
                </a:lnTo>
                <a:cubicBezTo>
                  <a:pt x="20" y="1182"/>
                  <a:pt x="93" y="1170"/>
                  <a:pt x="118" y="1044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56340" y="1637062"/>
            <a:ext cx="6042012" cy="1280677"/>
          </a:xfrm>
          <a:prstGeom prst="roundRect">
            <a:avLst>
              <a:gd name="adj" fmla="val 11505"/>
            </a:avLst>
          </a:prstGeom>
          <a:solidFill>
            <a:schemeClr val="accent1">
              <a:alpha val="3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156340" y="1621187"/>
            <a:ext cx="1629199" cy="1298575"/>
          </a:xfrm>
          <a:prstGeom prst="roundRect">
            <a:avLst>
              <a:gd name="adj" fmla="val 1192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156340" y="3132487"/>
            <a:ext cx="6042012" cy="1289587"/>
          </a:xfrm>
          <a:prstGeom prst="roundRect">
            <a:avLst>
              <a:gd name="adj" fmla="val 11505"/>
            </a:avLst>
          </a:prstGeom>
          <a:solidFill>
            <a:schemeClr val="accent1">
              <a:alpha val="3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169043" y="3122962"/>
            <a:ext cx="1629199" cy="1298575"/>
          </a:xfrm>
          <a:prstGeom prst="roundRect">
            <a:avLst>
              <a:gd name="adj" fmla="val 1192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156340" y="4654899"/>
            <a:ext cx="6045187" cy="1286259"/>
          </a:xfrm>
          <a:prstGeom prst="roundRect">
            <a:avLst>
              <a:gd name="adj" fmla="val 11505"/>
            </a:avLst>
          </a:prstGeom>
          <a:solidFill>
            <a:schemeClr val="accent1">
              <a:alpha val="3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149988" y="4645374"/>
            <a:ext cx="1629199" cy="1298575"/>
          </a:xfrm>
          <a:prstGeom prst="roundRect">
            <a:avLst>
              <a:gd name="adj" fmla="val 11921"/>
            </a:avLst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621060" y="2829687"/>
            <a:ext cx="1753457" cy="1753362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56340" y="4974994"/>
            <a:ext cx="1629199" cy="570492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03</a:t>
            </a:r>
          </a:p>
        </p:txBody>
      </p:sp>
      <p:sp>
        <p:nvSpPr>
          <p:cNvPr id="13" name="AutoShape 13"/>
          <p:cNvSpPr/>
          <p:nvPr/>
        </p:nvSpPr>
        <p:spPr>
          <a:xfrm>
            <a:off x="4156340" y="3413506"/>
            <a:ext cx="1629199" cy="570492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02</a:t>
            </a:r>
          </a:p>
        </p:txBody>
      </p:sp>
      <p:sp>
        <p:nvSpPr>
          <p:cNvPr id="14" name="AutoShape 14"/>
          <p:cNvSpPr/>
          <p:nvPr/>
        </p:nvSpPr>
        <p:spPr>
          <a:xfrm>
            <a:off x="6096000" y="1907546"/>
            <a:ext cx="3625542" cy="739710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将准备好的申请材料提交至CDE相关部门或窗口。</a:t>
            </a:r>
          </a:p>
        </p:txBody>
      </p:sp>
      <p:sp>
        <p:nvSpPr>
          <p:cNvPr id="15" name="AutoShape 15"/>
          <p:cNvSpPr/>
          <p:nvPr/>
        </p:nvSpPr>
        <p:spPr>
          <a:xfrm>
            <a:off x="4156340" y="1978373"/>
            <a:ext cx="1641902" cy="570492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01</a:t>
            </a:r>
          </a:p>
        </p:txBody>
      </p:sp>
      <p:sp>
        <p:nvSpPr>
          <p:cNvPr id="16" name="Freeform 16"/>
          <p:cNvSpPr/>
          <p:nvPr/>
        </p:nvSpPr>
        <p:spPr>
          <a:xfrm>
            <a:off x="2123412" y="3297713"/>
            <a:ext cx="780338" cy="780338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提交申请并受理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096000" y="4928174"/>
            <a:ext cx="3625542" cy="739710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提交申请后，CDE将对申请材料进行初步审查，确认是否受理。</a:t>
            </a:r>
          </a:p>
        </p:txBody>
      </p:sp>
      <p:sp>
        <p:nvSpPr>
          <p:cNvPr id="40" name="AutoShape 40"/>
          <p:cNvSpPr/>
          <p:nvPr/>
        </p:nvSpPr>
        <p:spPr>
          <a:xfrm>
            <a:off x="6096000" y="3407426"/>
            <a:ext cx="3625542" cy="739710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提交方式可选择线上或线下，具体以当地CDE要求为准。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140488" y="2144472"/>
            <a:ext cx="7911026" cy="3564775"/>
            <a:chOff x="2140488" y="2144472"/>
            <a:chExt cx="7911026" cy="3564775"/>
          </a:xfrm>
        </p:grpSpPr>
        <p:sp>
          <p:nvSpPr>
            <p:cNvPr id="3" name="AutoShape 3"/>
            <p:cNvSpPr/>
            <p:nvPr/>
          </p:nvSpPr>
          <p:spPr>
            <a:xfrm>
              <a:off x="2140488" y="2144472"/>
              <a:ext cx="7911026" cy="936104"/>
            </a:xfrm>
            <a:prstGeom prst="triangle">
              <a:avLst>
                <a:gd name="adj" fmla="val 50000"/>
              </a:avLst>
            </a:prstGeom>
            <a:solidFill>
              <a:schemeClr val="accent1">
                <a:alpha val="35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2152365" y="3693023"/>
              <a:ext cx="2503100" cy="2016224"/>
            </a:xfrm>
            <a:prstGeom prst="rect">
              <a:avLst/>
            </a:prstGeom>
            <a:solidFill>
              <a:schemeClr val="accent3">
                <a:alpha val="27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4844451" y="3693023"/>
              <a:ext cx="2503100" cy="2016224"/>
            </a:xfrm>
            <a:prstGeom prst="rect">
              <a:avLst/>
            </a:prstGeom>
            <a:solidFill>
              <a:schemeClr val="accent2">
                <a:alpha val="3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548414" y="3693023"/>
              <a:ext cx="2503100" cy="2016224"/>
            </a:xfrm>
            <a:prstGeom prst="rect">
              <a:avLst/>
            </a:prstGeom>
            <a:solidFill>
              <a:schemeClr val="accent1">
                <a:alpha val="42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" name="AutoShape 7"/>
          <p:cNvSpPr/>
          <p:nvPr/>
        </p:nvSpPr>
        <p:spPr>
          <a:xfrm>
            <a:off x="2152365" y="3260975"/>
            <a:ext cx="2503100" cy="432048"/>
          </a:xfrm>
          <a:prstGeom prst="rect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844451" y="3260975"/>
            <a:ext cx="2503100" cy="43204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548414" y="3270500"/>
            <a:ext cx="2503100" cy="43204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5387911" y="1196721"/>
            <a:ext cx="1416177" cy="1415796"/>
            <a:chOff x="5387911" y="1196721"/>
            <a:chExt cx="1416177" cy="1415796"/>
          </a:xfrm>
        </p:grpSpPr>
        <p:sp>
          <p:nvSpPr>
            <p:cNvPr id="11" name="AutoShape 11"/>
            <p:cNvSpPr/>
            <p:nvPr/>
          </p:nvSpPr>
          <p:spPr>
            <a:xfrm>
              <a:off x="5387911" y="1196721"/>
              <a:ext cx="1416177" cy="141579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AutoShape 12"/>
          <p:cNvSpPr/>
          <p:nvPr/>
        </p:nvSpPr>
        <p:spPr>
          <a:xfrm>
            <a:off x="2470577" y="4089926"/>
            <a:ext cx="1866677" cy="1222419"/>
          </a:xfrm>
          <a:prstGeom prst="rect">
            <a:avLst/>
          </a:prstGeom>
          <a:noFill/>
        </p:spPr>
        <p:txBody>
          <a:bodyPr vert="horz" wrap="square" lIns="68580" tIns="34290" rIns="68580" bIns="3429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CDE将对受理的申请材料进行详细审核和评估。</a:t>
            </a:r>
          </a:p>
        </p:txBody>
      </p:sp>
      <p:sp>
        <p:nvSpPr>
          <p:cNvPr id="13" name="AutoShape 13"/>
          <p:cNvSpPr/>
          <p:nvPr/>
        </p:nvSpPr>
        <p:spPr>
          <a:xfrm>
            <a:off x="2140488" y="3289550"/>
            <a:ext cx="2514977" cy="432048"/>
          </a:xfrm>
          <a:prstGeom prst="rect">
            <a:avLst/>
          </a:prstGeom>
          <a:noFill/>
        </p:spPr>
        <p:txBody>
          <a:bodyPr vert="horz" wrap="square" lIns="121920" tIns="60960" rIns="121920" bIns="6096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01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838512" y="3280025"/>
            <a:ext cx="2514977" cy="432048"/>
          </a:xfrm>
          <a:prstGeom prst="rect">
            <a:avLst/>
          </a:prstGeom>
          <a:noFill/>
        </p:spPr>
        <p:txBody>
          <a:bodyPr vert="horz" wrap="square" lIns="121920" tIns="60960" rIns="121920" bIns="6096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02</a:t>
            </a:r>
          </a:p>
        </p:txBody>
      </p:sp>
      <p:sp>
        <p:nvSpPr>
          <p:cNvPr id="15" name="AutoShape 15"/>
          <p:cNvSpPr/>
          <p:nvPr/>
        </p:nvSpPr>
        <p:spPr>
          <a:xfrm>
            <a:off x="7536537" y="3280410"/>
            <a:ext cx="2514977" cy="432048"/>
          </a:xfrm>
          <a:prstGeom prst="rect">
            <a:avLst/>
          </a:prstGeom>
          <a:noFill/>
        </p:spPr>
        <p:txBody>
          <a:bodyPr vert="horz" wrap="square" lIns="121920" tIns="60960" rIns="121920" bIns="6096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03</a:t>
            </a:r>
          </a:p>
        </p:txBody>
      </p:sp>
      <p:sp>
        <p:nvSpPr>
          <p:cNvPr id="16" name="Freeform 16"/>
          <p:cNvSpPr/>
          <p:nvPr/>
        </p:nvSpPr>
        <p:spPr>
          <a:xfrm>
            <a:off x="5727775" y="1536394"/>
            <a:ext cx="736450" cy="736450"/>
          </a:xfrm>
          <a:custGeom>
            <a:rect l="l" t="t" r="r" b="b"/>
            <a:pathLst>
              <a:path w="304800" h="304800">
                <a:moveTo>
                  <a:pt x="50749" y="121920"/>
                </a:moveTo>
                <a:lnTo>
                  <a:pt x="152400" y="182880"/>
                </a:lnTo>
                <a:lnTo>
                  <a:pt x="304800" y="91440"/>
                </a:lnTo>
                <a:lnTo>
                  <a:pt x="152400" y="0"/>
                </a:lnTo>
                <a:lnTo>
                  <a:pt x="0" y="91440"/>
                </a:lnTo>
                <a:lnTo>
                  <a:pt x="152400" y="91440"/>
                </a:lnTo>
                <a:lnTo>
                  <a:pt x="152400" y="121920"/>
                </a:lnTo>
                <a:lnTo>
                  <a:pt x="50749" y="121920"/>
                </a:lnTo>
                <a:close/>
                <a:moveTo>
                  <a:pt x="0" y="121920"/>
                </a:moveTo>
                <a:lnTo>
                  <a:pt x="0" y="243840"/>
                </a:lnTo>
                <a:lnTo>
                  <a:pt x="30480" y="210007"/>
                </a:lnTo>
                <a:lnTo>
                  <a:pt x="30480" y="140208"/>
                </a:lnTo>
                <a:lnTo>
                  <a:pt x="0" y="121920"/>
                </a:lnTo>
                <a:close/>
                <a:moveTo>
                  <a:pt x="152400" y="304800"/>
                </a:moveTo>
                <a:lnTo>
                  <a:pt x="45720" y="240792"/>
                </a:lnTo>
                <a:lnTo>
                  <a:pt x="45720" y="149352"/>
                </a:lnTo>
                <a:lnTo>
                  <a:pt x="152400" y="213360"/>
                </a:lnTo>
                <a:lnTo>
                  <a:pt x="259080" y="149352"/>
                </a:lnTo>
                <a:lnTo>
                  <a:pt x="259080" y="240792"/>
                </a:lnTo>
                <a:lnTo>
                  <a:pt x="152400" y="3048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审核评估过程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7866626" y="4089926"/>
            <a:ext cx="1866677" cy="1222419"/>
          </a:xfrm>
          <a:prstGeom prst="rect">
            <a:avLst/>
          </a:prstGeom>
          <a:noFill/>
        </p:spPr>
        <p:txBody>
          <a:bodyPr vert="horz" wrap="square" lIns="68580" tIns="34290" rIns="68580" bIns="3429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评估过程可能包括现场核查、专家评审等环节，具体以当地CDE要求为准。</a:t>
            </a:r>
          </a:p>
        </p:txBody>
      </p:sp>
      <p:sp>
        <p:nvSpPr>
          <p:cNvPr id="40" name="AutoShape 40"/>
          <p:cNvSpPr/>
          <p:nvPr/>
        </p:nvSpPr>
        <p:spPr>
          <a:xfrm>
            <a:off x="5162662" y="4089926"/>
            <a:ext cx="1866677" cy="1222419"/>
          </a:xfrm>
          <a:prstGeom prst="rect">
            <a:avLst/>
          </a:prstGeom>
          <a:noFill/>
        </p:spPr>
        <p:txBody>
          <a:bodyPr vert="horz" wrap="square" lIns="68580" tIns="34290" rIns="68580" bIns="3429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审核内容包括申请材料的真实性、合规性以及是否符合相关法规和政策要求。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57080" y="1431615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20871" y="1321887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1612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27285" y="3051549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75049" y="4866556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51032" y="4756828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431615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CDE将在规定时限内完成审批，并将审批结果通知申请人。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3135142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通知方式可能包括邮件、短信、电话等，具体以当地CDE要求为准。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4866556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申请人可根据审批结果，按照要求办理后续手续或补充相关材料。如有需要，可向CDE咨询相关政策和流程。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审批结果通知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99416" y="1957978"/>
            <a:ext cx="3374508" cy="294204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728582" y="2121361"/>
            <a:ext cx="2933622" cy="262259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noFill/>
          <a:ln w="19050">
            <a:solidFill>
              <a:srgbClr val="FFFFFF">
                <a:alpha val="100000"/>
              </a:srgbClr>
            </a:solidFill>
            <a:prstDash val="solid"/>
          </a:ln>
          <a:effectLst>
            <a:outerShdw blurRad="571500" dist="342900" dir="2280000">
              <a:srgbClr val="000000">
                <a:alpha val="15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-1033732" y="2678430"/>
            <a:ext cx="6440805" cy="15011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03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368292" y="2986088"/>
            <a:ext cx="7260591" cy="885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各类业务具体办理指南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156340" y="1637062"/>
            <a:ext cx="6042012" cy="1280677"/>
          </a:xfrm>
          <a:prstGeom prst="roundRect">
            <a:avLst>
              <a:gd name="adj" fmla="val 11505"/>
            </a:avLst>
          </a:prstGeom>
          <a:solidFill>
            <a:schemeClr val="accent1">
              <a:alpha val="3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156340" y="1637062"/>
            <a:ext cx="1629199" cy="1298575"/>
          </a:xfrm>
          <a:prstGeom prst="roundRect">
            <a:avLst>
              <a:gd name="adj" fmla="val 1192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156340" y="3132487"/>
            <a:ext cx="6042012" cy="1289587"/>
          </a:xfrm>
          <a:prstGeom prst="roundRect">
            <a:avLst>
              <a:gd name="adj" fmla="val 11505"/>
            </a:avLst>
          </a:prstGeom>
          <a:solidFill>
            <a:schemeClr val="accent1">
              <a:alpha val="3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69043" y="3122962"/>
            <a:ext cx="1629199" cy="1298575"/>
          </a:xfrm>
          <a:prstGeom prst="roundRect">
            <a:avLst>
              <a:gd name="adj" fmla="val 1192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156340" y="4654899"/>
            <a:ext cx="6045187" cy="1286259"/>
          </a:xfrm>
          <a:prstGeom prst="roundRect">
            <a:avLst>
              <a:gd name="adj" fmla="val 11505"/>
            </a:avLst>
          </a:prstGeom>
          <a:solidFill>
            <a:schemeClr val="accent1">
              <a:alpha val="3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149988" y="4645374"/>
            <a:ext cx="1629199" cy="1298575"/>
          </a:xfrm>
          <a:prstGeom prst="roundRect">
            <a:avLst>
              <a:gd name="adj" fmla="val 11921"/>
            </a:avLst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flipV="1">
            <a:off x="2445706" y="3745261"/>
            <a:ext cx="1609771" cy="1876425"/>
          </a:xfrm>
          <a:custGeom>
            <a:rect l="l" t="t" r="r" b="b"/>
            <a:pathLst>
              <a:path w="933" h="1182">
                <a:moveTo>
                  <a:pt x="118" y="1044"/>
                </a:moveTo>
                <a:lnTo>
                  <a:pt x="128" y="340"/>
                </a:lnTo>
                <a:cubicBezTo>
                  <a:pt x="134" y="214"/>
                  <a:pt x="182" y="212"/>
                  <a:pt x="264" y="210"/>
                </a:cubicBezTo>
                <a:lnTo>
                  <a:pt x="720" y="202"/>
                </a:lnTo>
                <a:lnTo>
                  <a:pt x="720" y="320"/>
                </a:lnTo>
                <a:lnTo>
                  <a:pt x="933" y="153"/>
                </a:lnTo>
                <a:lnTo>
                  <a:pt x="712" y="0"/>
                </a:lnTo>
                <a:lnTo>
                  <a:pt x="714" y="92"/>
                </a:lnTo>
                <a:cubicBezTo>
                  <a:pt x="714" y="92"/>
                  <a:pt x="406" y="94"/>
                  <a:pt x="234" y="94"/>
                </a:cubicBezTo>
                <a:cubicBezTo>
                  <a:pt x="60" y="96"/>
                  <a:pt x="2" y="156"/>
                  <a:pt x="0" y="298"/>
                </a:cubicBezTo>
                <a:lnTo>
                  <a:pt x="0" y="1058"/>
                </a:lnTo>
                <a:cubicBezTo>
                  <a:pt x="20" y="1182"/>
                  <a:pt x="93" y="1170"/>
                  <a:pt x="118" y="1044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16200000">
            <a:off x="2870191" y="2813147"/>
            <a:ext cx="477838" cy="1913436"/>
          </a:xfrm>
          <a:custGeom>
            <a:rect l="l" t="t" r="r" b="b"/>
            <a:pathLst>
              <a:path w="142" h="604">
                <a:moveTo>
                  <a:pt x="37" y="1"/>
                </a:moveTo>
                <a:lnTo>
                  <a:pt x="45" y="472"/>
                </a:lnTo>
                <a:lnTo>
                  <a:pt x="0" y="474"/>
                </a:lnTo>
                <a:lnTo>
                  <a:pt x="72" y="604"/>
                </a:lnTo>
                <a:lnTo>
                  <a:pt x="142" y="474"/>
                </a:lnTo>
                <a:lnTo>
                  <a:pt x="100" y="474"/>
                </a:lnTo>
                <a:lnTo>
                  <a:pt x="99" y="0"/>
                </a:lnTo>
                <a:lnTo>
                  <a:pt x="37" y="1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435353" y="2016473"/>
            <a:ext cx="1609771" cy="1876425"/>
          </a:xfrm>
          <a:custGeom>
            <a:rect l="l" t="t" r="r" b="b"/>
            <a:pathLst>
              <a:path w="933" h="1182">
                <a:moveTo>
                  <a:pt x="118" y="1044"/>
                </a:moveTo>
                <a:lnTo>
                  <a:pt x="128" y="340"/>
                </a:lnTo>
                <a:cubicBezTo>
                  <a:pt x="134" y="214"/>
                  <a:pt x="182" y="212"/>
                  <a:pt x="264" y="210"/>
                </a:cubicBezTo>
                <a:lnTo>
                  <a:pt x="720" y="202"/>
                </a:lnTo>
                <a:lnTo>
                  <a:pt x="720" y="320"/>
                </a:lnTo>
                <a:lnTo>
                  <a:pt x="933" y="153"/>
                </a:lnTo>
                <a:lnTo>
                  <a:pt x="712" y="0"/>
                </a:lnTo>
                <a:lnTo>
                  <a:pt x="714" y="92"/>
                </a:lnTo>
                <a:cubicBezTo>
                  <a:pt x="714" y="92"/>
                  <a:pt x="406" y="94"/>
                  <a:pt x="234" y="94"/>
                </a:cubicBezTo>
                <a:cubicBezTo>
                  <a:pt x="60" y="96"/>
                  <a:pt x="2" y="156"/>
                  <a:pt x="0" y="298"/>
                </a:cubicBezTo>
                <a:lnTo>
                  <a:pt x="0" y="1058"/>
                </a:lnTo>
                <a:cubicBezTo>
                  <a:pt x="20" y="1182"/>
                  <a:pt x="93" y="1170"/>
                  <a:pt x="118" y="1044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156340" y="5146437"/>
            <a:ext cx="1629199" cy="43714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申请提交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156340" y="3584949"/>
            <a:ext cx="1629199" cy="43714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申请材料准备</a:t>
            </a:r>
          </a:p>
        </p:txBody>
      </p:sp>
      <p:sp>
        <p:nvSpPr>
          <p:cNvPr id="13" name="AutoShape 13"/>
          <p:cNvSpPr/>
          <p:nvPr/>
        </p:nvSpPr>
        <p:spPr>
          <a:xfrm>
            <a:off x="4156340" y="2165691"/>
            <a:ext cx="1629199" cy="43714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申请前咨询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药品注册申请办理</a:t>
              </a:r>
            </a:p>
          </p:txBody>
        </p:sp>
      </p:grpSp>
      <p:sp>
        <p:nvSpPr>
          <p:cNvPr id="36" name="AutoShape 36"/>
          <p:cNvSpPr/>
          <p:nvPr/>
        </p:nvSpPr>
        <p:spPr>
          <a:xfrm>
            <a:off x="6096000" y="1907546"/>
            <a:ext cx="3625542" cy="739710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在提交药品注册申请前，建议申请人先与CDE进行预沟通，明确申请要求和流程。</a:t>
            </a:r>
          </a:p>
        </p:txBody>
      </p:sp>
      <p:sp>
        <p:nvSpPr>
          <p:cNvPr id="37" name="AutoShape 37"/>
          <p:cNvSpPr/>
          <p:nvPr/>
        </p:nvSpPr>
        <p:spPr>
          <a:xfrm>
            <a:off x="6096000" y="4928174"/>
            <a:ext cx="3625542" cy="739710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将申请材料提交至CDE，并缴纳相应的申请费用。</a:t>
            </a:r>
          </a:p>
        </p:txBody>
      </p:sp>
      <p:sp>
        <p:nvSpPr>
          <p:cNvPr id="38" name="AutoShape 38"/>
          <p:cNvSpPr/>
          <p:nvPr/>
        </p:nvSpPr>
        <p:spPr>
          <a:xfrm>
            <a:off x="6096000" y="3407426"/>
            <a:ext cx="3625542" cy="739710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按照CDE的要求准备申请材料，包括药品的技术资料、临床研究数据、生产工艺等。</a:t>
            </a:r>
          </a:p>
        </p:txBody>
      </p:sp>
      <p:sp>
        <p:nvSpPr>
          <p:cNvPr id="39" name="AutoShape 39"/>
          <p:cNvSpPr/>
          <p:nvPr/>
        </p:nvSpPr>
        <p:spPr>
          <a:xfrm>
            <a:off x="1621060" y="2829687"/>
            <a:ext cx="1753457" cy="1753362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Freeform 40"/>
          <p:cNvSpPr/>
          <p:nvPr/>
        </p:nvSpPr>
        <p:spPr>
          <a:xfrm>
            <a:off x="2123412" y="3297713"/>
            <a:ext cx="780338" cy="780338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6823593" y="3784976"/>
            <a:ext cx="1631969" cy="672075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V="1">
            <a:off x="6823593" y="2056783"/>
            <a:ext cx="1631969" cy="672075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3929991" y="2152793"/>
            <a:ext cx="1645627" cy="576064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>
            <a:off x="3929991" y="3784976"/>
            <a:ext cx="1645627" cy="672075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6" name="Group 6"/>
          <p:cNvGrpSpPr/>
          <p:nvPr/>
        </p:nvGrpSpPr>
        <p:grpSpPr>
          <a:xfrm>
            <a:off x="2887644" y="1462367"/>
            <a:ext cx="1042321" cy="1042416"/>
            <a:chOff x="2887644" y="1462367"/>
            <a:chExt cx="1042321" cy="1042416"/>
          </a:xfrm>
        </p:grpSpPr>
        <p:sp>
          <p:nvSpPr>
            <p:cNvPr id="7" name="AutoShape 7"/>
            <p:cNvSpPr/>
            <p:nvPr/>
          </p:nvSpPr>
          <p:spPr>
            <a:xfrm>
              <a:off x="2887644" y="1462367"/>
              <a:ext cx="1042321" cy="1042416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2887644" y="4072978"/>
            <a:ext cx="1042321" cy="1042416"/>
            <a:chOff x="2887644" y="4072978"/>
            <a:chExt cx="1042321" cy="1042416"/>
          </a:xfrm>
        </p:grpSpPr>
        <p:sp>
          <p:nvSpPr>
            <p:cNvPr id="9" name="AutoShape 9"/>
            <p:cNvSpPr/>
            <p:nvPr/>
          </p:nvSpPr>
          <p:spPr>
            <a:xfrm>
              <a:off x="2887644" y="4072978"/>
              <a:ext cx="1042321" cy="1042416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8551590" y="1473606"/>
            <a:ext cx="1042321" cy="1042416"/>
            <a:chOff x="8551590" y="1473606"/>
            <a:chExt cx="1042321" cy="1042416"/>
          </a:xfrm>
        </p:grpSpPr>
        <p:sp>
          <p:nvSpPr>
            <p:cNvPr id="11" name="AutoShape 11"/>
            <p:cNvSpPr/>
            <p:nvPr/>
          </p:nvSpPr>
          <p:spPr>
            <a:xfrm>
              <a:off x="8551590" y="1473606"/>
              <a:ext cx="1042321" cy="104241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8551590" y="4084218"/>
            <a:ext cx="1042321" cy="1042416"/>
            <a:chOff x="8551590" y="4084218"/>
            <a:chExt cx="1042321" cy="1042416"/>
          </a:xfrm>
        </p:grpSpPr>
        <p:sp>
          <p:nvSpPr>
            <p:cNvPr id="13" name="AutoShape 13"/>
            <p:cNvSpPr/>
            <p:nvPr/>
          </p:nvSpPr>
          <p:spPr>
            <a:xfrm>
              <a:off x="8551590" y="4084218"/>
              <a:ext cx="1042321" cy="104241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AutoShape 14"/>
          <p:cNvSpPr/>
          <p:nvPr/>
        </p:nvSpPr>
        <p:spPr>
          <a:xfrm>
            <a:off x="2244174" y="2598544"/>
            <a:ext cx="2551945" cy="359340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申请前咨询</a:t>
            </a:r>
          </a:p>
        </p:txBody>
      </p:sp>
      <p:sp>
        <p:nvSpPr>
          <p:cNvPr id="15" name="AutoShape 15"/>
          <p:cNvSpPr/>
          <p:nvPr/>
        </p:nvSpPr>
        <p:spPr>
          <a:xfrm>
            <a:off x="7796778" y="2598544"/>
            <a:ext cx="2551945" cy="359340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申请材料准备</a:t>
            </a:r>
          </a:p>
        </p:txBody>
      </p:sp>
      <p:sp>
        <p:nvSpPr>
          <p:cNvPr id="16" name="AutoShape 16"/>
          <p:cNvSpPr/>
          <p:nvPr/>
        </p:nvSpPr>
        <p:spPr>
          <a:xfrm>
            <a:off x="2132832" y="5115395"/>
            <a:ext cx="2551945" cy="328744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申请提交</a:t>
            </a:r>
          </a:p>
        </p:txBody>
      </p:sp>
      <p:sp>
        <p:nvSpPr>
          <p:cNvPr id="17" name="AutoShape 17"/>
          <p:cNvSpPr/>
          <p:nvPr/>
        </p:nvSpPr>
        <p:spPr>
          <a:xfrm>
            <a:off x="7796778" y="5115395"/>
            <a:ext cx="2551945" cy="328744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审核与审批</a:t>
            </a:r>
          </a:p>
        </p:txBody>
      </p:sp>
      <p:sp>
        <p:nvSpPr>
          <p:cNvPr id="18" name="Freeform 18"/>
          <p:cNvSpPr/>
          <p:nvPr/>
        </p:nvSpPr>
        <p:spPr>
          <a:xfrm>
            <a:off x="3162126" y="1736896"/>
            <a:ext cx="493356" cy="493356"/>
          </a:xfrm>
          <a:custGeom>
            <a:rect l="l" t="t" r="r" b="b"/>
            <a:pathLst>
              <a:path w="304800" h="304800"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close/>
                <a:moveTo>
                  <a:pt x="128778" y="222723"/>
                </a:moveTo>
                <a:lnTo>
                  <a:pt x="58655" y="152591"/>
                </a:lnTo>
                <a:lnTo>
                  <a:pt x="85592" y="125654"/>
                </a:lnTo>
                <a:lnTo>
                  <a:pt x="128768" y="168850"/>
                </a:lnTo>
                <a:lnTo>
                  <a:pt x="220370" y="77248"/>
                </a:lnTo>
                <a:lnTo>
                  <a:pt x="247307" y="104184"/>
                </a:lnTo>
                <a:lnTo>
                  <a:pt x="128778" y="22272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8854255" y="1765080"/>
            <a:ext cx="436989" cy="436989"/>
          </a:xfrm>
          <a:custGeom>
            <a:rect l="l" t="t" r="r" b="b"/>
            <a:pathLst>
              <a:path w="304800" h="304800">
                <a:moveTo>
                  <a:pt x="57150" y="114300"/>
                </a:moveTo>
                <a:lnTo>
                  <a:pt x="0" y="171450"/>
                </a:lnTo>
                <a:lnTo>
                  <a:pt x="114300" y="285750"/>
                </a:lnTo>
                <a:lnTo>
                  <a:pt x="304800" y="95250"/>
                </a:lnTo>
                <a:lnTo>
                  <a:pt x="247650" y="38100"/>
                </a:lnTo>
                <a:lnTo>
                  <a:pt x="114300" y="1714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3216332" y="4401714"/>
            <a:ext cx="384944" cy="384944"/>
          </a:xfrm>
          <a:custGeom>
            <a:rect l="l" t="t" r="r" b="b"/>
            <a:pathLst>
              <a:path w="304800" h="304800">
                <a:moveTo>
                  <a:pt x="152400" y="38100"/>
                </a:moveTo>
                <a:cubicBezTo>
                  <a:pt x="215427" y="38100"/>
                  <a:pt x="266700" y="89373"/>
                  <a:pt x="266700" y="152400"/>
                </a:cubicBezTo>
                <a:cubicBezTo>
                  <a:pt x="266700" y="215427"/>
                  <a:pt x="215427" y="266700"/>
                  <a:pt x="152400" y="266700"/>
                </a:cubicBezTo>
                <a:cubicBezTo>
                  <a:pt x="89373" y="266700"/>
                  <a:pt x="38100" y="215427"/>
                  <a:pt x="38100" y="152400"/>
                </a:cubicBezTo>
                <a:cubicBezTo>
                  <a:pt x="38100" y="89373"/>
                  <a:pt x="89373" y="38100"/>
                  <a:pt x="152400" y="38100"/>
                </a:cubicBezTo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lnTo>
                  <a:pt x="152400" y="0"/>
                </a:lnTo>
                <a:close/>
                <a:moveTo>
                  <a:pt x="204045" y="176955"/>
                </a:moveTo>
                <a:lnTo>
                  <a:pt x="171450" y="144323"/>
                </a:lnTo>
                <a:lnTo>
                  <a:pt x="171450" y="76200"/>
                </a:lnTo>
                <a:lnTo>
                  <a:pt x="133131" y="76200"/>
                </a:lnTo>
                <a:lnTo>
                  <a:pt x="133131" y="152324"/>
                </a:lnTo>
                <a:cubicBezTo>
                  <a:pt x="133131" y="158058"/>
                  <a:pt x="135769" y="163001"/>
                  <a:pt x="139751" y="166535"/>
                </a:cubicBezTo>
                <a:lnTo>
                  <a:pt x="177108" y="203892"/>
                </a:lnTo>
                <a:lnTo>
                  <a:pt x="204045" y="17695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903628" y="4425064"/>
            <a:ext cx="338244" cy="338244"/>
          </a:xfrm>
          <a:custGeom>
            <a:rect l="l" t="t" r="r" b="b"/>
            <a:pathLst>
              <a:path w="323850" h="304800">
                <a:moveTo>
                  <a:pt x="265490" y="266700"/>
                </a:moveTo>
                <a:cubicBezTo>
                  <a:pt x="265490" y="266700"/>
                  <a:pt x="318068" y="266757"/>
                  <a:pt x="325450" y="215313"/>
                </a:cubicBezTo>
                <a:cubicBezTo>
                  <a:pt x="328965" y="159058"/>
                  <a:pt x="274625" y="147971"/>
                  <a:pt x="274625" y="147971"/>
                </a:cubicBezTo>
                <a:cubicBezTo>
                  <a:pt x="274625" y="147971"/>
                  <a:pt x="280807" y="64694"/>
                  <a:pt x="204511" y="55197"/>
                </a:cubicBezTo>
                <a:cubicBezTo>
                  <a:pt x="139122" y="48520"/>
                  <a:pt x="119224" y="109290"/>
                  <a:pt x="119224" y="109290"/>
                </a:cubicBezTo>
                <a:cubicBezTo>
                  <a:pt x="119224" y="109290"/>
                  <a:pt x="99527" y="90354"/>
                  <a:pt x="72809" y="105823"/>
                </a:cubicBezTo>
                <a:cubicBezTo>
                  <a:pt x="48892" y="120587"/>
                  <a:pt x="53121" y="147618"/>
                  <a:pt x="53121" y="147618"/>
                </a:cubicBezTo>
                <a:cubicBezTo>
                  <a:pt x="53121" y="147618"/>
                  <a:pt x="0" y="157944"/>
                  <a:pt x="0" y="212084"/>
                </a:cubicBezTo>
                <a:cubicBezTo>
                  <a:pt x="1191" y="266157"/>
                  <a:pt x="57693" y="266700"/>
                  <a:pt x="57693" y="266700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医疗器械注册申请办理</a:t>
              </a:r>
            </a:p>
          </p:txBody>
        </p:sp>
      </p:grpSp>
      <p:sp>
        <p:nvSpPr>
          <p:cNvPr id="44" name="AutoShape 44"/>
          <p:cNvSpPr/>
          <p:nvPr/>
        </p:nvSpPr>
        <p:spPr>
          <a:xfrm>
            <a:off x="8236050" y="5416004"/>
            <a:ext cx="2860041" cy="1081467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将申请材料提交至CDE，并缴纳相应的申请费用。</a:t>
            </a:r>
          </a:p>
        </p:txBody>
      </p:sp>
      <p:sp>
        <p:nvSpPr>
          <p:cNvPr id="45" name="AutoShape 45"/>
          <p:cNvSpPr/>
          <p:nvPr/>
        </p:nvSpPr>
        <p:spPr>
          <a:xfrm>
            <a:off x="1391768" y="5416004"/>
            <a:ext cx="2860041" cy="1081467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CDE将对申请材料进行技术审评和行政审批，最终决定是否批准医疗器械注册。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1399937" y="2898546"/>
            <a:ext cx="2861224" cy="1383724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在提交医疗器械注册申请前，建议申请人先与CDE进行预沟通，明确申请要求和流程。</a:t>
            </a:r>
          </a:p>
        </p:txBody>
      </p:sp>
      <p:sp>
        <p:nvSpPr>
          <p:cNvPr id="47" name="AutoShape 47"/>
          <p:cNvSpPr/>
          <p:nvPr/>
        </p:nvSpPr>
        <p:spPr>
          <a:xfrm>
            <a:off x="8238458" y="2898546"/>
            <a:ext cx="2857634" cy="1383724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按照CDE的要求准备申请材料，包括医疗器械的技术资料、性能评估报告、临床试验数据等。</a:t>
            </a:r>
          </a:p>
        </p:txBody>
      </p:sp>
      <p:sp>
        <p:nvSpPr>
          <p:cNvPr id="48" name="Freeform 48"/>
          <p:cNvSpPr/>
          <p:nvPr/>
        </p:nvSpPr>
        <p:spPr>
          <a:xfrm>
            <a:off x="5651945" y="2717646"/>
            <a:ext cx="1086493" cy="1086493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https://d.book118.com/088002040011006033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8">
      <vt:lpstr>Arial</vt:lpstr>
      <vt:lpstr>Calibri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2024-09-10T19:56:12.096</cp:lastPrinted>
  <dcterms:created xsi:type="dcterms:W3CDTF">2024-09-10T11:56:12Z</dcterms:created>
  <dcterms:modified xsi:type="dcterms:W3CDTF">2024-09-10T11:56:14Z</dcterms:modified>
</cp:coreProperties>
</file>